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68" r:id="rId4"/>
    <p:sldId id="269" r:id="rId5"/>
    <p:sldId id="257" r:id="rId6"/>
    <p:sldId id="264" r:id="rId7"/>
    <p:sldId id="262" r:id="rId8"/>
    <p:sldId id="266" r:id="rId9"/>
    <p:sldId id="263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-42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logo5.jpg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6A9A7-962A-4DDA-B59F-8A3D3762DC7B}" type="datetimeFigureOut">
              <a:rPr lang="en-US" smtClean="0"/>
              <a:pPr/>
              <a:t>3/19/2015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67409-5AED-46F6-9394-B95E289A7D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515287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logo5.jpg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19F56-ACA0-41AC-8B57-A442F5EEA315}" type="datetimeFigureOut">
              <a:rPr lang="en-US" smtClean="0"/>
              <a:pPr/>
              <a:t>3/19/2015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177D1-617D-46D6-80D3-2DD0CE6730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737220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177D1-617D-46D6-80D3-2DD0CE67306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logo5.jpg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91361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177D1-617D-46D6-80D3-2DD0CE67306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logo5.jpg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5042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177D1-617D-46D6-80D3-2DD0CE673062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logo5.jpg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7196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177D1-617D-46D6-80D3-2DD0CE673062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logo5.jpg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4967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177D1-617D-46D6-80D3-2DD0CE67306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logo5.jpg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64778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9321-C1E4-43E6-B554-9C10F262D1FC}" type="datetime1">
              <a:rPr lang="en-US" smtClean="0"/>
              <a:pPr/>
              <a:t>3/19/2015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308D-A1ED-4BDA-B264-A5812F306F88}" type="datetime1">
              <a:rPr lang="en-US" smtClean="0"/>
              <a:pPr/>
              <a:t>3/19/2015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CAC8-C6E4-405E-AD73-4033D4F8FBD1}" type="datetime1">
              <a:rPr lang="en-US" smtClean="0"/>
              <a:pPr/>
              <a:t>3/19/2015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124FF-6C04-4116-9A48-6197A8BE813C}" type="datetime1">
              <a:rPr lang="en-US" smtClean="0"/>
              <a:pPr/>
              <a:t>3/19/2015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7563-DFA1-43CD-B598-6A3C5E0166E5}" type="datetime1">
              <a:rPr lang="en-US" smtClean="0"/>
              <a:pPr/>
              <a:t>3/19/2015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A51F-1BBD-46FD-BEC5-B5FB765EB836}" type="datetime1">
              <a:rPr lang="en-US" smtClean="0"/>
              <a:pPr/>
              <a:t>3/19/2015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74CE-D364-4A91-84F8-0F307C6E4088}" type="datetime1">
              <a:rPr lang="en-US" smtClean="0"/>
              <a:pPr/>
              <a:t>3/19/2015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F1AD-3EF2-4897-AF00-7695939A5D11}" type="datetime1">
              <a:rPr lang="en-US" smtClean="0"/>
              <a:pPr/>
              <a:t>3/19/2015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8FD9-42C8-490E-AAEC-9BC54A7B3AB6}" type="datetime1">
              <a:rPr lang="en-US" smtClean="0"/>
              <a:pPr/>
              <a:t>3/19/2015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3A0CA93-C803-4592-9797-91A8D0E66562}" type="datetime1">
              <a:rPr lang="en-US" smtClean="0"/>
              <a:pPr/>
              <a:t>3/19/2015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E4DB-F032-47FC-A526-BC692017B34E}" type="datetime1">
              <a:rPr lang="en-US" smtClean="0"/>
              <a:pPr/>
              <a:t>3/19/2015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49F4EF0-BEA1-4C5A-9896-E56000E362BC}" type="datetime1">
              <a:rPr lang="en-US" smtClean="0"/>
              <a:pPr/>
              <a:t>3/19/2015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logo5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5655733"/>
            <a:ext cx="1873956" cy="624652"/>
          </a:xfrm>
          <a:prstGeom prst="rect">
            <a:avLst/>
          </a:prstGeom>
        </p:spPr>
      </p:pic>
      <p:pic>
        <p:nvPicPr>
          <p:cNvPr id="14" name="Picture 13" descr="ARRL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74400" y="5809750"/>
            <a:ext cx="1117600" cy="4816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1156" y="305057"/>
            <a:ext cx="10094524" cy="2294210"/>
          </a:xfrm>
        </p:spPr>
        <p:txBody>
          <a:bodyPr anchor="t">
            <a:noAutofit/>
          </a:bodyPr>
          <a:lstStyle/>
          <a:p>
            <a:pPr algn="ctr"/>
            <a:r>
              <a:rPr lang="en-US" sz="4000" b="1" dirty="0" smtClean="0">
                <a:latin typeface="Century Gothic" panose="020B0502020202020204" pitchFamily="34" charset="0"/>
              </a:rPr>
              <a:t/>
            </a:r>
            <a:br>
              <a:rPr lang="en-US" sz="4000" b="1" dirty="0" smtClean="0">
                <a:latin typeface="Century Gothic" panose="020B0502020202020204" pitchFamily="34" charset="0"/>
              </a:rPr>
            </a:br>
            <a:r>
              <a:rPr lang="en-US" sz="3600" dirty="0" smtClean="0">
                <a:latin typeface="Century Gothic" panose="020B0502020202020204" pitchFamily="34" charset="0"/>
              </a:rPr>
              <a:t>CPOL Antenna and DTMF Control</a:t>
            </a:r>
            <a:br>
              <a:rPr lang="en-US" sz="3600" dirty="0" smtClean="0">
                <a:latin typeface="Century Gothic" panose="020B0502020202020204" pitchFamily="34" charset="0"/>
              </a:rPr>
            </a:br>
            <a:r>
              <a:rPr lang="en-US" sz="4000" b="1" dirty="0" smtClean="0">
                <a:latin typeface="Century Gothic" panose="020B0502020202020204" pitchFamily="34" charset="0"/>
              </a:rPr>
              <a:t/>
            </a:r>
            <a:br>
              <a:rPr lang="en-US" sz="4000" b="1" dirty="0" smtClean="0">
                <a:latin typeface="Century Gothic" panose="020B0502020202020204" pitchFamily="34" charset="0"/>
              </a:rPr>
            </a:br>
            <a:r>
              <a:rPr lang="en-US" sz="1000" dirty="0" smtClean="0">
                <a:latin typeface="Century Gothic" panose="020B0502020202020204" pitchFamily="34" charset="0"/>
              </a:rPr>
              <a:t/>
            </a:r>
            <a:br>
              <a:rPr lang="en-US" sz="1000" dirty="0" smtClean="0">
                <a:latin typeface="Century Gothic" panose="020B0502020202020204" pitchFamily="34" charset="0"/>
              </a:rPr>
            </a:br>
            <a:r>
              <a:rPr lang="en-US" sz="2400" dirty="0" smtClean="0">
                <a:latin typeface="Century Gothic" pitchFamily="34" charset="0"/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Capstone Senior Design Project</a:t>
            </a:r>
            <a:b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</a:br>
            <a:r>
              <a:rPr lang="en-US" sz="2400" dirty="0" smtClean="0">
                <a:latin typeface="Century Gothic" pitchFamily="34" charset="0"/>
              </a:rPr>
              <a:t> March 17</a:t>
            </a:r>
            <a:r>
              <a:rPr lang="en-US" sz="2400" baseline="30000" dirty="0" smtClean="0">
                <a:latin typeface="Century Gothic" pitchFamily="34" charset="0"/>
              </a:rPr>
              <a:t>th</a:t>
            </a:r>
            <a:r>
              <a:rPr lang="en-US" sz="2400" dirty="0" smtClean="0">
                <a:latin typeface="Century Gothic" pitchFamily="34" charset="0"/>
              </a:rPr>
              <a:t>, 2015</a:t>
            </a:r>
            <a:endParaRPr lang="en-US" sz="2400" dirty="0">
              <a:latin typeface="Century Gothic" pitchFamily="34" charset="0"/>
            </a:endParaRPr>
          </a:p>
        </p:txBody>
      </p:sp>
      <p:pic>
        <p:nvPicPr>
          <p:cNvPr id="7" name="Picture 6" descr="baskin-logo-banner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158" b="100000" l="0" r="100000">
                        <a14:foregroundMark x1="18273" y1="39590" x2="18273" y2="39590"/>
                        <a14:foregroundMark x1="10103" y1="41325" x2="26199" y2="57729"/>
                        <a14:foregroundMark x1="31287" y1="29811" x2="31287" y2="29811"/>
                        <a14:foregroundMark x1="27984" y1="31388" x2="27984" y2="31388"/>
                        <a14:foregroundMark x1="2691" y1="85804" x2="2691" y2="858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13498" y="3872089"/>
            <a:ext cx="2530175" cy="392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9200" y="4419600"/>
            <a:ext cx="995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 smtClean="0">
              <a:solidFill>
                <a:schemeClr val="tx2"/>
              </a:solidFill>
              <a:latin typeface="+mj-lt"/>
            </a:endParaRPr>
          </a:p>
          <a:p>
            <a:r>
              <a:rPr lang="en-US" sz="2400" dirty="0" smtClean="0">
                <a:solidFill>
                  <a:schemeClr val="tx2"/>
                </a:solidFill>
                <a:latin typeface="+mj-lt"/>
              </a:rPr>
              <a:t>Tim Bodkin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+mj-lt"/>
              </a:rPr>
              <a:t>Kevin Helms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20421" y="4419600"/>
            <a:ext cx="5001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400" dirty="0" smtClean="0">
              <a:solidFill>
                <a:schemeClr val="tx2"/>
              </a:solidFill>
              <a:latin typeface="+mj-lt"/>
            </a:endParaRPr>
          </a:p>
          <a:p>
            <a:pPr algn="r"/>
            <a:r>
              <a:rPr lang="en-US" sz="2400" dirty="0" smtClean="0">
                <a:solidFill>
                  <a:schemeClr val="tx2"/>
                </a:solidFill>
                <a:latin typeface="+mj-lt"/>
              </a:rPr>
              <a:t>Chris </a:t>
            </a:r>
            <a:r>
              <a:rPr lang="en-US" sz="2400" dirty="0" err="1" smtClean="0">
                <a:solidFill>
                  <a:schemeClr val="tx2"/>
                </a:solidFill>
                <a:latin typeface="+mj-lt"/>
              </a:rPr>
              <a:t>Tatosian</a:t>
            </a:r>
            <a:endParaRPr lang="en-US" sz="2400" dirty="0" smtClean="0">
              <a:solidFill>
                <a:schemeClr val="tx2"/>
              </a:solidFill>
              <a:latin typeface="+mj-lt"/>
            </a:endParaRPr>
          </a:p>
          <a:p>
            <a:pPr algn="r"/>
            <a:r>
              <a:rPr lang="en-US" sz="2400" dirty="0" smtClean="0">
                <a:solidFill>
                  <a:schemeClr val="tx2"/>
                </a:solidFill>
                <a:latin typeface="+mj-lt"/>
              </a:rPr>
              <a:t>Luis </a:t>
            </a:r>
            <a:r>
              <a:rPr lang="en-US" sz="2400" dirty="0" err="1" smtClean="0">
                <a:solidFill>
                  <a:schemeClr val="tx2"/>
                </a:solidFill>
                <a:latin typeface="+mj-lt"/>
              </a:rPr>
              <a:t>Ceja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 Quiroz</a:t>
            </a:r>
          </a:p>
        </p:txBody>
      </p:sp>
      <p:pic>
        <p:nvPicPr>
          <p:cNvPr id="10" name="Picture 9" descr="Untitled-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9223" y="3038122"/>
            <a:ext cx="3771898" cy="1257299"/>
          </a:xfrm>
          <a:prstGeom prst="rect">
            <a:avLst/>
          </a:prstGeom>
        </p:spPr>
      </p:pic>
      <p:pic>
        <p:nvPicPr>
          <p:cNvPr id="11" name="Picture 10" descr="ARRL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7677" y="3512989"/>
            <a:ext cx="1810512" cy="78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8836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Winter Quarter Results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anose="020B0502020202020204" pitchFamily="34" charset="0"/>
              </a:rPr>
              <a:t>Accomplishments: </a:t>
            </a:r>
          </a:p>
          <a:p>
            <a:pPr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anose="020B0502020202020204" pitchFamily="34" charset="0"/>
              </a:rPr>
              <a:t>Antenna prototype</a:t>
            </a:r>
          </a:p>
          <a:p>
            <a:pPr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anose="020B0502020202020204" pitchFamily="34" charset="0"/>
              </a:rPr>
              <a:t>Switching circuit prototype</a:t>
            </a:r>
          </a:p>
          <a:p>
            <a:pPr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anose="020B0502020202020204" pitchFamily="34" charset="0"/>
              </a:rPr>
              <a:t>Echolink node</a:t>
            </a:r>
          </a:p>
          <a:p>
            <a:pPr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anose="020B0502020202020204" pitchFamily="34" charset="0"/>
              </a:rPr>
              <a:t>DTMF Controller Design</a:t>
            </a:r>
          </a:p>
          <a:p>
            <a:pPr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anose="020B0502020202020204" pitchFamily="34" charset="0"/>
              </a:rPr>
              <a:t>Linking Interface Design</a:t>
            </a:r>
          </a:p>
          <a:p>
            <a:pPr marL="201168" lvl="1" indent="0">
              <a:lnSpc>
                <a:spcPct val="100000"/>
              </a:lnSpc>
              <a:buClr>
                <a:srgbClr val="FFC000"/>
              </a:buClr>
              <a:buNone/>
            </a:pPr>
            <a:endParaRPr lang="en-US" dirty="0" smtClean="0">
              <a:latin typeface="Century Gothic" panose="020B0502020202020204" pitchFamily="34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anose="020B0502020202020204" pitchFamily="34" charset="0"/>
              </a:rPr>
              <a:t>  Spring quarter: </a:t>
            </a:r>
          </a:p>
          <a:p>
            <a:pPr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anose="020B0502020202020204" pitchFamily="34" charset="0"/>
              </a:rPr>
              <a:t>Finish prototyping</a:t>
            </a:r>
          </a:p>
          <a:p>
            <a:pPr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anose="020B0502020202020204" pitchFamily="34" charset="0"/>
              </a:rPr>
              <a:t>Test modules</a:t>
            </a:r>
          </a:p>
          <a:p>
            <a:pPr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anose="020B0502020202020204" pitchFamily="34" charset="0"/>
              </a:rPr>
              <a:t>Finalize designs</a:t>
            </a:r>
            <a:endParaRPr lang="en-US" dirty="0">
              <a:latin typeface="Century Gothic" panose="020B0502020202020204" pitchFamily="34" charset="0"/>
            </a:endParaRPr>
          </a:p>
          <a:p>
            <a:pPr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anose="020B0502020202020204" pitchFamily="34" charset="0"/>
              </a:rPr>
              <a:t>System integration</a:t>
            </a:r>
          </a:p>
          <a:p>
            <a:pPr marL="201168" lvl="1" indent="0">
              <a:lnSpc>
                <a:spcPct val="100000"/>
              </a:lnSpc>
              <a:buClr>
                <a:srgbClr val="FFC000"/>
              </a:buClr>
              <a:buNone/>
            </a:pP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2291542" cy="365125"/>
          </a:xfrm>
        </p:spPr>
        <p:txBody>
          <a:bodyPr/>
          <a:lstStyle/>
          <a:p>
            <a:fld id="{629637A9-119A-49DA-BD12-AAC58B377D80}" type="slidenum">
              <a:rPr lang="en-US" sz="1800" smtClean="0">
                <a:latin typeface="Century Gothic" panose="020B0502020202020204" pitchFamily="34" charset="0"/>
              </a:rPr>
              <a:pPr/>
              <a:t>10</a:t>
            </a:fld>
            <a:endParaRPr lang="en-US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036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0905" y="1617784"/>
            <a:ext cx="6251786" cy="3609471"/>
          </a:xfrm>
        </p:spPr>
        <p:txBody>
          <a:bodyPr>
            <a:normAutofit lnSpcReduction="10000"/>
          </a:bodyPr>
          <a:lstStyle/>
          <a:p>
            <a:pPr>
              <a:buClr>
                <a:srgbClr val="FFC000"/>
              </a:buClr>
              <a:buNone/>
            </a:pPr>
            <a:endParaRPr lang="en-US" dirty="0" smtClean="0">
              <a:latin typeface="Century Gothic" pitchFamily="34" charset="0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itchFamily="34" charset="0"/>
              </a:rPr>
              <a:t>Problem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itchFamily="34" charset="0"/>
              </a:rPr>
              <a:t>Degraded signal integrity of the UCSC repeater due to local terrain </a:t>
            </a:r>
          </a:p>
          <a:p>
            <a:pPr marL="201168" lvl="1" indent="0">
              <a:buClr>
                <a:srgbClr val="FFC000"/>
              </a:buClr>
              <a:buNone/>
            </a:pPr>
            <a:endParaRPr lang="en-US" dirty="0" smtClean="0">
              <a:latin typeface="Century Gothic" pitchFamily="34" charset="0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itchFamily="34" charset="0"/>
              </a:rPr>
              <a:t>Solution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itchFamily="34" charset="0"/>
              </a:rPr>
              <a:t>Improved reception by the addition of a circularly polarized antenna</a:t>
            </a:r>
            <a:endParaRPr lang="en-US" dirty="0">
              <a:latin typeface="Century Gothic" pitchFamily="34" charset="0"/>
            </a:endParaRPr>
          </a:p>
          <a:p>
            <a:pPr marL="0" indent="0">
              <a:buClr>
                <a:srgbClr val="FFC000"/>
              </a:buClr>
              <a:buNone/>
            </a:pPr>
            <a:endParaRPr lang="en-US" dirty="0" smtClean="0">
              <a:latin typeface="Century Gothic" pitchFamily="34" charset="0"/>
            </a:endParaRPr>
          </a:p>
          <a:p>
            <a:pPr marL="0" indent="0">
              <a:buClr>
                <a:srgbClr val="FFC000"/>
              </a:buClr>
              <a:buNone/>
            </a:pPr>
            <a:r>
              <a:rPr lang="en-US" dirty="0" smtClean="0">
                <a:latin typeface="+mj-lt"/>
              </a:rPr>
              <a:t>  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 smtClean="0">
              <a:latin typeface="+mj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541760" y="6459785"/>
            <a:ext cx="650240" cy="365125"/>
          </a:xfrm>
        </p:spPr>
        <p:txBody>
          <a:bodyPr/>
          <a:lstStyle/>
          <a:p>
            <a:fld id="{629637A9-119A-49DA-BD12-AAC58B377D80}" type="slidenum">
              <a:rPr lang="en-US" sz="1800" smtClean="0"/>
              <a:pPr/>
              <a:t>2</a:t>
            </a:fld>
            <a:endParaRPr lang="en-US" sz="1800" dirty="0"/>
          </a:p>
        </p:txBody>
      </p:sp>
      <p:pic>
        <p:nvPicPr>
          <p:cNvPr id="5" name="Picture 4" descr="2wayradi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041" y="2187221"/>
            <a:ext cx="2842948" cy="259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7544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0905" y="1617784"/>
            <a:ext cx="6251786" cy="3609471"/>
          </a:xfrm>
        </p:spPr>
        <p:txBody>
          <a:bodyPr>
            <a:normAutofit lnSpcReduction="10000"/>
          </a:bodyPr>
          <a:lstStyle/>
          <a:p>
            <a:pPr>
              <a:buClr>
                <a:srgbClr val="FFC000"/>
              </a:buClr>
              <a:buNone/>
            </a:pPr>
            <a:endParaRPr lang="en-US" dirty="0" smtClean="0">
              <a:latin typeface="Century Gothic" pitchFamily="34" charset="0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itchFamily="34" charset="0"/>
              </a:rPr>
              <a:t>Problem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itchFamily="34" charset="0"/>
              </a:rPr>
              <a:t>Degraded signal integrity of the UCSC repeater due to local terrain </a:t>
            </a:r>
          </a:p>
          <a:p>
            <a:pPr marL="201168" lvl="1" indent="0">
              <a:buClr>
                <a:srgbClr val="FFC000"/>
              </a:buClr>
              <a:buNone/>
            </a:pPr>
            <a:endParaRPr lang="en-US" dirty="0" smtClean="0">
              <a:latin typeface="Century Gothic" pitchFamily="34" charset="0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itchFamily="34" charset="0"/>
              </a:rPr>
              <a:t>Solution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itchFamily="34" charset="0"/>
              </a:rPr>
              <a:t>Improved reception by the addition of a circularly polarized antenna</a:t>
            </a:r>
            <a:endParaRPr lang="en-US" dirty="0">
              <a:latin typeface="Century Gothic" pitchFamily="34" charset="0"/>
            </a:endParaRPr>
          </a:p>
          <a:p>
            <a:pPr marL="0" indent="0">
              <a:buClr>
                <a:srgbClr val="FFC000"/>
              </a:buClr>
              <a:buNone/>
            </a:pPr>
            <a:endParaRPr lang="en-US" dirty="0" smtClean="0">
              <a:latin typeface="Century Gothic" pitchFamily="34" charset="0"/>
            </a:endParaRPr>
          </a:p>
          <a:p>
            <a:pPr marL="0" indent="0">
              <a:buClr>
                <a:srgbClr val="FFC000"/>
              </a:buClr>
              <a:buNone/>
            </a:pPr>
            <a:r>
              <a:rPr lang="en-US" dirty="0" smtClean="0">
                <a:latin typeface="+mj-lt"/>
              </a:rPr>
              <a:t>  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 smtClean="0">
              <a:latin typeface="+mj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541760" y="6459785"/>
            <a:ext cx="650240" cy="365125"/>
          </a:xfrm>
        </p:spPr>
        <p:txBody>
          <a:bodyPr/>
          <a:lstStyle/>
          <a:p>
            <a:fld id="{629637A9-119A-49DA-BD12-AAC58B377D80}" type="slidenum">
              <a:rPr lang="en-US" sz="1800" smtClean="0"/>
              <a:pPr/>
              <a:t>3</a:t>
            </a:fld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34455" y="2476813"/>
            <a:ext cx="4532425" cy="248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7168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0905" y="1617784"/>
            <a:ext cx="6251786" cy="3609471"/>
          </a:xfrm>
        </p:spPr>
        <p:txBody>
          <a:bodyPr>
            <a:normAutofit lnSpcReduction="10000"/>
          </a:bodyPr>
          <a:lstStyle/>
          <a:p>
            <a:pPr>
              <a:buClr>
                <a:srgbClr val="FFC000"/>
              </a:buClr>
              <a:buNone/>
            </a:pPr>
            <a:endParaRPr lang="en-US" dirty="0" smtClean="0">
              <a:latin typeface="Century Gothic" pitchFamily="34" charset="0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itchFamily="34" charset="0"/>
              </a:rPr>
              <a:t>Problem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itchFamily="34" charset="0"/>
              </a:rPr>
              <a:t>Degraded signal integrity of the UCSC repeater due to local terrain </a:t>
            </a:r>
          </a:p>
          <a:p>
            <a:pPr marL="201168" lvl="1" indent="0">
              <a:buClr>
                <a:srgbClr val="FFC000"/>
              </a:buClr>
              <a:buNone/>
            </a:pPr>
            <a:endParaRPr lang="en-US" dirty="0" smtClean="0">
              <a:latin typeface="Century Gothic" pitchFamily="34" charset="0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itchFamily="34" charset="0"/>
              </a:rPr>
              <a:t>Solution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itchFamily="34" charset="0"/>
              </a:rPr>
              <a:t>Improved reception by the addition of a circularly polarized antenna</a:t>
            </a:r>
            <a:endParaRPr lang="en-US" dirty="0">
              <a:latin typeface="Century Gothic" pitchFamily="34" charset="0"/>
            </a:endParaRPr>
          </a:p>
          <a:p>
            <a:pPr marL="0" indent="0">
              <a:buClr>
                <a:srgbClr val="FFC000"/>
              </a:buClr>
              <a:buNone/>
            </a:pPr>
            <a:endParaRPr lang="en-US" dirty="0" smtClean="0">
              <a:latin typeface="Century Gothic" pitchFamily="34" charset="0"/>
            </a:endParaRPr>
          </a:p>
          <a:p>
            <a:pPr marL="0" indent="0">
              <a:buClr>
                <a:srgbClr val="FFC000"/>
              </a:buClr>
              <a:buNone/>
            </a:pPr>
            <a:r>
              <a:rPr lang="en-US" dirty="0" smtClean="0">
                <a:latin typeface="+mj-lt"/>
              </a:rPr>
              <a:t>  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 smtClean="0">
              <a:latin typeface="+mj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541760" y="6459785"/>
            <a:ext cx="650240" cy="365125"/>
          </a:xfrm>
        </p:spPr>
        <p:txBody>
          <a:bodyPr/>
          <a:lstStyle/>
          <a:p>
            <a:fld id="{629637A9-119A-49DA-BD12-AAC58B377D80}" type="slidenum">
              <a:rPr lang="en-US" sz="1800" smtClean="0"/>
              <a:pPr/>
              <a:t>4</a:t>
            </a:fld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24221" y="2421228"/>
            <a:ext cx="4974017" cy="255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6216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itchFamily="34" charset="0"/>
              </a:rPr>
              <a:t>Project Requirements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066800" y="2010834"/>
            <a:ext cx="4937760" cy="3378200"/>
          </a:xfrm>
        </p:spPr>
        <p:txBody>
          <a:bodyPr lIns="0">
            <a:normAutofit/>
          </a:bodyPr>
          <a:lstStyle/>
          <a:p>
            <a:pPr marL="225425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latin typeface="Century Gothic" pitchFamily="34" charset="0"/>
              </a:rPr>
              <a:t>C</a:t>
            </a:r>
            <a:r>
              <a:rPr lang="en-US" sz="1600" dirty="0" smtClean="0">
                <a:latin typeface="Century Gothic" pitchFamily="34" charset="0"/>
              </a:rPr>
              <a:t>ircularly polarized antenna array</a:t>
            </a:r>
          </a:p>
          <a:p>
            <a:pPr marL="225425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Century Gothic" pitchFamily="34" charset="0"/>
              </a:rPr>
              <a:t>DTMF controller</a:t>
            </a:r>
          </a:p>
          <a:p>
            <a:pPr marL="225425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Century Gothic" pitchFamily="34" charset="0"/>
              </a:rPr>
              <a:t>Antenna switching circuit</a:t>
            </a:r>
          </a:p>
          <a:p>
            <a:pPr marL="225425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Century Gothic" pitchFamily="34" charset="0"/>
              </a:rPr>
              <a:t>RoIP</a:t>
            </a:r>
            <a:r>
              <a:rPr lang="en-US" sz="1600" dirty="0">
                <a:latin typeface="Century Gothic" pitchFamily="34" charset="0"/>
              </a:rPr>
              <a:t> </a:t>
            </a:r>
            <a:r>
              <a:rPr lang="en-US" sz="1600" dirty="0" smtClean="0">
                <a:latin typeface="Century Gothic" pitchFamily="34" charset="0"/>
              </a:rPr>
              <a:t>nodes</a:t>
            </a:r>
            <a:endParaRPr lang="en-US" sz="1600" dirty="0">
              <a:latin typeface="Century Gothic" pitchFamily="34" charset="0"/>
            </a:endParaRPr>
          </a:p>
          <a:p>
            <a:pPr marL="225425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Century Gothic" pitchFamily="34" charset="0"/>
              </a:rPr>
              <a:t>Audio linking Interface</a:t>
            </a:r>
          </a:p>
          <a:p>
            <a:pPr marL="0" indent="0">
              <a:buClr>
                <a:srgbClr val="FFC000"/>
              </a:buClr>
              <a:buNone/>
            </a:pPr>
            <a:endParaRPr lang="en-US" sz="1600" dirty="0" smtClean="0">
              <a:latin typeface="Century Gothic" pitchFamily="34" charset="0"/>
            </a:endParaRPr>
          </a:p>
          <a:p>
            <a:pPr marL="225425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sz="1600" dirty="0" smtClean="0">
              <a:latin typeface="Century Gothic" pitchFamily="34" charset="0"/>
            </a:endParaRPr>
          </a:p>
          <a:p>
            <a:pPr marL="225425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sz="1600" dirty="0">
              <a:latin typeface="Century Gothic" pitchFamily="34" charset="0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sz="1600" dirty="0">
              <a:latin typeface="Century Gothic" pitchFamily="34" charset="0"/>
            </a:endParaRPr>
          </a:p>
        </p:txBody>
      </p:sp>
      <p:sp>
        <p:nvSpPr>
          <p:cNvPr id="12" name="Slide Number Placeholder 7"/>
          <p:cNvSpPr txBox="1">
            <a:spLocks/>
          </p:cNvSpPr>
          <p:nvPr/>
        </p:nvSpPr>
        <p:spPr>
          <a:xfrm>
            <a:off x="11541760" y="6459785"/>
            <a:ext cx="6502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3</a:t>
            </a:r>
            <a:endParaRPr lang="en-US" sz="1800" dirty="0"/>
          </a:p>
        </p:txBody>
      </p:sp>
      <p:sp>
        <p:nvSpPr>
          <p:cNvPr id="4" name="AutoShape 2" descr="https://www.excel.com/images/CarrierImages/TDM-full-voip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038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2291542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pPr/>
              <a:t>6</a:t>
            </a:fld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553156" y="248356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2060"/>
                </a:solidFill>
                <a:latin typeface="Century Gothic" pitchFamily="34" charset="0"/>
              </a:rPr>
              <a:t>System Level Block Diagram</a:t>
            </a:r>
            <a:endParaRPr lang="en-US" sz="3600" dirty="0">
              <a:solidFill>
                <a:srgbClr val="002060"/>
              </a:solidFill>
              <a:latin typeface="Century Gothic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4976" y="1027288"/>
            <a:ext cx="9772091" cy="4617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logo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99289"/>
            <a:ext cx="2074332" cy="691444"/>
          </a:xfrm>
          <a:prstGeom prst="rect">
            <a:avLst/>
          </a:prstGeom>
        </p:spPr>
      </p:pic>
      <p:pic>
        <p:nvPicPr>
          <p:cNvPr id="12" name="Picture 11" descr="ARR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5160" y="5813777"/>
            <a:ext cx="1186840" cy="511500"/>
          </a:xfrm>
          <a:prstGeom prst="rect">
            <a:avLst/>
          </a:prstGeom>
        </p:spPr>
      </p:pic>
      <p:pic>
        <p:nvPicPr>
          <p:cNvPr id="3" name="Picture 2" descr="Screen Shot 2015-03-14 at 1.18.1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7000" y="3009286"/>
            <a:ext cx="838200" cy="914400"/>
          </a:xfrm>
          <a:prstGeom prst="rect">
            <a:avLst/>
          </a:prstGeom>
        </p:spPr>
      </p:pic>
      <p:pic>
        <p:nvPicPr>
          <p:cNvPr id="5" name="Picture 4" descr="Screen Shot 2015-03-14 at 1.19.16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9133975" flipV="1">
            <a:off x="932117" y="2822181"/>
            <a:ext cx="505589" cy="124836"/>
          </a:xfrm>
          <a:prstGeom prst="rect">
            <a:avLst/>
          </a:prstGeom>
        </p:spPr>
      </p:pic>
      <p:pic>
        <p:nvPicPr>
          <p:cNvPr id="11" name="Picture 10" descr="Screen Shot 2015-03-14 at 1.19.16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800685" flipV="1">
            <a:off x="799052" y="4250353"/>
            <a:ext cx="505589" cy="12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7121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2291542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pPr/>
              <a:t>7</a:t>
            </a:fld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553156" y="248356"/>
            <a:ext cx="1097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02060"/>
                </a:solidFill>
                <a:latin typeface="Century Gothic" pitchFamily="34" charset="0"/>
              </a:rPr>
              <a:t>Radio over IP System Diagram</a:t>
            </a:r>
            <a:br>
              <a:rPr lang="en-US" sz="4000" dirty="0" smtClean="0">
                <a:solidFill>
                  <a:srgbClr val="002060"/>
                </a:solidFill>
                <a:latin typeface="Century Gothic" pitchFamily="34" charset="0"/>
              </a:rPr>
            </a:br>
            <a:endParaRPr lang="en-US" sz="4000" dirty="0">
              <a:solidFill>
                <a:srgbClr val="002060"/>
              </a:solidFill>
              <a:latin typeface="Century Gothic" pitchFamily="34" charset="0"/>
            </a:endParaRPr>
          </a:p>
        </p:txBody>
      </p:sp>
      <p:pic>
        <p:nvPicPr>
          <p:cNvPr id="10" name="Picture 9" descr="logo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99289"/>
            <a:ext cx="2074332" cy="691444"/>
          </a:xfrm>
          <a:prstGeom prst="rect">
            <a:avLst/>
          </a:prstGeom>
        </p:spPr>
      </p:pic>
      <p:pic>
        <p:nvPicPr>
          <p:cNvPr id="12" name="Picture 11" descr="ARR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5160" y="5813777"/>
            <a:ext cx="1186840" cy="5115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25571" y="949124"/>
            <a:ext cx="7752553" cy="4966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7121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591407" y="232505"/>
            <a:ext cx="7662333" cy="600416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None/>
            </a:pPr>
            <a:r>
              <a:rPr lang="en-US" sz="3200" b="1" dirty="0" smtClean="0">
                <a:latin typeface="Century Gothic" panose="020B0502020202020204" pitchFamily="34" charset="0"/>
              </a:rPr>
              <a:t>Implementation Details</a:t>
            </a:r>
          </a:p>
          <a:p>
            <a:pPr marL="201168" lvl="1" indent="0">
              <a:lnSpc>
                <a:spcPct val="100000"/>
              </a:lnSpc>
              <a:buClr>
                <a:srgbClr val="FFC000"/>
              </a:buClr>
              <a:buNone/>
            </a:pPr>
            <a:endParaRPr lang="en-US" dirty="0" smtClean="0">
              <a:latin typeface="Century Gothic" panose="020B0502020202020204" pitchFamily="34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anose="020B0502020202020204" pitchFamily="34" charset="0"/>
              </a:rPr>
              <a:t>  </a:t>
            </a:r>
            <a:r>
              <a:rPr lang="en-US" b="1" dirty="0" smtClean="0">
                <a:latin typeface="Century Gothic" panose="020B0502020202020204" pitchFamily="34" charset="0"/>
              </a:rPr>
              <a:t>Echolink Node</a:t>
            </a:r>
          </a:p>
          <a:p>
            <a:pPr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anose="020B0502020202020204" pitchFamily="34" charset="0"/>
              </a:rPr>
              <a:t>Raspberry Pi</a:t>
            </a:r>
          </a:p>
          <a:p>
            <a:pPr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anose="020B0502020202020204" pitchFamily="34" charset="0"/>
              </a:rPr>
              <a:t>CM-108 USB audio codec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None/>
            </a:pPr>
            <a:endParaRPr lang="en-US" dirty="0">
              <a:latin typeface="Century Gothic" panose="020B0502020202020204" pitchFamily="34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b="1" dirty="0" err="1" smtClean="0">
                <a:latin typeface="Century Gothic" panose="020B0502020202020204" pitchFamily="34" charset="0"/>
              </a:rPr>
              <a:t>Allstar</a:t>
            </a:r>
            <a:r>
              <a:rPr lang="en-US" b="1" dirty="0" smtClean="0">
                <a:latin typeface="Century Gothic" panose="020B0502020202020204" pitchFamily="34" charset="0"/>
              </a:rPr>
              <a:t> Link Node</a:t>
            </a:r>
          </a:p>
          <a:p>
            <a:pPr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Century Gothic" panose="020B0502020202020204" pitchFamily="34" charset="0"/>
              </a:rPr>
              <a:t>Odroid</a:t>
            </a:r>
            <a:r>
              <a:rPr lang="en-US" dirty="0" smtClean="0">
                <a:latin typeface="Century Gothic" panose="020B0502020202020204" pitchFamily="34" charset="0"/>
              </a:rPr>
              <a:t> U3</a:t>
            </a:r>
          </a:p>
          <a:p>
            <a:pPr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anose="020B0502020202020204" pitchFamily="34" charset="0"/>
              </a:rPr>
              <a:t>CM-108 USB audio codec</a:t>
            </a:r>
          </a:p>
          <a:p>
            <a:pPr marL="201168" lvl="1" indent="0">
              <a:lnSpc>
                <a:spcPct val="100000"/>
              </a:lnSpc>
              <a:buClr>
                <a:srgbClr val="FFC000"/>
              </a:buClr>
              <a:buNone/>
            </a:pPr>
            <a:endParaRPr lang="en-US" dirty="0">
              <a:latin typeface="Century Gothic" panose="020B0502020202020204" pitchFamily="34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b="1" dirty="0">
                <a:latin typeface="Century Gothic" panose="020B0502020202020204" pitchFamily="34" charset="0"/>
              </a:rPr>
              <a:t>Audio Linking Interface</a:t>
            </a:r>
          </a:p>
          <a:p>
            <a:pPr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Century Gothic" panose="020B0502020202020204" pitchFamily="34" charset="0"/>
              </a:rPr>
              <a:t>Interface between </a:t>
            </a:r>
            <a:r>
              <a:rPr lang="en-US" dirty="0" err="1">
                <a:latin typeface="Century Gothic" panose="020B0502020202020204" pitchFamily="34" charset="0"/>
              </a:rPr>
              <a:t>RoIP</a:t>
            </a:r>
            <a:r>
              <a:rPr lang="en-US" dirty="0">
                <a:latin typeface="Century Gothic" panose="020B0502020202020204" pitchFamily="34" charset="0"/>
              </a:rPr>
              <a:t> systems, DTMF controller, and repeater</a:t>
            </a:r>
          </a:p>
          <a:p>
            <a:pPr lvl="2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Century Gothic" panose="020B0502020202020204" pitchFamily="34" charset="0"/>
              </a:rPr>
              <a:t>Audio mixing circuit</a:t>
            </a:r>
          </a:p>
          <a:p>
            <a:pPr lvl="2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Century Gothic" panose="020B0502020202020204" pitchFamily="34" charset="0"/>
              </a:rPr>
              <a:t>Audio distribution amplifier</a:t>
            </a:r>
          </a:p>
          <a:p>
            <a:pPr lvl="2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Century Gothic" panose="020B0502020202020204" pitchFamily="34" charset="0"/>
              </a:rPr>
              <a:t>Handles control logic between </a:t>
            </a:r>
            <a:r>
              <a:rPr lang="en-US" dirty="0" err="1">
                <a:latin typeface="Century Gothic" panose="020B0502020202020204" pitchFamily="34" charset="0"/>
              </a:rPr>
              <a:t>RoIP</a:t>
            </a:r>
            <a:r>
              <a:rPr lang="en-US" dirty="0">
                <a:latin typeface="Century Gothic" panose="020B0502020202020204" pitchFamily="34" charset="0"/>
              </a:rPr>
              <a:t> nodes</a:t>
            </a:r>
            <a:endParaRPr lang="en-US" dirty="0" smtClean="0"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2291542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pPr/>
              <a:t>8</a:t>
            </a:fld>
            <a:endParaRPr lang="en-US" sz="1800" dirty="0"/>
          </a:p>
        </p:txBody>
      </p:sp>
      <p:pic>
        <p:nvPicPr>
          <p:cNvPr id="12" name="Picture 11" descr="12994-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1964" y="725604"/>
            <a:ext cx="1828800" cy="1828800"/>
          </a:xfrm>
          <a:prstGeom prst="rect">
            <a:avLst/>
          </a:prstGeom>
        </p:spPr>
      </p:pic>
      <p:pic>
        <p:nvPicPr>
          <p:cNvPr id="13" name="Picture 12" descr="20131222230536823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1964" y="3726763"/>
            <a:ext cx="2128800" cy="123470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109342" y="236973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191609" y="512102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Odroid</a:t>
            </a:r>
            <a:r>
              <a:rPr lang="en-US" dirty="0" smtClean="0"/>
              <a:t> U3</a:t>
            </a:r>
            <a:endParaRPr lang="en-US" dirty="0"/>
          </a:p>
        </p:txBody>
      </p:sp>
      <p:pic>
        <p:nvPicPr>
          <p:cNvPr id="15" name="Picture 14" descr="logo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599289"/>
            <a:ext cx="2074332" cy="691444"/>
          </a:xfrm>
          <a:prstGeom prst="rect">
            <a:avLst/>
          </a:prstGeom>
        </p:spPr>
      </p:pic>
      <p:pic>
        <p:nvPicPr>
          <p:cNvPr id="16" name="Picture 15" descr="ARRL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5160" y="5813777"/>
            <a:ext cx="1186840" cy="5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4671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142999" y="203200"/>
            <a:ext cx="7662333" cy="553155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None/>
            </a:pPr>
            <a:r>
              <a:rPr lang="en-US" sz="3200" b="1" dirty="0" smtClean="0">
                <a:latin typeface="Century Gothic" panose="020B0502020202020204" pitchFamily="34" charset="0"/>
              </a:rPr>
              <a:t>Implementation Details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None/>
            </a:pPr>
            <a:endParaRPr lang="en-US" sz="3200" b="1" dirty="0" smtClean="0">
              <a:latin typeface="Century Gothic" panose="020B0502020202020204" pitchFamily="34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Century Gothic" panose="020B0502020202020204" pitchFamily="34" charset="0"/>
              </a:rPr>
              <a:t>Antenna</a:t>
            </a:r>
          </a:p>
          <a:p>
            <a:pPr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anose="020B0502020202020204" pitchFamily="34" charset="0"/>
              </a:rPr>
              <a:t>Copper </a:t>
            </a:r>
            <a:r>
              <a:rPr lang="en-US" dirty="0">
                <a:latin typeface="Century Gothic" panose="020B0502020202020204" pitchFamily="34" charset="0"/>
              </a:rPr>
              <a:t>t</a:t>
            </a:r>
            <a:r>
              <a:rPr lang="en-US" dirty="0" smtClean="0">
                <a:latin typeface="Century Gothic" panose="020B0502020202020204" pitchFamily="34" charset="0"/>
              </a:rPr>
              <a:t>ubing</a:t>
            </a:r>
          </a:p>
          <a:p>
            <a:pPr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anose="020B0502020202020204" pitchFamily="34" charset="0"/>
              </a:rPr>
              <a:t>Circular polarization</a:t>
            </a:r>
          </a:p>
          <a:p>
            <a:pPr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anose="020B0502020202020204" pitchFamily="34" charset="0"/>
              </a:rPr>
              <a:t>High gain</a:t>
            </a:r>
          </a:p>
          <a:p>
            <a:pPr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Century Gothic" panose="020B0502020202020204" pitchFamily="34" charset="0"/>
              </a:rPr>
              <a:t>Balun</a:t>
            </a:r>
            <a:endParaRPr lang="en-US" dirty="0" smtClean="0">
              <a:latin typeface="Century Gothic" panose="020B0502020202020204" pitchFamily="34" charset="0"/>
            </a:endParaRPr>
          </a:p>
          <a:p>
            <a:pPr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anose="020B0502020202020204" pitchFamily="34" charset="0"/>
              </a:rPr>
              <a:t>Impedance matching network</a:t>
            </a:r>
          </a:p>
          <a:p>
            <a:pPr marL="201168" lvl="1" indent="0">
              <a:lnSpc>
                <a:spcPct val="100000"/>
              </a:lnSpc>
              <a:buClr>
                <a:srgbClr val="FFC000"/>
              </a:buClr>
              <a:buNone/>
            </a:pPr>
            <a:endParaRPr lang="en-US" sz="2000" dirty="0" smtClean="0">
              <a:latin typeface="Century Gothic" panose="020B0502020202020204" pitchFamily="34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anose="020B0502020202020204" pitchFamily="34" charset="0"/>
              </a:rPr>
              <a:t>  </a:t>
            </a:r>
            <a:r>
              <a:rPr lang="en-US" b="1" dirty="0" smtClean="0">
                <a:latin typeface="Century Gothic" panose="020B0502020202020204" pitchFamily="34" charset="0"/>
              </a:rPr>
              <a:t>DTMF Controller/Switching Circuit</a:t>
            </a:r>
          </a:p>
          <a:p>
            <a:pPr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anose="020B0502020202020204" pitchFamily="34" charset="0"/>
              </a:rPr>
              <a:t>Wireless antenna selection via DTMF sequences</a:t>
            </a:r>
          </a:p>
          <a:p>
            <a:pPr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anose="020B0502020202020204" pitchFamily="34" charset="0"/>
              </a:rPr>
              <a:t>Switch between newly designed and existing antennas</a:t>
            </a:r>
          </a:p>
          <a:p>
            <a:pPr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 smtClean="0"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2291542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pPr/>
              <a:t>9</a:t>
            </a:fld>
            <a:endParaRPr lang="en-US" sz="1800" dirty="0"/>
          </a:p>
        </p:txBody>
      </p:sp>
      <p:pic>
        <p:nvPicPr>
          <p:cNvPr id="5" name="Picture 4" descr="logo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99289"/>
            <a:ext cx="2074332" cy="691444"/>
          </a:xfrm>
          <a:prstGeom prst="rect">
            <a:avLst/>
          </a:prstGeom>
        </p:spPr>
      </p:pic>
      <p:pic>
        <p:nvPicPr>
          <p:cNvPr id="6" name="Picture 5" descr="ARR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5160" y="5813777"/>
            <a:ext cx="1186840" cy="511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34790" y="1223492"/>
            <a:ext cx="2316498" cy="411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6054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Oracl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FF0000"/>
      </a:accent1>
      <a:accent2>
        <a:srgbClr val="80000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4363</TotalTime>
  <Words>241</Words>
  <Application>Microsoft Office PowerPoint</Application>
  <PresentationFormat>Custom</PresentationFormat>
  <Paragraphs>105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Retrospect</vt:lpstr>
      <vt:lpstr> CPOL Antenna and DTMF Control    Capstone Senior Design Project  March 17th, 2015</vt:lpstr>
      <vt:lpstr>Problem Statement</vt:lpstr>
      <vt:lpstr>Problem Statement</vt:lpstr>
      <vt:lpstr>Problem Statement</vt:lpstr>
      <vt:lpstr>Project Requirements</vt:lpstr>
      <vt:lpstr>Slide 6</vt:lpstr>
      <vt:lpstr>Slide 7</vt:lpstr>
      <vt:lpstr>Slide 8</vt:lpstr>
      <vt:lpstr>Slide 9</vt:lpstr>
      <vt:lpstr>Winter Quarter 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</dc:creator>
  <cp:lastModifiedBy>Owner</cp:lastModifiedBy>
  <cp:revision>431</cp:revision>
  <dcterms:created xsi:type="dcterms:W3CDTF">2013-03-26T19:57:12Z</dcterms:created>
  <dcterms:modified xsi:type="dcterms:W3CDTF">2015-03-21T19:35:30Z</dcterms:modified>
</cp:coreProperties>
</file>