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9"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54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5596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256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1943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2658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8927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8/30/24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4869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84475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1648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6338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8/30/24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6205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8/30/24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8760889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12" r:id="rId6"/>
    <p:sldLayoutId id="2147483707" r:id="rId7"/>
    <p:sldLayoutId id="2147483708" r:id="rId8"/>
    <p:sldLayoutId id="2147483709" r:id="rId9"/>
    <p:sldLayoutId id="2147483711" r:id="rId10"/>
    <p:sldLayoutId id="214748371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5" name="Group 44">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0012554-99E0-FA82-5B73-092522226119}"/>
              </a:ext>
            </a:extLst>
          </p:cNvPr>
          <p:cNvSpPr>
            <a:spLocks noGrp="1"/>
          </p:cNvSpPr>
          <p:nvPr>
            <p:ph type="ctrTitle"/>
          </p:nvPr>
        </p:nvSpPr>
        <p:spPr>
          <a:xfrm>
            <a:off x="684225" y="746840"/>
            <a:ext cx="5402454" cy="2510445"/>
          </a:xfrm>
        </p:spPr>
        <p:txBody>
          <a:bodyPr>
            <a:normAutofit/>
          </a:bodyPr>
          <a:lstStyle/>
          <a:p>
            <a:pPr algn="ctr"/>
            <a:r>
              <a:rPr lang="en-US" dirty="0">
                <a:cs typeface="Al Bayan Plain" pitchFamily="2" charset="-78"/>
              </a:rPr>
              <a:t>Deep Learning Analysis</a:t>
            </a:r>
          </a:p>
        </p:txBody>
      </p:sp>
      <p:sp>
        <p:nvSpPr>
          <p:cNvPr id="3" name="Subtitle 2">
            <a:extLst>
              <a:ext uri="{FF2B5EF4-FFF2-40B4-BE49-F238E27FC236}">
                <a16:creationId xmlns:a16="http://schemas.microsoft.com/office/drawing/2014/main" id="{FB329E72-48EE-63D8-BF36-2D05243ECF2D}"/>
              </a:ext>
            </a:extLst>
          </p:cNvPr>
          <p:cNvSpPr>
            <a:spLocks noGrp="1"/>
          </p:cNvSpPr>
          <p:nvPr>
            <p:ph type="subTitle" idx="1"/>
          </p:nvPr>
        </p:nvSpPr>
        <p:spPr>
          <a:xfrm>
            <a:off x="684225" y="3425899"/>
            <a:ext cx="5185297" cy="2309737"/>
          </a:xfrm>
        </p:spPr>
        <p:txBody>
          <a:bodyPr>
            <a:normAutofit fontScale="70000" lnSpcReduction="20000"/>
          </a:bodyPr>
          <a:lstStyle/>
          <a:p>
            <a:pPr marL="0" marR="0">
              <a:spcBef>
                <a:spcPts val="0"/>
              </a:spcBef>
              <a:spcAft>
                <a:spcPts val="0"/>
              </a:spcAft>
            </a:pP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Overview of the Analysis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purpose of this analysis was to create a predictive model that can determine whether an organization funded by Alphabet Soup will be successful. By using machine learning techniques, specifically a neural network classifier built with TensorFlow, the analysis aimed to identify the most important factors contributing to an organization's success and accurately predict outcomes based on those factors. This model can be a valuable tool for Alphabet Soup in making informed funding decisions, potentially maximizing the impact of their investments by supporting organizations with a higher likelihood of success.</a:t>
            </a:r>
          </a:p>
          <a:p>
            <a:endParaRPr lang="en-US" dirty="0"/>
          </a:p>
        </p:txBody>
      </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7" name="Picture 46" descr="Network connection abstract against a white background">
            <a:extLst>
              <a:ext uri="{FF2B5EF4-FFF2-40B4-BE49-F238E27FC236}">
                <a16:creationId xmlns:a16="http://schemas.microsoft.com/office/drawing/2014/main" id="{A9032F17-CF4B-55AC-E9F9-0BE63EEA126A}"/>
              </a:ext>
            </a:extLst>
          </p:cNvPr>
          <p:cNvPicPr>
            <a:picLocks noChangeAspect="1"/>
          </p:cNvPicPr>
          <p:nvPr/>
        </p:nvPicPr>
        <p:blipFill>
          <a:blip r:embed="rId2"/>
          <a:srcRect r="40427"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57172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3FAEDB0-020C-CB92-AAFC-FC1CC90153C3}"/>
              </a:ext>
            </a:extLst>
          </p:cNvPr>
          <p:cNvSpPr>
            <a:spLocks noGrp="1"/>
          </p:cNvSpPr>
          <p:nvPr>
            <p:ph type="title"/>
          </p:nvPr>
        </p:nvSpPr>
        <p:spPr>
          <a:xfrm>
            <a:off x="691079" y="725952"/>
            <a:ext cx="5818396" cy="1362156"/>
          </a:xfrm>
        </p:spPr>
        <p:txBody>
          <a:bodyPr>
            <a:normAutofit/>
          </a:bodyPr>
          <a:lstStyle/>
          <a:p>
            <a:pPr>
              <a:lnSpc>
                <a:spcPct val="90000"/>
              </a:lnSpc>
            </a:pPr>
            <a:r>
              <a:rPr lang="en-US" sz="2800" b="1" dirty="0"/>
              <a:t>Initial Deep Learning Model Performance</a:t>
            </a:r>
            <a:br>
              <a:rPr lang="en-US" sz="2800" b="1" dirty="0"/>
            </a:br>
            <a:endParaRPr lang="en-US" sz="2800" dirty="0"/>
          </a:p>
        </p:txBody>
      </p:sp>
      <p:sp>
        <p:nvSpPr>
          <p:cNvPr id="7" name="Content Placeholder 6">
            <a:extLst>
              <a:ext uri="{FF2B5EF4-FFF2-40B4-BE49-F238E27FC236}">
                <a16:creationId xmlns:a16="http://schemas.microsoft.com/office/drawing/2014/main" id="{BE935E76-D47E-8031-0C91-D45BFBCA8DA2}"/>
              </a:ext>
            </a:extLst>
          </p:cNvPr>
          <p:cNvSpPr>
            <a:spLocks noGrp="1"/>
          </p:cNvSpPr>
          <p:nvPr>
            <p:ph idx="1"/>
          </p:nvPr>
        </p:nvSpPr>
        <p:spPr>
          <a:xfrm>
            <a:off x="803683" y="1789005"/>
            <a:ext cx="10325000" cy="4475378"/>
          </a:xfrm>
        </p:spPr>
        <p:txBody>
          <a:bodyPr>
            <a:normAutofit fontScale="70000" lnSpcReduction="20000"/>
          </a:bodyPr>
          <a:lstStyle/>
          <a:p>
            <a:pPr marL="342900" marR="0" lvl="0" indent="-342900" algn="just">
              <a:spcBef>
                <a:spcPts val="0"/>
              </a:spcBef>
              <a:spcAft>
                <a:spcPts val="0"/>
              </a:spcAft>
              <a:buFont typeface="Wingdings" pitchFamily="2" charset="2"/>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Overview of the Initial Analysis</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The initial objective was to develop a basic deep learning model aimed at predicting the success of funding applications for the Alphabet Soup charity. This model was intended to serve as a baseline, providing a foundation for further enhancements.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Wingdings" pitchFamily="2" charset="2"/>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Data Preprocessing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Target Variable(s):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target variable was the IS_SUCCESSFUL column, which indicates whether the funding was effectively utilized.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Feature Variable(s):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initial model incorporated the following features: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spcBef>
                <a:spcPts val="0"/>
              </a:spcBef>
              <a:spcAft>
                <a:spcPts val="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APPLICATION_TYPE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spcBef>
                <a:spcPts val="0"/>
              </a:spcBef>
              <a:spcAft>
                <a:spcPts val="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AFFILIATION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spcBef>
                <a:spcPts val="0"/>
              </a:spcBef>
              <a:spcAft>
                <a:spcPts val="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CLASSIFICATION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spcBef>
                <a:spcPts val="0"/>
              </a:spcBef>
              <a:spcAft>
                <a:spcPts val="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USE_CASE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spcBef>
                <a:spcPts val="0"/>
              </a:spcBef>
              <a:spcAft>
                <a:spcPts val="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ORGANIZATION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spcBef>
                <a:spcPts val="0"/>
              </a:spcBef>
              <a:spcAft>
                <a:spcPts val="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STATUS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spcBef>
                <a:spcPts val="0"/>
              </a:spcBef>
              <a:spcAft>
                <a:spcPts val="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INCOME_AMT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spcBef>
                <a:spcPts val="0"/>
              </a:spcBef>
              <a:spcAft>
                <a:spcPts val="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SPECIAL_CONSIDERATIONS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gn="just">
              <a:spcBef>
                <a:spcPts val="0"/>
              </a:spcBef>
              <a:spcAft>
                <a:spcPts val="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ASK_AMT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Variables to Remove: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Unique identifiers such as EIN and NAME were excluded from the input data as they do not contribute to the prediction.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Wingdings" pitchFamily="2" charset="2"/>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Compiling, Training, and Evaluating the Initial Model</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Neurons: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First hidden layer: 80 neurons.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Second hidden layer: 30 neurons.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Layers: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Input layer.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Two hidden layers.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Output layer.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Activation Functions: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was used for the hidden layers to handle non-linear relationships.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spcBef>
                <a:spcPts val="0"/>
              </a:spcBef>
              <a:spcAft>
                <a:spcPts val="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Sigmoid was used for the output layer to facilitate binary classification.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Wingdings" pitchFamily="2" charset="2"/>
              <a:buChar char="§"/>
              <a:tabLst>
                <a:tab pos="457200" algn="l"/>
              </a:tabLst>
            </a:pPr>
            <a:r>
              <a:rPr lang="en-US" sz="1400" b="1" kern="100" dirty="0">
                <a:effectLst/>
                <a:latin typeface="Aptos" panose="020B0004020202020204" pitchFamily="34" charset="0"/>
                <a:ea typeface="Aptos" panose="020B0004020202020204" pitchFamily="34" charset="0"/>
                <a:cs typeface="Times New Roman" panose="02020603050405020304" pitchFamily="18" charset="0"/>
              </a:rPr>
              <a:t>Model Performance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4572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initial model achieved an accuracy of 74.17% after 5 epochs. While this was a solid start, it fell short of the target accuracy of 75%.</a:t>
            </a:r>
          </a:p>
          <a:p>
            <a:pPr marL="342900" marR="0" lvl="0" indent="-342900" algn="just">
              <a:spcBef>
                <a:spcPts val="0"/>
              </a:spcBef>
              <a:spcAft>
                <a:spcPts val="0"/>
              </a:spcAft>
              <a:buFont typeface="Arial" panose="020B0604020202020204" pitchFamily="34" charset="0"/>
              <a:buChar char="•"/>
              <a:tabLst>
                <a:tab pos="457200" algn="l"/>
              </a:tabLst>
            </a:pPr>
            <a:endParaRPr lang="en-US" sz="1400"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7231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A064-2A87-DED4-ADB6-6802BBE6ED2D}"/>
              </a:ext>
            </a:extLst>
          </p:cNvPr>
          <p:cNvSpPr>
            <a:spLocks noGrp="1"/>
          </p:cNvSpPr>
          <p:nvPr>
            <p:ph type="title"/>
          </p:nvPr>
        </p:nvSpPr>
        <p:spPr>
          <a:xfrm>
            <a:off x="691079" y="741406"/>
            <a:ext cx="10325000" cy="883311"/>
          </a:xfrm>
        </p:spPr>
        <p:txBody>
          <a:bodyPr>
            <a:normAutofit/>
          </a:bodyPr>
          <a:lstStyle/>
          <a:p>
            <a:r>
              <a:rPr lang="en-US" sz="4000" b="1" dirty="0"/>
              <a:t>Optimized</a:t>
            </a:r>
            <a:r>
              <a:rPr lang="en-US" dirty="0"/>
              <a:t> </a:t>
            </a:r>
            <a:r>
              <a:rPr lang="en-US" b="1" dirty="0"/>
              <a:t>Deep Learning Model </a:t>
            </a:r>
          </a:p>
        </p:txBody>
      </p:sp>
      <p:sp>
        <p:nvSpPr>
          <p:cNvPr id="3" name="Content Placeholder 2">
            <a:extLst>
              <a:ext uri="{FF2B5EF4-FFF2-40B4-BE49-F238E27FC236}">
                <a16:creationId xmlns:a16="http://schemas.microsoft.com/office/drawing/2014/main" id="{15CE1C50-A226-976B-AFF4-0F7C3879A52C}"/>
              </a:ext>
            </a:extLst>
          </p:cNvPr>
          <p:cNvSpPr>
            <a:spLocks noGrp="1"/>
          </p:cNvSpPr>
          <p:nvPr>
            <p:ph idx="1"/>
          </p:nvPr>
        </p:nvSpPr>
        <p:spPr>
          <a:xfrm>
            <a:off x="691079" y="1828800"/>
            <a:ext cx="10325000" cy="4806778"/>
          </a:xfrm>
        </p:spPr>
        <p:txBody>
          <a:bodyPr>
            <a:normAutofit fontScale="70000" lnSpcReduction="20000"/>
          </a:bodyPr>
          <a:lstStyle/>
          <a:p>
            <a:pPr marL="342900" marR="0" lvl="0" indent="-342900">
              <a:spcBef>
                <a:spcPts val="0"/>
              </a:spcBef>
              <a:spcAft>
                <a:spcPts val="0"/>
              </a:spcAft>
              <a:buFont typeface="Wingdings" pitchFamily="2" charset="2"/>
              <a:buChar char="§"/>
              <a:tabLst>
                <a:tab pos="457200" algn="l"/>
              </a:tabLs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Building on the foundation of the initial model, the objective was to optimize the deep learning model to enhance its predictive accuracy and robustness. By introducing advanced techniques and refining the model architecture, the goal was to surpass the initial model's performance and achieve at least 75% accuracy</a:t>
            </a:r>
          </a:p>
          <a:p>
            <a:pPr marL="342900" marR="0" lvl="0" indent="-342900">
              <a:spcBef>
                <a:spcPts val="0"/>
              </a:spcBef>
              <a:spcAft>
                <a:spcPts val="0"/>
              </a:spcAft>
              <a:buFont typeface="Wingdings" pitchFamily="2" charset="2"/>
              <a:buChar char="§"/>
              <a:tabLst>
                <a:tab pos="457200" algn="l"/>
              </a:tabLst>
            </a:pPr>
            <a:endParaRPr lang="en-US" sz="17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Wingdings" pitchFamily="2" charset="2"/>
              <a:buChar char="§"/>
              <a:tabLst>
                <a:tab pos="4572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Compiling, Training, and Evaluating the Optimized Model</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Neurons, Layers, and Activation Functions:</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Neurons:</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0"/>
              </a:spcAft>
              <a:buFont typeface="Arial" panose="020B0604020202020204" pitchFamily="34" charset="0"/>
              <a:buChar char="•"/>
              <a:tabLst>
                <a:tab pos="1371600" algn="l"/>
              </a:tabLs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First hidden layer: 80 neurons.</a:t>
            </a:r>
          </a:p>
          <a:p>
            <a:pPr marL="1143000" marR="0" lvl="2" indent="-228600">
              <a:spcBef>
                <a:spcPts val="0"/>
              </a:spcBef>
              <a:spcAft>
                <a:spcPts val="0"/>
              </a:spcAft>
              <a:buFont typeface="Arial" panose="020B0604020202020204" pitchFamily="34" charset="0"/>
              <a:buChar char="•"/>
              <a:tabLst>
                <a:tab pos="1371600" algn="l"/>
              </a:tabLs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Second hidden layer: 30 neurons.</a:t>
            </a:r>
          </a:p>
          <a:p>
            <a:pPr marL="742950" marR="0" lvl="1" indent="-285750">
              <a:spcBef>
                <a:spcPts val="0"/>
              </a:spcBef>
              <a:spcAft>
                <a:spcPts val="0"/>
              </a:spcAft>
              <a:buFont typeface="Arial" panose="020B0604020202020204" pitchFamily="34" charset="0"/>
              <a:buChar char="•"/>
              <a:tabLst>
                <a:tab pos="9144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Layers:</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0"/>
              </a:spcAft>
              <a:buFont typeface="Arial" panose="020B0604020202020204" pitchFamily="34" charset="0"/>
              <a:buChar char="•"/>
              <a:tabLst>
                <a:tab pos="1371600" algn="l"/>
              </a:tabLs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Input layer.</a:t>
            </a:r>
          </a:p>
          <a:p>
            <a:pPr marL="1143000" marR="0" lvl="2" indent="-228600">
              <a:spcBef>
                <a:spcPts val="0"/>
              </a:spcBef>
              <a:spcAft>
                <a:spcPts val="0"/>
              </a:spcAft>
              <a:buFont typeface="Arial" panose="020B0604020202020204" pitchFamily="34" charset="0"/>
              <a:buChar char="•"/>
              <a:tabLst>
                <a:tab pos="1371600" algn="l"/>
              </a:tabLs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Two hidden layers.</a:t>
            </a:r>
          </a:p>
          <a:p>
            <a:pPr marL="1143000" marR="0" lvl="2" indent="-228600">
              <a:spcBef>
                <a:spcPts val="0"/>
              </a:spcBef>
              <a:spcAft>
                <a:spcPts val="0"/>
              </a:spcAft>
              <a:buFont typeface="Arial" panose="020B0604020202020204" pitchFamily="34" charset="0"/>
              <a:buChar char="•"/>
              <a:tabLst>
                <a:tab pos="1371600" algn="l"/>
              </a:tabLs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Output layer.</a:t>
            </a:r>
          </a:p>
          <a:p>
            <a:pPr marL="742950" marR="0" lvl="1" indent="-285750">
              <a:spcBef>
                <a:spcPts val="0"/>
              </a:spcBef>
              <a:spcAft>
                <a:spcPts val="0"/>
              </a:spcAft>
              <a:buFont typeface="Arial" panose="020B0604020202020204" pitchFamily="34" charset="0"/>
              <a:buChar char="•"/>
              <a:tabLst>
                <a:tab pos="9144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Activation Functions:</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0"/>
              </a:spcAft>
              <a:buFont typeface="Arial" panose="020B0604020202020204" pitchFamily="34" charset="0"/>
              <a:buChar char="•"/>
              <a:tabLst>
                <a:tab pos="1371600" algn="l"/>
              </a:tabLst>
            </a:pPr>
            <a:r>
              <a:rPr lang="en-US" sz="17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for hidden layers.</a:t>
            </a:r>
          </a:p>
          <a:p>
            <a:pPr marL="1143000" marR="0" lvl="2" indent="-228600">
              <a:spcBef>
                <a:spcPts val="0"/>
              </a:spcBef>
              <a:spcAft>
                <a:spcPts val="0"/>
              </a:spcAft>
              <a:buFont typeface="Arial" panose="020B0604020202020204" pitchFamily="34" charset="0"/>
              <a:buChar char="•"/>
              <a:tabLst>
                <a:tab pos="1371600" algn="l"/>
              </a:tabLs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Sigmoid for the output layer.</a:t>
            </a:r>
          </a:p>
          <a:p>
            <a:pPr marL="342900" marR="0" lvl="0" indent="-342900">
              <a:spcBef>
                <a:spcPts val="0"/>
              </a:spcBef>
              <a:spcAft>
                <a:spcPts val="0"/>
              </a:spcAft>
              <a:buFont typeface="Arial" panose="020B0604020202020204" pitchFamily="34" charset="0"/>
              <a:buChar char="•"/>
              <a:tabLst>
                <a:tab pos="4572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Model Performance:</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The optimized model achieved an accuracy of </a:t>
            </a:r>
            <a:r>
              <a:rPr lang="en-US" sz="1700" b="1" kern="100" dirty="0">
                <a:effectLst/>
                <a:latin typeface="Aptos" panose="020B0004020202020204" pitchFamily="34" charset="0"/>
                <a:ea typeface="Aptos" panose="020B0004020202020204" pitchFamily="34" charset="0"/>
                <a:cs typeface="Times New Roman" panose="02020603050405020304" pitchFamily="18" charset="0"/>
              </a:rPr>
              <a:t>76%</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surpassing the target of 75%.</a:t>
            </a:r>
          </a:p>
          <a:p>
            <a:pPr marL="342900" marR="0" lvl="0" indent="-342900">
              <a:spcBef>
                <a:spcPts val="0"/>
              </a:spcBef>
              <a:spcAft>
                <a:spcPts val="0"/>
              </a:spcAft>
              <a:buFont typeface="Arial" panose="020B0604020202020204" pitchFamily="34" charset="0"/>
              <a:buChar char="•"/>
              <a:tabLst>
                <a:tab pos="4572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Steps Taken to Increase Model Performance:</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Dropout Layers:</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Dropout layers were introduced after each hidden layer to reduce overfitting by randomly deactivating neurons during training.</a:t>
            </a:r>
          </a:p>
          <a:p>
            <a:pPr marL="742950" marR="0" lvl="1" indent="-285750">
              <a:spcBef>
                <a:spcPts val="0"/>
              </a:spcBef>
              <a:spcAft>
                <a:spcPts val="0"/>
              </a:spcAft>
              <a:buFont typeface="Arial" panose="020B0604020202020204" pitchFamily="34" charset="0"/>
              <a:buChar char="•"/>
              <a:tabLst>
                <a:tab pos="9144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Increased Epochs:</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The number of training epochs was increased to 30, allowing the model to learn more thoroughly from the data.</a:t>
            </a:r>
          </a:p>
          <a:p>
            <a:pPr marL="742950" marR="0" lvl="1" indent="-285750">
              <a:spcBef>
                <a:spcPts val="0"/>
              </a:spcBef>
              <a:spcAft>
                <a:spcPts val="0"/>
              </a:spcAft>
              <a:buFont typeface="Arial" panose="020B0604020202020204" pitchFamily="34" charset="0"/>
              <a:buChar char="•"/>
              <a:tabLst>
                <a:tab pos="9144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Early Stopping and Learning Rate Reduction:</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spcBef>
                <a:spcPts val="0"/>
              </a:spcBef>
              <a:spcAft>
                <a:spcPts val="0"/>
              </a:spcAft>
              <a:buFont typeface="Arial" panose="020B0604020202020204" pitchFamily="34" charset="0"/>
              <a:buChar char="•"/>
              <a:tabLst>
                <a:tab pos="13716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Early Stopping:</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Implemented to monitor validation loss and stop training if no improvement was observed over 10 epochs, preventing overfitting.</a:t>
            </a:r>
          </a:p>
          <a:p>
            <a:pPr marL="1143000" marR="0" lvl="2" indent="-228600">
              <a:spcBef>
                <a:spcPts val="0"/>
              </a:spcBef>
              <a:spcAft>
                <a:spcPts val="0"/>
              </a:spcAft>
              <a:buFont typeface="Arial" panose="020B0604020202020204" pitchFamily="34" charset="0"/>
              <a:buChar char="•"/>
              <a:tabLst>
                <a:tab pos="1371600" algn="l"/>
              </a:tabLst>
            </a:pPr>
            <a:r>
              <a:rPr lang="en-US" sz="1700" b="1" kern="100" dirty="0">
                <a:effectLst/>
                <a:latin typeface="Aptos" panose="020B0004020202020204" pitchFamily="34" charset="0"/>
                <a:ea typeface="Aptos" panose="020B0004020202020204" pitchFamily="34" charset="0"/>
                <a:cs typeface="Times New Roman" panose="02020603050405020304" pitchFamily="18" charset="0"/>
              </a:rPr>
              <a:t>Learning Rate Reduction:</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If the model's performance plateaued, the learning rate was reduced by a factor of 0.2, allowing for finer adjustments during training.</a:t>
            </a:r>
          </a:p>
          <a:p>
            <a:endParaRPr lang="en-US" sz="500" dirty="0"/>
          </a:p>
        </p:txBody>
      </p:sp>
    </p:spTree>
    <p:extLst>
      <p:ext uri="{BB962C8B-B14F-4D97-AF65-F5344CB8AC3E}">
        <p14:creationId xmlns:p14="http://schemas.microsoft.com/office/powerpoint/2010/main" val="425917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2779-6DF7-B0EE-C4F9-D9E226BA785D}"/>
              </a:ext>
            </a:extLst>
          </p:cNvPr>
          <p:cNvSpPr>
            <a:spLocks noGrp="1"/>
          </p:cNvSpPr>
          <p:nvPr>
            <p:ph type="title"/>
          </p:nvPr>
        </p:nvSpPr>
        <p:spPr/>
        <p:txBody>
          <a:bodyPr/>
          <a:lstStyle/>
          <a:p>
            <a:r>
              <a:rPr lang="en-US" b="1" dirty="0"/>
              <a:t>Summary</a:t>
            </a:r>
            <a:br>
              <a:rPr lang="en-US" dirty="0">
                <a:latin typeface="Aptos" panose="020B0004020202020204" pitchFamily="34" charset="0"/>
              </a:rPr>
            </a:br>
            <a:endParaRPr lang="en-US" dirty="0"/>
          </a:p>
        </p:txBody>
      </p:sp>
      <p:sp>
        <p:nvSpPr>
          <p:cNvPr id="3" name="Content Placeholder 2">
            <a:extLst>
              <a:ext uri="{FF2B5EF4-FFF2-40B4-BE49-F238E27FC236}">
                <a16:creationId xmlns:a16="http://schemas.microsoft.com/office/drawing/2014/main" id="{509B661B-5261-F011-3354-C09C2492992F}"/>
              </a:ext>
            </a:extLst>
          </p:cNvPr>
          <p:cNvSpPr>
            <a:spLocks noGrp="1"/>
          </p:cNvSpPr>
          <p:nvPr>
            <p:ph idx="1"/>
          </p:nvPr>
        </p:nvSpPr>
        <p:spPr/>
        <p:txBody>
          <a:bodyPr>
            <a:normAutofit/>
          </a:bodyPr>
          <a:lstStyle/>
          <a:p>
            <a:pPr>
              <a:buFont typeface="Arial" panose="020B0604020202020204" pitchFamily="34" charset="0"/>
              <a:buChar char="•"/>
            </a:pPr>
            <a:r>
              <a:rPr lang="en-US" b="1" dirty="0"/>
              <a:t>Overall Results:</a:t>
            </a:r>
            <a:endParaRPr lang="en-US" dirty="0"/>
          </a:p>
          <a:p>
            <a:pPr marL="742950" lvl="1" indent="-285750">
              <a:buFont typeface="Arial" panose="020B0604020202020204" pitchFamily="34" charset="0"/>
              <a:buChar char="•"/>
            </a:pPr>
            <a:r>
              <a:rPr lang="en-US" dirty="0"/>
              <a:t>The optimized deep learning model ultimately achieved an accuracy of 76%, surpassing the target performance of 75%. This indicates that the model is capable of reliably predicting the success of funding applicants.</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dirty="0"/>
              <a:t>While the deep learning model provided good results, further improvements could be explored by testing different architectures or using other machine learning techniques like Random Forest or Gradient Boosting for comparison. These methods might offer better performance or interpretability for this classification problem, potentially leading to more accurate and actionable insights for the charity.</a:t>
            </a:r>
          </a:p>
          <a:p>
            <a:endParaRPr lang="en-US" dirty="0"/>
          </a:p>
        </p:txBody>
      </p:sp>
    </p:spTree>
    <p:extLst>
      <p:ext uri="{BB962C8B-B14F-4D97-AF65-F5344CB8AC3E}">
        <p14:creationId xmlns:p14="http://schemas.microsoft.com/office/powerpoint/2010/main" val="207145188"/>
      </p:ext>
    </p:extLst>
  </p:cSld>
  <p:clrMapOvr>
    <a:masterClrMapping/>
  </p:clrMapOvr>
</p:sld>
</file>

<file path=ppt/theme/theme1.xml><?xml version="1.0" encoding="utf-8"?>
<a:theme xmlns:a="http://schemas.openxmlformats.org/drawingml/2006/main" name="Cosi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255</TotalTime>
  <Words>679</Words>
  <Application>Microsoft Macintosh PowerPoint</Application>
  <PresentationFormat>Widescreen</PresentationFormat>
  <Paragraphs>63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AL BAYAN PLAIN</vt:lpstr>
      <vt:lpstr>Aptos</vt:lpstr>
      <vt:lpstr>Arial</vt:lpstr>
      <vt:lpstr>Grandview</vt:lpstr>
      <vt:lpstr>Wingdings</vt:lpstr>
      <vt:lpstr>CosineVTI</vt:lpstr>
      <vt:lpstr>Deep Learning Analysis</vt:lpstr>
      <vt:lpstr>Initial Deep Learning Model Performance </vt:lpstr>
      <vt:lpstr>Optimized Deep Learning Model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Catherine Matthews</dc:creator>
  <cp:lastModifiedBy>Catherine Matthews</cp:lastModifiedBy>
  <cp:revision>1</cp:revision>
  <dcterms:created xsi:type="dcterms:W3CDTF">2024-08-30T14:30:18Z</dcterms:created>
  <dcterms:modified xsi:type="dcterms:W3CDTF">2024-08-30T18:45:28Z</dcterms:modified>
</cp:coreProperties>
</file>