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6.xml" ContentType="application/vnd.openxmlformats-officedocument.presentationml.tags+xml"/>
  <Override PartName="/ppt/notesSlides/notesSlide39.xml" ContentType="application/vnd.openxmlformats-officedocument.presentationml.notesSlide+xml"/>
  <Override PartName="/ppt/tags/tag3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43.xml" ContentType="application/vnd.openxmlformats-officedocument.presentationml.notesSlide+xml"/>
  <Override PartName="/ppt/tags/tag40.xml" ContentType="application/vnd.openxmlformats-officedocument.presentationml.tags+xml"/>
  <Override PartName="/ppt/notesSlides/notesSlide4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4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46.xml" ContentType="application/vnd.openxmlformats-officedocument.presentationml.tags+xml"/>
  <Override PartName="/ppt/notesSlides/notesSlide48.xml" ContentType="application/vnd.openxmlformats-officedocument.presentationml.notesSlide+xml"/>
  <Override PartName="/ppt/tags/tag47.xml" ContentType="application/vnd.openxmlformats-officedocument.presentationml.tags+xml"/>
  <Override PartName="/ppt/notesSlides/notesSlide49.xml" ContentType="application/vnd.openxmlformats-officedocument.presentationml.notesSlide+xml"/>
  <Override PartName="/ppt/tags/tag4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49.xml" ContentType="application/vnd.openxmlformats-officedocument.presentationml.tags+xml"/>
  <Override PartName="/ppt/notesSlides/notesSlide55.xml" ContentType="application/vnd.openxmlformats-officedocument.presentationml.notesSlide+xml"/>
  <Override PartName="/ppt/tags/tag50.xml" ContentType="application/vnd.openxmlformats-officedocument.presentationml.tags+xml"/>
  <Override PartName="/ppt/notesSlides/notesSlide56.xml" ContentType="application/vnd.openxmlformats-officedocument.presentationml.notesSlide+xml"/>
  <Override PartName="/ppt/tags/tag51.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60.xml" ContentType="application/vnd.openxmlformats-officedocument.presentationml.notesSlide+xml"/>
  <Override PartName="/ppt/tags/tag54.xml" ContentType="application/vnd.openxmlformats-officedocument.presentationml.tags+xml"/>
  <Override PartName="/ppt/notesSlides/notesSlide61.xml" ContentType="application/vnd.openxmlformats-officedocument.presentationml.notesSlide+xml"/>
  <Override PartName="/ppt/tags/tag55.xml" ContentType="application/vnd.openxmlformats-officedocument.presentationml.tags+xml"/>
  <Override PartName="/ppt/notesSlides/notesSlide62.xml" ContentType="application/vnd.openxmlformats-officedocument.presentationml.notesSlide+xml"/>
  <Override PartName="/ppt/tags/tag56.xml" ContentType="application/vnd.openxmlformats-officedocument.presentationml.tags+xml"/>
  <Override PartName="/ppt/notesSlides/notesSlide63.xml" ContentType="application/vnd.openxmlformats-officedocument.presentationml.notesSlide+xml"/>
  <Override PartName="/ppt/tags/tag57.xml" ContentType="application/vnd.openxmlformats-officedocument.presentationml.tags+xml"/>
  <Override PartName="/ppt/notesSlides/notesSlide64.xml" ContentType="application/vnd.openxmlformats-officedocument.presentationml.notesSlide+xml"/>
  <Override PartName="/ppt/tags/tag58.xml" ContentType="application/vnd.openxmlformats-officedocument.presentationml.tags+xml"/>
  <Override PartName="/ppt/notesSlides/notesSlide65.xml" ContentType="application/vnd.openxmlformats-officedocument.presentationml.notesSlide+xml"/>
  <Override PartName="/ppt/tags/tag59.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60.xml" ContentType="application/vnd.openxmlformats-officedocument.presentationml.tags+xml"/>
  <Override PartName="/ppt/notesSlides/notesSlide72.xml" ContentType="application/vnd.openxmlformats-officedocument.presentationml.notesSlide+xml"/>
  <Override PartName="/ppt/tags/tag61.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62.xml" ContentType="application/vnd.openxmlformats-officedocument.presentationml.tags+xml"/>
  <Override PartName="/ppt/notesSlides/notesSlide7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79.xml" ContentType="application/vnd.openxmlformats-officedocument.presentationml.notesSlide+xml"/>
  <Override PartName="/ppt/tags/tag65.xml" ContentType="application/vnd.openxmlformats-officedocument.presentationml.tags+xml"/>
  <Override PartName="/ppt/notesSlides/notesSlide80.xml" ContentType="application/vnd.openxmlformats-officedocument.presentationml.notesSlide+xml"/>
  <Override PartName="/ppt/tags/tag66.xml" ContentType="application/vnd.openxmlformats-officedocument.presentationml.tags+xml"/>
  <Override PartName="/ppt/notesSlides/notesSlide8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69.xml" ContentType="application/vnd.openxmlformats-officedocument.presentationml.tags+xml"/>
  <Override PartName="/ppt/notesSlides/notesSlide8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72.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0"/>
  </p:notesMasterIdLst>
  <p:sldIdLst>
    <p:sldId id="257"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369"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4" r:id="rId34"/>
    <p:sldId id="293"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7" r:id="rId59"/>
    <p:sldId id="335" r:id="rId60"/>
    <p:sldId id="338" r:id="rId61"/>
    <p:sldId id="339" r:id="rId62"/>
    <p:sldId id="340" r:id="rId63"/>
    <p:sldId id="341" r:id="rId64"/>
    <p:sldId id="343" r:id="rId65"/>
    <p:sldId id="344" r:id="rId66"/>
    <p:sldId id="345" r:id="rId67"/>
    <p:sldId id="346" r:id="rId68"/>
    <p:sldId id="347" r:id="rId69"/>
    <p:sldId id="348" r:id="rId70"/>
    <p:sldId id="349" r:id="rId71"/>
    <p:sldId id="350" r:id="rId72"/>
    <p:sldId id="351" r:id="rId73"/>
    <p:sldId id="352" r:id="rId74"/>
    <p:sldId id="354" r:id="rId75"/>
    <p:sldId id="355" r:id="rId76"/>
    <p:sldId id="356" r:id="rId77"/>
    <p:sldId id="357" r:id="rId78"/>
    <p:sldId id="358" r:id="rId79"/>
    <p:sldId id="359" r:id="rId80"/>
    <p:sldId id="360" r:id="rId81"/>
    <p:sldId id="361" r:id="rId82"/>
    <p:sldId id="362" r:id="rId83"/>
    <p:sldId id="363" r:id="rId84"/>
    <p:sldId id="364" r:id="rId85"/>
    <p:sldId id="365" r:id="rId86"/>
    <p:sldId id="366" r:id="rId87"/>
    <p:sldId id="367" r:id="rId88"/>
    <p:sldId id="368" r:id="rId8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F6FF"/>
    <a:srgbClr val="02BDB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124" autoAdjust="0"/>
  </p:normalViewPr>
  <p:slideViewPr>
    <p:cSldViewPr>
      <p:cViewPr varScale="1">
        <p:scale>
          <a:sx n="94" d="100"/>
          <a:sy n="94" d="100"/>
        </p:scale>
        <p:origin x="-12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fld id="{36DDCCF4-EE6D-4B3B-A9A0-8CEB392BB770}" type="datetime1">
              <a:rPr lang="en-US"/>
              <a:pPr>
                <a:defRPr/>
              </a:pPr>
              <a:t>10/27/16</a:t>
            </a:fld>
            <a:endParaRPr lang="en-US"/>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D4534CEA-C5C4-4B4C-967C-59287C974C1B}" type="slidenum">
              <a:rPr lang="en-US"/>
              <a:pPr>
                <a:defRPr/>
              </a:pPr>
              <a:t>‹#›</a:t>
            </a:fld>
            <a:endParaRPr lang="en-US"/>
          </a:p>
        </p:txBody>
      </p:sp>
    </p:spTree>
    <p:extLst>
      <p:ext uri="{BB962C8B-B14F-4D97-AF65-F5344CB8AC3E}">
        <p14:creationId xmlns:p14="http://schemas.microsoft.com/office/powerpoint/2010/main" val="204243068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ＭＳ Ｐゴシック" pitchFamily="-72" charset="-128"/>
      </a:defRPr>
    </a:lvl1pPr>
    <a:lvl2pPr marL="457200"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mn-cs"/>
      </a:defRPr>
    </a:lvl2pPr>
    <a:lvl3pPr marL="914400"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mn-cs"/>
      </a:defRPr>
    </a:lvl3pPr>
    <a:lvl4pPr marL="1371600"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mn-cs"/>
      </a:defRPr>
    </a:lvl4pPr>
    <a:lvl5pPr marL="1828800"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Placeholder 2"/>
          <p:cNvSpPr>
            <a:spLocks noGrp="1" noRot="1" noChangeAspect="1" noChangeArrowheads="1" noTextEdit="1"/>
          </p:cNvSpPr>
          <p:nvPr>
            <p:ph type="sldImg"/>
          </p:nvPr>
        </p:nvSpPr>
        <p:spPr>
          <a:ln/>
        </p:spPr>
      </p:sp>
      <p:sp>
        <p:nvSpPr>
          <p:cNvPr id="1536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Placeholder 2"/>
          <p:cNvSpPr>
            <a:spLocks noGrp="1" noRot="1" noChangeAspect="1" noChangeArrowheads="1" noTextEdit="1"/>
          </p:cNvSpPr>
          <p:nvPr>
            <p:ph type="sldImg"/>
          </p:nvPr>
        </p:nvSpPr>
        <p:spPr>
          <a:ln/>
        </p:spPr>
      </p:sp>
      <p:sp>
        <p:nvSpPr>
          <p:cNvPr id="3379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Placeholder 2"/>
          <p:cNvSpPr>
            <a:spLocks noGrp="1" noRot="1" noChangeAspect="1" noChangeArrowheads="1" noTextEdit="1"/>
          </p:cNvSpPr>
          <p:nvPr>
            <p:ph type="sldImg"/>
          </p:nvPr>
        </p:nvSpPr>
        <p:spPr>
          <a:ln/>
        </p:spPr>
      </p:sp>
      <p:sp>
        <p:nvSpPr>
          <p:cNvPr id="3584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Placeholder 2"/>
          <p:cNvSpPr>
            <a:spLocks noGrp="1" noRot="1" noChangeAspect="1" noChangeArrowheads="1" noTextEdit="1"/>
          </p:cNvSpPr>
          <p:nvPr>
            <p:ph type="sldImg"/>
          </p:nvPr>
        </p:nvSpPr>
        <p:spPr>
          <a:ln/>
        </p:spPr>
      </p:sp>
      <p:sp>
        <p:nvSpPr>
          <p:cNvPr id="3789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Placeholder 2"/>
          <p:cNvSpPr>
            <a:spLocks noGrp="1" noRot="1" noChangeAspect="1" noChangeArrowheads="1" noTextEdit="1"/>
          </p:cNvSpPr>
          <p:nvPr>
            <p:ph type="sldImg"/>
          </p:nvPr>
        </p:nvSpPr>
        <p:spPr>
          <a:ln/>
        </p:spPr>
      </p:sp>
      <p:sp>
        <p:nvSpPr>
          <p:cNvPr id="3993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Placeholder 2"/>
          <p:cNvSpPr>
            <a:spLocks noGrp="1" noRot="1" noChangeAspect="1" noChangeArrowheads="1" noTextEdit="1"/>
          </p:cNvSpPr>
          <p:nvPr>
            <p:ph type="sldImg"/>
          </p:nvPr>
        </p:nvSpPr>
        <p:spPr>
          <a:ln/>
        </p:spPr>
      </p:sp>
      <p:sp>
        <p:nvSpPr>
          <p:cNvPr id="4198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Placeholder 2"/>
          <p:cNvSpPr>
            <a:spLocks noGrp="1" noRot="1" noChangeAspect="1" noChangeArrowheads="1" noTextEdit="1"/>
          </p:cNvSpPr>
          <p:nvPr>
            <p:ph type="sldImg"/>
          </p:nvPr>
        </p:nvSpPr>
        <p:spPr>
          <a:ln/>
        </p:spPr>
      </p:sp>
      <p:sp>
        <p:nvSpPr>
          <p:cNvPr id="4403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Placeholder 2"/>
          <p:cNvSpPr>
            <a:spLocks noGrp="1" noRot="1" noChangeAspect="1" noChangeArrowheads="1" noTextEdit="1"/>
          </p:cNvSpPr>
          <p:nvPr>
            <p:ph type="sldImg"/>
          </p:nvPr>
        </p:nvSpPr>
        <p:spPr>
          <a:ln/>
        </p:spPr>
      </p:sp>
      <p:sp>
        <p:nvSpPr>
          <p:cNvPr id="4608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Placeholder 2"/>
          <p:cNvSpPr>
            <a:spLocks noGrp="1" noRot="1" noChangeAspect="1" noChangeArrowheads="1" noTextEdit="1"/>
          </p:cNvSpPr>
          <p:nvPr>
            <p:ph type="sldImg"/>
          </p:nvPr>
        </p:nvSpPr>
        <p:spPr>
          <a:ln/>
        </p:spPr>
      </p:sp>
      <p:sp>
        <p:nvSpPr>
          <p:cNvPr id="4813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Placeholder 2"/>
          <p:cNvSpPr>
            <a:spLocks noGrp="1" noRot="1" noChangeAspect="1" noChangeArrowheads="1" noTextEdit="1"/>
          </p:cNvSpPr>
          <p:nvPr>
            <p:ph type="sldImg"/>
          </p:nvPr>
        </p:nvSpPr>
        <p:spPr>
          <a:ln/>
        </p:spPr>
      </p:sp>
      <p:sp>
        <p:nvSpPr>
          <p:cNvPr id="5017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Placeholder 2"/>
          <p:cNvSpPr>
            <a:spLocks noGrp="1" noRot="1" noChangeAspect="1" noChangeArrowheads="1" noTextEdit="1"/>
          </p:cNvSpPr>
          <p:nvPr>
            <p:ph type="sldImg"/>
          </p:nvPr>
        </p:nvSpPr>
        <p:spPr>
          <a:ln/>
        </p:spPr>
      </p:sp>
      <p:sp>
        <p:nvSpPr>
          <p:cNvPr id="5222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Placeholder 2"/>
          <p:cNvSpPr>
            <a:spLocks noGrp="1" noRot="1" noChangeAspect="1" noChangeArrowheads="1" noTextEdit="1"/>
          </p:cNvSpPr>
          <p:nvPr>
            <p:ph type="sldImg"/>
          </p:nvPr>
        </p:nvSpPr>
        <p:spPr>
          <a:ln/>
        </p:spPr>
      </p:sp>
      <p:sp>
        <p:nvSpPr>
          <p:cNvPr id="1741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Placeholder 2"/>
          <p:cNvSpPr>
            <a:spLocks noGrp="1" noRot="1" noChangeAspect="1" noChangeArrowheads="1" noTextEdit="1"/>
          </p:cNvSpPr>
          <p:nvPr>
            <p:ph type="sldImg"/>
          </p:nvPr>
        </p:nvSpPr>
        <p:spPr>
          <a:ln/>
        </p:spPr>
      </p:sp>
      <p:sp>
        <p:nvSpPr>
          <p:cNvPr id="54274" name="Placeholder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Placeholder 2"/>
          <p:cNvSpPr>
            <a:spLocks noGrp="1" noRot="1" noChangeAspect="1" noChangeArrowheads="1" noTextEdit="1"/>
          </p:cNvSpPr>
          <p:nvPr>
            <p:ph type="sldImg"/>
          </p:nvPr>
        </p:nvSpPr>
        <p:spPr>
          <a:ln/>
        </p:spPr>
      </p:sp>
      <p:sp>
        <p:nvSpPr>
          <p:cNvPr id="5632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Placeholder 2"/>
          <p:cNvSpPr>
            <a:spLocks noGrp="1" noRot="1" noChangeAspect="1" noChangeArrowheads="1" noTextEdit="1"/>
          </p:cNvSpPr>
          <p:nvPr>
            <p:ph type="sldImg"/>
          </p:nvPr>
        </p:nvSpPr>
        <p:spPr>
          <a:ln/>
        </p:spPr>
      </p:sp>
      <p:sp>
        <p:nvSpPr>
          <p:cNvPr id="5837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Placeholder 2"/>
          <p:cNvSpPr>
            <a:spLocks noGrp="1" noRot="1" noChangeAspect="1" noChangeArrowheads="1" noTextEdit="1"/>
          </p:cNvSpPr>
          <p:nvPr>
            <p:ph type="sldImg"/>
          </p:nvPr>
        </p:nvSpPr>
        <p:spPr>
          <a:ln/>
        </p:spPr>
      </p:sp>
      <p:sp>
        <p:nvSpPr>
          <p:cNvPr id="6041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Placeholder 2"/>
          <p:cNvSpPr>
            <a:spLocks noGrp="1" noRot="1" noChangeAspect="1" noChangeArrowheads="1" noTextEdit="1"/>
          </p:cNvSpPr>
          <p:nvPr>
            <p:ph type="sldImg"/>
          </p:nvPr>
        </p:nvSpPr>
        <p:spPr>
          <a:ln/>
        </p:spPr>
      </p:sp>
      <p:sp>
        <p:nvSpPr>
          <p:cNvPr id="6246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Placeholder 2"/>
          <p:cNvSpPr>
            <a:spLocks noGrp="1" noRot="1" noChangeAspect="1" noChangeArrowheads="1" noTextEdit="1"/>
          </p:cNvSpPr>
          <p:nvPr>
            <p:ph type="sldImg"/>
          </p:nvPr>
        </p:nvSpPr>
        <p:spPr>
          <a:ln/>
        </p:spPr>
      </p:sp>
      <p:sp>
        <p:nvSpPr>
          <p:cNvPr id="6451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Placeholder 2"/>
          <p:cNvSpPr>
            <a:spLocks noGrp="1" noRot="1" noChangeAspect="1" noChangeArrowheads="1" noTextEdit="1"/>
          </p:cNvSpPr>
          <p:nvPr>
            <p:ph type="sldImg"/>
          </p:nvPr>
        </p:nvSpPr>
        <p:spPr>
          <a:ln/>
        </p:spPr>
      </p:sp>
      <p:sp>
        <p:nvSpPr>
          <p:cNvPr id="6656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Placeholder 2"/>
          <p:cNvSpPr>
            <a:spLocks noGrp="1" noRot="1" noChangeAspect="1" noChangeArrowheads="1" noTextEdit="1"/>
          </p:cNvSpPr>
          <p:nvPr>
            <p:ph type="sldImg"/>
          </p:nvPr>
        </p:nvSpPr>
        <p:spPr>
          <a:ln/>
        </p:spPr>
      </p:sp>
      <p:sp>
        <p:nvSpPr>
          <p:cNvPr id="6861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Placeholder 2"/>
          <p:cNvSpPr>
            <a:spLocks noGrp="1" noRot="1" noChangeAspect="1" noChangeArrowheads="1" noTextEdit="1"/>
          </p:cNvSpPr>
          <p:nvPr>
            <p:ph type="sldImg"/>
          </p:nvPr>
        </p:nvSpPr>
        <p:spPr>
          <a:ln/>
        </p:spPr>
      </p:sp>
      <p:sp>
        <p:nvSpPr>
          <p:cNvPr id="7065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Placeholder 2"/>
          <p:cNvSpPr>
            <a:spLocks noGrp="1" noRot="1" noChangeAspect="1" noChangeArrowheads="1" noTextEdit="1"/>
          </p:cNvSpPr>
          <p:nvPr>
            <p:ph type="sldImg"/>
          </p:nvPr>
        </p:nvSpPr>
        <p:spPr>
          <a:ln/>
        </p:spPr>
      </p:sp>
      <p:sp>
        <p:nvSpPr>
          <p:cNvPr id="7270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laceholder 2"/>
          <p:cNvSpPr>
            <a:spLocks noGrp="1" noRot="1" noChangeAspect="1" noChangeArrowheads="1" noTextEdit="1"/>
          </p:cNvSpPr>
          <p:nvPr>
            <p:ph type="sldImg"/>
          </p:nvPr>
        </p:nvSpPr>
        <p:spPr>
          <a:ln/>
        </p:spPr>
      </p:sp>
      <p:sp>
        <p:nvSpPr>
          <p:cNvPr id="1945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Placeholder 2"/>
          <p:cNvSpPr>
            <a:spLocks noGrp="1" noRot="1" noChangeAspect="1" noChangeArrowheads="1" noTextEdit="1"/>
          </p:cNvSpPr>
          <p:nvPr>
            <p:ph type="sldImg"/>
          </p:nvPr>
        </p:nvSpPr>
        <p:spPr>
          <a:ln/>
        </p:spPr>
      </p:sp>
      <p:sp>
        <p:nvSpPr>
          <p:cNvPr id="7475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Placeholder 2"/>
          <p:cNvSpPr>
            <a:spLocks noGrp="1" noRot="1" noChangeAspect="1" noChangeArrowheads="1" noTextEdit="1"/>
          </p:cNvSpPr>
          <p:nvPr>
            <p:ph type="sldImg"/>
          </p:nvPr>
        </p:nvSpPr>
        <p:spPr>
          <a:ln/>
        </p:spPr>
      </p:sp>
      <p:sp>
        <p:nvSpPr>
          <p:cNvPr id="7680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Placeholder 2"/>
          <p:cNvSpPr>
            <a:spLocks noGrp="1" noRot="1" noChangeAspect="1" noChangeArrowheads="1" noTextEdit="1"/>
          </p:cNvSpPr>
          <p:nvPr>
            <p:ph type="sldImg"/>
          </p:nvPr>
        </p:nvSpPr>
        <p:spPr>
          <a:ln/>
        </p:spPr>
      </p:sp>
      <p:sp>
        <p:nvSpPr>
          <p:cNvPr id="7885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Placeholder 2"/>
          <p:cNvSpPr>
            <a:spLocks noGrp="1" noRot="1" noChangeAspect="1" noChangeArrowheads="1" noTextEdit="1"/>
          </p:cNvSpPr>
          <p:nvPr>
            <p:ph type="sldImg"/>
          </p:nvPr>
        </p:nvSpPr>
        <p:spPr>
          <a:ln/>
        </p:spPr>
      </p:sp>
      <p:sp>
        <p:nvSpPr>
          <p:cNvPr id="8089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Placeholder 2"/>
          <p:cNvSpPr>
            <a:spLocks noGrp="1" noRot="1" noChangeAspect="1" noChangeArrowheads="1" noTextEdit="1"/>
          </p:cNvSpPr>
          <p:nvPr>
            <p:ph type="sldImg"/>
          </p:nvPr>
        </p:nvSpPr>
        <p:spPr>
          <a:ln/>
        </p:spPr>
      </p:sp>
      <p:sp>
        <p:nvSpPr>
          <p:cNvPr id="8294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Placeholder 2"/>
          <p:cNvSpPr>
            <a:spLocks noGrp="1" noRot="1" noChangeAspect="1" noChangeArrowheads="1" noTextEdit="1"/>
          </p:cNvSpPr>
          <p:nvPr>
            <p:ph type="sldImg"/>
          </p:nvPr>
        </p:nvSpPr>
        <p:spPr>
          <a:ln/>
        </p:spPr>
      </p:sp>
      <p:sp>
        <p:nvSpPr>
          <p:cNvPr id="8499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Placeholder 2"/>
          <p:cNvSpPr>
            <a:spLocks noGrp="1" noRot="1" noChangeAspect="1" noChangeArrowheads="1" noTextEdit="1"/>
          </p:cNvSpPr>
          <p:nvPr>
            <p:ph type="sldImg"/>
          </p:nvPr>
        </p:nvSpPr>
        <p:spPr>
          <a:ln/>
        </p:spPr>
      </p:sp>
      <p:sp>
        <p:nvSpPr>
          <p:cNvPr id="8704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Placeholder 2"/>
          <p:cNvSpPr>
            <a:spLocks noGrp="1" noRot="1" noChangeAspect="1" noChangeArrowheads="1" noTextEdit="1"/>
          </p:cNvSpPr>
          <p:nvPr>
            <p:ph type="sldImg"/>
          </p:nvPr>
        </p:nvSpPr>
        <p:spPr>
          <a:ln/>
        </p:spPr>
      </p:sp>
      <p:sp>
        <p:nvSpPr>
          <p:cNvPr id="8909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Placeholder 2"/>
          <p:cNvSpPr>
            <a:spLocks noGrp="1" noRot="1" noChangeAspect="1" noChangeArrowheads="1" noTextEdit="1"/>
          </p:cNvSpPr>
          <p:nvPr>
            <p:ph type="sldImg"/>
          </p:nvPr>
        </p:nvSpPr>
        <p:spPr>
          <a:ln/>
        </p:spPr>
      </p:sp>
      <p:sp>
        <p:nvSpPr>
          <p:cNvPr id="9113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Placeholder 2"/>
          <p:cNvSpPr>
            <a:spLocks noGrp="1" noRot="1" noChangeAspect="1" noChangeArrowheads="1" noTextEdit="1"/>
          </p:cNvSpPr>
          <p:nvPr>
            <p:ph type="sldImg"/>
          </p:nvPr>
        </p:nvSpPr>
        <p:spPr>
          <a:ln/>
        </p:spPr>
      </p:sp>
      <p:sp>
        <p:nvSpPr>
          <p:cNvPr id="9318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Placeholder 2"/>
          <p:cNvSpPr>
            <a:spLocks noGrp="1" noRot="1" noChangeAspect="1" noChangeArrowheads="1" noTextEdit="1"/>
          </p:cNvSpPr>
          <p:nvPr>
            <p:ph type="sldImg"/>
          </p:nvPr>
        </p:nvSpPr>
        <p:spPr>
          <a:ln/>
        </p:spPr>
      </p:sp>
      <p:sp>
        <p:nvSpPr>
          <p:cNvPr id="2150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Placeholder 2"/>
          <p:cNvSpPr>
            <a:spLocks noGrp="1" noRot="1" noChangeAspect="1" noChangeArrowheads="1" noTextEdit="1"/>
          </p:cNvSpPr>
          <p:nvPr>
            <p:ph type="sldImg"/>
          </p:nvPr>
        </p:nvSpPr>
        <p:spPr>
          <a:ln/>
        </p:spPr>
      </p:sp>
      <p:sp>
        <p:nvSpPr>
          <p:cNvPr id="9523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Placeholder 2"/>
          <p:cNvSpPr>
            <a:spLocks noGrp="1" noRot="1" noChangeAspect="1" noChangeArrowheads="1" noTextEdit="1"/>
          </p:cNvSpPr>
          <p:nvPr>
            <p:ph type="sldImg"/>
          </p:nvPr>
        </p:nvSpPr>
        <p:spPr>
          <a:ln/>
        </p:spPr>
      </p:sp>
      <p:sp>
        <p:nvSpPr>
          <p:cNvPr id="9728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Placeholder 2"/>
          <p:cNvSpPr>
            <a:spLocks noGrp="1" noRot="1" noChangeAspect="1" noChangeArrowheads="1" noTextEdit="1"/>
          </p:cNvSpPr>
          <p:nvPr>
            <p:ph type="sldImg"/>
          </p:nvPr>
        </p:nvSpPr>
        <p:spPr>
          <a:ln/>
        </p:spPr>
      </p:sp>
      <p:sp>
        <p:nvSpPr>
          <p:cNvPr id="9933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Placeholder 2"/>
          <p:cNvSpPr>
            <a:spLocks noGrp="1" noRot="1" noChangeAspect="1" noChangeArrowheads="1" noTextEdit="1"/>
          </p:cNvSpPr>
          <p:nvPr>
            <p:ph type="sldImg"/>
          </p:nvPr>
        </p:nvSpPr>
        <p:spPr>
          <a:ln/>
        </p:spPr>
      </p:sp>
      <p:sp>
        <p:nvSpPr>
          <p:cNvPr id="10137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Placeholder 2"/>
          <p:cNvSpPr>
            <a:spLocks noGrp="1" noRot="1" noChangeAspect="1" noChangeArrowheads="1" noTextEdit="1"/>
          </p:cNvSpPr>
          <p:nvPr>
            <p:ph type="sldImg"/>
          </p:nvPr>
        </p:nvSpPr>
        <p:spPr>
          <a:ln/>
        </p:spPr>
      </p:sp>
      <p:sp>
        <p:nvSpPr>
          <p:cNvPr id="10342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Placeholder 2"/>
          <p:cNvSpPr>
            <a:spLocks noGrp="1" noRot="1" noChangeAspect="1" noChangeArrowheads="1" noTextEdit="1"/>
          </p:cNvSpPr>
          <p:nvPr>
            <p:ph type="sldImg"/>
          </p:nvPr>
        </p:nvSpPr>
        <p:spPr>
          <a:ln/>
        </p:spPr>
      </p:sp>
      <p:sp>
        <p:nvSpPr>
          <p:cNvPr id="10547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Placeholder 2"/>
          <p:cNvSpPr>
            <a:spLocks noGrp="1" noRot="1" noChangeAspect="1" noChangeArrowheads="1" noTextEdit="1"/>
          </p:cNvSpPr>
          <p:nvPr>
            <p:ph type="sldImg"/>
          </p:nvPr>
        </p:nvSpPr>
        <p:spPr>
          <a:ln/>
        </p:spPr>
      </p:sp>
      <p:sp>
        <p:nvSpPr>
          <p:cNvPr id="10752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Placeholder 2"/>
          <p:cNvSpPr>
            <a:spLocks noGrp="1" noRot="1" noChangeAspect="1" noChangeArrowheads="1" noTextEdit="1"/>
          </p:cNvSpPr>
          <p:nvPr>
            <p:ph type="sldImg"/>
          </p:nvPr>
        </p:nvSpPr>
        <p:spPr>
          <a:ln/>
        </p:spPr>
      </p:sp>
      <p:sp>
        <p:nvSpPr>
          <p:cNvPr id="10957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Placeholder 2"/>
          <p:cNvSpPr>
            <a:spLocks noGrp="1" noRot="1" noChangeAspect="1" noChangeArrowheads="1" noTextEdit="1"/>
          </p:cNvSpPr>
          <p:nvPr>
            <p:ph type="sldImg"/>
          </p:nvPr>
        </p:nvSpPr>
        <p:spPr>
          <a:ln/>
        </p:spPr>
      </p:sp>
      <p:sp>
        <p:nvSpPr>
          <p:cNvPr id="11161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Placeholder 2"/>
          <p:cNvSpPr>
            <a:spLocks noGrp="1" noRot="1" noChangeAspect="1" noChangeArrowheads="1" noTextEdit="1"/>
          </p:cNvSpPr>
          <p:nvPr>
            <p:ph type="sldImg"/>
          </p:nvPr>
        </p:nvSpPr>
        <p:spPr>
          <a:ln/>
        </p:spPr>
      </p:sp>
      <p:sp>
        <p:nvSpPr>
          <p:cNvPr id="11366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Placeholder 2"/>
          <p:cNvSpPr>
            <a:spLocks noGrp="1" noRot="1" noChangeAspect="1" noChangeArrowheads="1" noTextEdit="1"/>
          </p:cNvSpPr>
          <p:nvPr>
            <p:ph type="sldImg"/>
          </p:nvPr>
        </p:nvSpPr>
        <p:spPr>
          <a:ln/>
        </p:spPr>
      </p:sp>
      <p:sp>
        <p:nvSpPr>
          <p:cNvPr id="2355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Placeholder 2"/>
          <p:cNvSpPr>
            <a:spLocks noGrp="1" noRot="1" noChangeAspect="1" noChangeArrowheads="1" noTextEdit="1"/>
          </p:cNvSpPr>
          <p:nvPr>
            <p:ph type="sldImg"/>
          </p:nvPr>
        </p:nvSpPr>
        <p:spPr>
          <a:ln/>
        </p:spPr>
      </p:sp>
      <p:sp>
        <p:nvSpPr>
          <p:cNvPr id="11571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Placeholder 2"/>
          <p:cNvSpPr>
            <a:spLocks noGrp="1" noRot="1" noChangeAspect="1" noChangeArrowheads="1" noTextEdit="1"/>
          </p:cNvSpPr>
          <p:nvPr>
            <p:ph type="sldImg"/>
          </p:nvPr>
        </p:nvSpPr>
        <p:spPr>
          <a:ln/>
        </p:spPr>
      </p:sp>
      <p:sp>
        <p:nvSpPr>
          <p:cNvPr id="11776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Placeholder 2"/>
          <p:cNvSpPr>
            <a:spLocks noGrp="1" noRot="1" noChangeAspect="1" noChangeArrowheads="1" noTextEdit="1"/>
          </p:cNvSpPr>
          <p:nvPr>
            <p:ph type="sldImg"/>
          </p:nvPr>
        </p:nvSpPr>
        <p:spPr>
          <a:ln/>
        </p:spPr>
      </p:sp>
      <p:sp>
        <p:nvSpPr>
          <p:cNvPr id="11981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Placeholder 2"/>
          <p:cNvSpPr>
            <a:spLocks noGrp="1" noRot="1" noChangeAspect="1" noChangeArrowheads="1" noTextEdit="1"/>
          </p:cNvSpPr>
          <p:nvPr>
            <p:ph type="sldImg"/>
          </p:nvPr>
        </p:nvSpPr>
        <p:spPr>
          <a:ln/>
        </p:spPr>
      </p:sp>
      <p:sp>
        <p:nvSpPr>
          <p:cNvPr id="12185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Placeholder 2"/>
          <p:cNvSpPr>
            <a:spLocks noGrp="1" noRot="1" noChangeAspect="1" noChangeArrowheads="1" noTextEdit="1"/>
          </p:cNvSpPr>
          <p:nvPr>
            <p:ph type="sldImg"/>
          </p:nvPr>
        </p:nvSpPr>
        <p:spPr>
          <a:ln/>
        </p:spPr>
      </p:sp>
      <p:sp>
        <p:nvSpPr>
          <p:cNvPr id="12390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Placeholder 2"/>
          <p:cNvSpPr>
            <a:spLocks noGrp="1" noRot="1" noChangeAspect="1" noChangeArrowheads="1" noTextEdit="1"/>
          </p:cNvSpPr>
          <p:nvPr>
            <p:ph type="sldImg"/>
          </p:nvPr>
        </p:nvSpPr>
        <p:spPr>
          <a:ln/>
        </p:spPr>
      </p:sp>
      <p:sp>
        <p:nvSpPr>
          <p:cNvPr id="12595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Placeholder 2"/>
          <p:cNvSpPr>
            <a:spLocks noGrp="1" noRot="1" noChangeAspect="1" noChangeArrowheads="1" noTextEdit="1"/>
          </p:cNvSpPr>
          <p:nvPr>
            <p:ph type="sldImg"/>
          </p:nvPr>
        </p:nvSpPr>
        <p:spPr>
          <a:ln/>
        </p:spPr>
      </p:sp>
      <p:sp>
        <p:nvSpPr>
          <p:cNvPr id="12800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Placeholder 2"/>
          <p:cNvSpPr>
            <a:spLocks noGrp="1" noRot="1" noChangeAspect="1" noChangeArrowheads="1" noTextEdit="1"/>
          </p:cNvSpPr>
          <p:nvPr>
            <p:ph type="sldImg"/>
          </p:nvPr>
        </p:nvSpPr>
        <p:spPr>
          <a:ln/>
        </p:spPr>
      </p:sp>
      <p:sp>
        <p:nvSpPr>
          <p:cNvPr id="13005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Placeholder 2"/>
          <p:cNvSpPr>
            <a:spLocks noGrp="1" noRot="1" noChangeAspect="1" noChangeArrowheads="1" noTextEdit="1"/>
          </p:cNvSpPr>
          <p:nvPr>
            <p:ph type="sldImg"/>
          </p:nvPr>
        </p:nvSpPr>
        <p:spPr>
          <a:ln/>
        </p:spPr>
      </p:sp>
      <p:sp>
        <p:nvSpPr>
          <p:cNvPr id="13209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Placeholder 2"/>
          <p:cNvSpPr>
            <a:spLocks noGrp="1" noRot="1" noChangeAspect="1" noChangeArrowheads="1" noTextEdit="1"/>
          </p:cNvSpPr>
          <p:nvPr>
            <p:ph type="sldImg"/>
          </p:nvPr>
        </p:nvSpPr>
        <p:spPr>
          <a:ln/>
        </p:spPr>
      </p:sp>
      <p:sp>
        <p:nvSpPr>
          <p:cNvPr id="13414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Placeholder 2"/>
          <p:cNvSpPr>
            <a:spLocks noGrp="1" noRot="1" noChangeAspect="1" noChangeArrowheads="1" noTextEdit="1"/>
          </p:cNvSpPr>
          <p:nvPr>
            <p:ph type="sldImg"/>
          </p:nvPr>
        </p:nvSpPr>
        <p:spPr>
          <a:ln/>
        </p:spPr>
      </p:sp>
      <p:sp>
        <p:nvSpPr>
          <p:cNvPr id="2560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Placeholder 2"/>
          <p:cNvSpPr>
            <a:spLocks noGrp="1" noRot="1" noChangeAspect="1" noChangeArrowheads="1" noTextEdit="1"/>
          </p:cNvSpPr>
          <p:nvPr>
            <p:ph type="sldImg"/>
          </p:nvPr>
        </p:nvSpPr>
        <p:spPr>
          <a:ln/>
        </p:spPr>
      </p:sp>
      <p:sp>
        <p:nvSpPr>
          <p:cNvPr id="13619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Placeholder 2"/>
          <p:cNvSpPr>
            <a:spLocks noGrp="1" noRot="1" noChangeAspect="1" noChangeArrowheads="1" noTextEdit="1"/>
          </p:cNvSpPr>
          <p:nvPr>
            <p:ph type="sldImg"/>
          </p:nvPr>
        </p:nvSpPr>
        <p:spPr>
          <a:ln/>
        </p:spPr>
      </p:sp>
      <p:sp>
        <p:nvSpPr>
          <p:cNvPr id="13824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Placeholder 2"/>
          <p:cNvSpPr>
            <a:spLocks noGrp="1" noRot="1" noChangeAspect="1" noChangeArrowheads="1" noTextEdit="1"/>
          </p:cNvSpPr>
          <p:nvPr>
            <p:ph type="sldImg"/>
          </p:nvPr>
        </p:nvSpPr>
        <p:spPr>
          <a:ln/>
        </p:spPr>
      </p:sp>
      <p:sp>
        <p:nvSpPr>
          <p:cNvPr id="14029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Placeholder 2"/>
          <p:cNvSpPr>
            <a:spLocks noGrp="1" noRot="1" noChangeAspect="1" noChangeArrowheads="1" noTextEdit="1"/>
          </p:cNvSpPr>
          <p:nvPr>
            <p:ph type="sldImg"/>
          </p:nvPr>
        </p:nvSpPr>
        <p:spPr>
          <a:ln/>
        </p:spPr>
      </p:sp>
      <p:sp>
        <p:nvSpPr>
          <p:cNvPr id="14233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Placeholder 2"/>
          <p:cNvSpPr>
            <a:spLocks noGrp="1" noRot="1" noChangeAspect="1" noChangeArrowheads="1" noTextEdit="1"/>
          </p:cNvSpPr>
          <p:nvPr>
            <p:ph type="sldImg"/>
          </p:nvPr>
        </p:nvSpPr>
        <p:spPr>
          <a:ln/>
        </p:spPr>
      </p:sp>
      <p:sp>
        <p:nvSpPr>
          <p:cNvPr id="14438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Placeholder 2"/>
          <p:cNvSpPr>
            <a:spLocks noGrp="1" noRot="1" noChangeAspect="1" noChangeArrowheads="1" noTextEdit="1"/>
          </p:cNvSpPr>
          <p:nvPr>
            <p:ph type="sldImg"/>
          </p:nvPr>
        </p:nvSpPr>
        <p:spPr>
          <a:ln/>
        </p:spPr>
      </p:sp>
      <p:sp>
        <p:nvSpPr>
          <p:cNvPr id="14643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Placeholder 2"/>
          <p:cNvSpPr>
            <a:spLocks noGrp="1" noRot="1" noChangeAspect="1" noChangeArrowheads="1" noTextEdit="1"/>
          </p:cNvSpPr>
          <p:nvPr>
            <p:ph type="sldImg"/>
          </p:nvPr>
        </p:nvSpPr>
        <p:spPr>
          <a:ln/>
        </p:spPr>
      </p:sp>
      <p:sp>
        <p:nvSpPr>
          <p:cNvPr id="14848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Placeholder 2"/>
          <p:cNvSpPr>
            <a:spLocks noGrp="1" noRot="1" noChangeAspect="1" noChangeArrowheads="1" noTextEdit="1"/>
          </p:cNvSpPr>
          <p:nvPr>
            <p:ph type="sldImg"/>
          </p:nvPr>
        </p:nvSpPr>
        <p:spPr>
          <a:ln/>
        </p:spPr>
      </p:sp>
      <p:sp>
        <p:nvSpPr>
          <p:cNvPr id="15053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Placeholder 2"/>
          <p:cNvSpPr>
            <a:spLocks noGrp="1" noRot="1" noChangeAspect="1" noChangeArrowheads="1" noTextEdit="1"/>
          </p:cNvSpPr>
          <p:nvPr>
            <p:ph type="sldImg"/>
          </p:nvPr>
        </p:nvSpPr>
        <p:spPr>
          <a:ln/>
        </p:spPr>
      </p:sp>
      <p:sp>
        <p:nvSpPr>
          <p:cNvPr id="15257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Placeholder 2"/>
          <p:cNvSpPr>
            <a:spLocks noGrp="1" noRot="1" noChangeAspect="1" noChangeArrowheads="1" noTextEdit="1"/>
          </p:cNvSpPr>
          <p:nvPr>
            <p:ph type="sldImg"/>
          </p:nvPr>
        </p:nvSpPr>
        <p:spPr>
          <a:ln/>
        </p:spPr>
      </p:sp>
      <p:sp>
        <p:nvSpPr>
          <p:cNvPr id="15462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Placeholder 2"/>
          <p:cNvSpPr>
            <a:spLocks noGrp="1" noRot="1" noChangeAspect="1" noChangeArrowheads="1" noTextEdit="1"/>
          </p:cNvSpPr>
          <p:nvPr>
            <p:ph type="sldImg"/>
          </p:nvPr>
        </p:nvSpPr>
        <p:spPr>
          <a:ln/>
        </p:spPr>
      </p:sp>
      <p:sp>
        <p:nvSpPr>
          <p:cNvPr id="2765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Placeholder 2"/>
          <p:cNvSpPr>
            <a:spLocks noGrp="1" noRot="1" noChangeAspect="1" noChangeArrowheads="1" noTextEdit="1"/>
          </p:cNvSpPr>
          <p:nvPr>
            <p:ph type="sldImg"/>
          </p:nvPr>
        </p:nvSpPr>
        <p:spPr>
          <a:ln/>
        </p:spPr>
      </p:sp>
      <p:sp>
        <p:nvSpPr>
          <p:cNvPr id="15667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Placeholder 2"/>
          <p:cNvSpPr>
            <a:spLocks noGrp="1" noRot="1" noChangeAspect="1" noChangeArrowheads="1" noTextEdit="1"/>
          </p:cNvSpPr>
          <p:nvPr>
            <p:ph type="sldImg"/>
          </p:nvPr>
        </p:nvSpPr>
        <p:spPr>
          <a:ln/>
        </p:spPr>
      </p:sp>
      <p:sp>
        <p:nvSpPr>
          <p:cNvPr id="15872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Placeholder 2"/>
          <p:cNvSpPr>
            <a:spLocks noGrp="1" noRot="1" noChangeAspect="1" noChangeArrowheads="1" noTextEdit="1"/>
          </p:cNvSpPr>
          <p:nvPr>
            <p:ph type="sldImg"/>
          </p:nvPr>
        </p:nvSpPr>
        <p:spPr>
          <a:ln/>
        </p:spPr>
      </p:sp>
      <p:sp>
        <p:nvSpPr>
          <p:cNvPr id="16077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Placeholder 2"/>
          <p:cNvSpPr>
            <a:spLocks noGrp="1" noRot="1" noChangeAspect="1" noChangeArrowheads="1" noTextEdit="1"/>
          </p:cNvSpPr>
          <p:nvPr>
            <p:ph type="sldImg"/>
          </p:nvPr>
        </p:nvSpPr>
        <p:spPr>
          <a:ln/>
        </p:spPr>
      </p:sp>
      <p:sp>
        <p:nvSpPr>
          <p:cNvPr id="16281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Placeholder 2"/>
          <p:cNvSpPr>
            <a:spLocks noGrp="1" noRot="1" noChangeAspect="1" noChangeArrowheads="1" noTextEdit="1"/>
          </p:cNvSpPr>
          <p:nvPr>
            <p:ph type="sldImg"/>
          </p:nvPr>
        </p:nvSpPr>
        <p:spPr>
          <a:ln/>
        </p:spPr>
      </p:sp>
      <p:sp>
        <p:nvSpPr>
          <p:cNvPr id="16486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Placeholder 2"/>
          <p:cNvSpPr>
            <a:spLocks noGrp="1" noRot="1" noChangeAspect="1" noChangeArrowheads="1" noTextEdit="1"/>
          </p:cNvSpPr>
          <p:nvPr>
            <p:ph type="sldImg"/>
          </p:nvPr>
        </p:nvSpPr>
        <p:spPr>
          <a:ln/>
        </p:spPr>
      </p:sp>
      <p:sp>
        <p:nvSpPr>
          <p:cNvPr id="16691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Placeholder 2"/>
          <p:cNvSpPr>
            <a:spLocks noGrp="1" noRot="1" noChangeAspect="1" noChangeArrowheads="1" noTextEdit="1"/>
          </p:cNvSpPr>
          <p:nvPr>
            <p:ph type="sldImg"/>
          </p:nvPr>
        </p:nvSpPr>
        <p:spPr>
          <a:ln/>
        </p:spPr>
      </p:sp>
      <p:sp>
        <p:nvSpPr>
          <p:cNvPr id="16896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Placeholder 2"/>
          <p:cNvSpPr>
            <a:spLocks noGrp="1" noRot="1" noChangeAspect="1" noChangeArrowheads="1" noTextEdit="1"/>
          </p:cNvSpPr>
          <p:nvPr>
            <p:ph type="sldImg"/>
          </p:nvPr>
        </p:nvSpPr>
        <p:spPr>
          <a:ln/>
        </p:spPr>
      </p:sp>
      <p:sp>
        <p:nvSpPr>
          <p:cNvPr id="17101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Placeholder 2"/>
          <p:cNvSpPr>
            <a:spLocks noGrp="1" noRot="1" noChangeAspect="1" noChangeArrowheads="1" noTextEdit="1"/>
          </p:cNvSpPr>
          <p:nvPr>
            <p:ph type="sldImg"/>
          </p:nvPr>
        </p:nvSpPr>
        <p:spPr>
          <a:ln/>
        </p:spPr>
      </p:sp>
      <p:sp>
        <p:nvSpPr>
          <p:cNvPr id="17305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Placeholder 2"/>
          <p:cNvSpPr>
            <a:spLocks noGrp="1" noRot="1" noChangeAspect="1" noChangeArrowheads="1" noTextEdit="1"/>
          </p:cNvSpPr>
          <p:nvPr>
            <p:ph type="sldImg"/>
          </p:nvPr>
        </p:nvSpPr>
        <p:spPr>
          <a:ln/>
        </p:spPr>
      </p:sp>
      <p:sp>
        <p:nvSpPr>
          <p:cNvPr id="17510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Placeholder 2"/>
          <p:cNvSpPr>
            <a:spLocks noGrp="1" noRot="1" noChangeAspect="1" noChangeArrowheads="1" noTextEdit="1"/>
          </p:cNvSpPr>
          <p:nvPr>
            <p:ph type="sldImg"/>
          </p:nvPr>
        </p:nvSpPr>
        <p:spPr>
          <a:ln/>
        </p:spPr>
      </p:sp>
      <p:sp>
        <p:nvSpPr>
          <p:cNvPr id="2969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Placeholder 2"/>
          <p:cNvSpPr>
            <a:spLocks noGrp="1" noRot="1" noChangeAspect="1" noChangeArrowheads="1" noTextEdit="1"/>
          </p:cNvSpPr>
          <p:nvPr>
            <p:ph type="sldImg"/>
          </p:nvPr>
        </p:nvSpPr>
        <p:spPr>
          <a:ln/>
        </p:spPr>
      </p:sp>
      <p:sp>
        <p:nvSpPr>
          <p:cNvPr id="17715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Placeholder 2"/>
          <p:cNvSpPr>
            <a:spLocks noGrp="1" noRot="1" noChangeAspect="1" noChangeArrowheads="1" noTextEdit="1"/>
          </p:cNvSpPr>
          <p:nvPr>
            <p:ph type="sldImg"/>
          </p:nvPr>
        </p:nvSpPr>
        <p:spPr>
          <a:ln/>
        </p:spPr>
      </p:sp>
      <p:sp>
        <p:nvSpPr>
          <p:cNvPr id="17920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Placeholder 2"/>
          <p:cNvSpPr>
            <a:spLocks noGrp="1" noRot="1" noChangeAspect="1" noChangeArrowheads="1" noTextEdit="1"/>
          </p:cNvSpPr>
          <p:nvPr>
            <p:ph type="sldImg"/>
          </p:nvPr>
        </p:nvSpPr>
        <p:spPr>
          <a:ln/>
        </p:spPr>
      </p:sp>
      <p:sp>
        <p:nvSpPr>
          <p:cNvPr id="18125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Placeholder 2"/>
          <p:cNvSpPr>
            <a:spLocks noGrp="1" noRot="1" noChangeAspect="1" noChangeArrowheads="1" noTextEdit="1"/>
          </p:cNvSpPr>
          <p:nvPr>
            <p:ph type="sldImg"/>
          </p:nvPr>
        </p:nvSpPr>
        <p:spPr>
          <a:ln/>
        </p:spPr>
      </p:sp>
      <p:sp>
        <p:nvSpPr>
          <p:cNvPr id="18329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Placeholder 2"/>
          <p:cNvSpPr>
            <a:spLocks noGrp="1" noRot="1" noChangeAspect="1" noChangeArrowheads="1" noTextEdit="1"/>
          </p:cNvSpPr>
          <p:nvPr>
            <p:ph type="sldImg"/>
          </p:nvPr>
        </p:nvSpPr>
        <p:spPr>
          <a:ln/>
        </p:spPr>
      </p:sp>
      <p:sp>
        <p:nvSpPr>
          <p:cNvPr id="18534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Placeholder 2"/>
          <p:cNvSpPr>
            <a:spLocks noGrp="1" noRot="1" noChangeAspect="1" noChangeArrowheads="1" noTextEdit="1"/>
          </p:cNvSpPr>
          <p:nvPr>
            <p:ph type="sldImg"/>
          </p:nvPr>
        </p:nvSpPr>
        <p:spPr>
          <a:ln/>
        </p:spPr>
      </p:sp>
      <p:sp>
        <p:nvSpPr>
          <p:cNvPr id="18739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Placeholder 2"/>
          <p:cNvSpPr>
            <a:spLocks noGrp="1" noRot="1" noChangeAspect="1" noChangeArrowheads="1" noTextEdit="1"/>
          </p:cNvSpPr>
          <p:nvPr>
            <p:ph type="sldImg"/>
          </p:nvPr>
        </p:nvSpPr>
        <p:spPr>
          <a:ln/>
        </p:spPr>
      </p:sp>
      <p:sp>
        <p:nvSpPr>
          <p:cNvPr id="18944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Placeholder 2"/>
          <p:cNvSpPr>
            <a:spLocks noGrp="1" noRot="1" noChangeAspect="1" noChangeArrowheads="1" noTextEdit="1"/>
          </p:cNvSpPr>
          <p:nvPr>
            <p:ph type="sldImg"/>
          </p:nvPr>
        </p:nvSpPr>
        <p:spPr>
          <a:ln/>
        </p:spPr>
      </p:sp>
      <p:sp>
        <p:nvSpPr>
          <p:cNvPr id="19149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Placeholder 2"/>
          <p:cNvSpPr>
            <a:spLocks noGrp="1" noRot="1" noChangeAspect="1" noChangeArrowheads="1" noTextEdit="1"/>
          </p:cNvSpPr>
          <p:nvPr>
            <p:ph type="sldImg"/>
          </p:nvPr>
        </p:nvSpPr>
        <p:spPr>
          <a:ln/>
        </p:spPr>
      </p:sp>
      <p:sp>
        <p:nvSpPr>
          <p:cNvPr id="19353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Placeholder 2"/>
          <p:cNvSpPr>
            <a:spLocks noGrp="1" noRot="1" noChangeAspect="1" noChangeArrowheads="1" noTextEdit="1"/>
          </p:cNvSpPr>
          <p:nvPr>
            <p:ph type="sldImg"/>
          </p:nvPr>
        </p:nvSpPr>
        <p:spPr>
          <a:ln/>
        </p:spPr>
      </p:sp>
      <p:sp>
        <p:nvSpPr>
          <p:cNvPr id="3174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0B0709A-D0C5-4569-8224-16398CA2634A}" type="datetimeFigureOut">
              <a:rPr lang="en-US"/>
              <a:pPr>
                <a:defRPr/>
              </a:pPr>
              <a:t>10/27/16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F7A268-4F68-4369-BF82-AB2C09687B3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73A384B-314C-4EE0-ACFC-F93B146DACD8}" type="datetimeFigureOut">
              <a:rPr lang="en-US"/>
              <a:pPr>
                <a:defRPr/>
              </a:pPr>
              <a:t>10/27/16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753BED-417D-42E7-8221-9A624B5E7F8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1F9C484-D460-4DE0-9333-36017274F50A}" type="datetimeFigureOut">
              <a:rPr lang="en-US"/>
              <a:pPr>
                <a:defRPr/>
              </a:pPr>
              <a:t>10/27/16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370130-886A-4D75-9A7C-85B2A981561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31D3FB-3E0C-4330-B246-331B58C9A670}" type="datetimeFigureOut">
              <a:rPr lang="en-US"/>
              <a:pPr>
                <a:defRPr/>
              </a:pPr>
              <a:t>10/27/16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AB82FA9-FBC4-4205-9CFD-BD9BD43CB75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1428922-1162-4C5F-9B9B-BA17F54FAFA7}" type="datetimeFigureOut">
              <a:rPr lang="en-US"/>
              <a:pPr>
                <a:defRPr/>
              </a:pPr>
              <a:t>10/27/16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E407E5-0CBB-434C-A435-8756053F384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5D16207-E9CE-4A64-94EF-AC9FB4B95D57}" type="datetimeFigureOut">
              <a:rPr lang="en-US"/>
              <a:pPr>
                <a:defRPr/>
              </a:pPr>
              <a:t>10/27/16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ADF98B-C037-4059-8164-21AEB3BC900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CFE0E05-DEDE-4756-B9ED-AC4855803FBD}" type="datetimeFigureOut">
              <a:rPr lang="en-US"/>
              <a:pPr>
                <a:defRPr/>
              </a:pPr>
              <a:t>10/27/16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D388D30-1B47-4D89-B27D-F543272FC0E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1DA640F-2377-436F-91B8-14A224B57FE1}" type="datetimeFigureOut">
              <a:rPr lang="en-US"/>
              <a:pPr>
                <a:defRPr/>
              </a:pPr>
              <a:t>10/27/16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B562255-C773-423A-804F-57F5CA47C3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18CEC83-6780-431E-AF5D-17FDF3FA53EB}" type="datetimeFigureOut">
              <a:rPr lang="en-US"/>
              <a:pPr>
                <a:defRPr/>
              </a:pPr>
              <a:t>10/27/16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EFBE74A-D707-4828-ADA9-4029AE3B2F3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91064E5-2E56-4B5C-BACF-F72A3FECF45B}" type="datetimeFigureOut">
              <a:rPr lang="en-US"/>
              <a:pPr>
                <a:defRPr/>
              </a:pPr>
              <a:t>10/27/16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F5EE66-7612-4D13-8E72-FF75C711F93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86294FC-41FB-48C7-B16A-1C4280891BD7}" type="datetimeFigureOut">
              <a:rPr lang="en-US"/>
              <a:pPr>
                <a:defRPr/>
              </a:pPr>
              <a:t>10/27/16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392325-59AF-48B0-B210-24F00EB8686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48EB821-2F7C-4F8B-A13B-32315100BE54}" type="datetimeFigureOut">
              <a:rPr lang="en-US"/>
              <a:pPr>
                <a:defRPr/>
              </a:pPr>
              <a:t>10/27/16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8DDF5870-B555-4FE1-923C-1699DD45C1F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72" charset="-128"/>
          <a:cs typeface="ＭＳ Ｐゴシック" pitchFamily="-72" charset="-128"/>
        </a:defRPr>
      </a:lvl1pPr>
      <a:lvl2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2pPr>
      <a:lvl3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3pPr>
      <a:lvl4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4pPr>
      <a:lvl5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5pPr>
      <a:lvl6pPr marL="4572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6pPr>
      <a:lvl7pPr marL="9144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7pPr>
      <a:lvl8pPr marL="13716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8pPr>
      <a:lvl9pPr marL="18288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9pPr>
    </p:titleStyle>
    <p:bodyStyle>
      <a:lvl1pPr marL="342900" indent="-342900" algn="l" rtl="0" eaLnBrk="0" fontAlgn="base" hangingPunct="0">
        <a:spcBef>
          <a:spcPct val="20000"/>
        </a:spcBef>
        <a:spcAft>
          <a:spcPct val="0"/>
        </a:spcAft>
        <a:buFont typeface="Arial" pitchFamily="-72" charset="0"/>
        <a:buChar char="•"/>
        <a:defRPr sz="3200" kern="1200">
          <a:solidFill>
            <a:schemeClr val="tx1"/>
          </a:solidFill>
          <a:latin typeface="+mn-lt"/>
          <a:ea typeface="ＭＳ Ｐゴシック" pitchFamily="-72" charset="-128"/>
          <a:cs typeface="ＭＳ Ｐゴシック" pitchFamily="-72" charset="-128"/>
        </a:defRPr>
      </a:lvl1pPr>
      <a:lvl2pPr marL="742950" indent="-285750" algn="l" rtl="0" eaLnBrk="0" fontAlgn="base" hangingPunct="0">
        <a:spcBef>
          <a:spcPct val="20000"/>
        </a:spcBef>
        <a:spcAft>
          <a:spcPct val="0"/>
        </a:spcAft>
        <a:buFont typeface="Arial" pitchFamily="-72" charset="0"/>
        <a:buChar char="–"/>
        <a:defRPr sz="2800" kern="1200">
          <a:solidFill>
            <a:schemeClr val="tx1"/>
          </a:solidFill>
          <a:latin typeface="+mn-lt"/>
          <a:ea typeface="ＭＳ Ｐゴシック" pitchFamily="-72" charset="-128"/>
          <a:cs typeface="+mn-cs"/>
        </a:defRPr>
      </a:lvl2pPr>
      <a:lvl3pPr marL="1143000" indent="-228600" algn="l" rtl="0" eaLnBrk="0" fontAlgn="base" hangingPunct="0">
        <a:spcBef>
          <a:spcPct val="20000"/>
        </a:spcBef>
        <a:spcAft>
          <a:spcPct val="0"/>
        </a:spcAft>
        <a:buFont typeface="Arial" pitchFamily="-72" charset="0"/>
        <a:buChar char="•"/>
        <a:defRPr sz="2400" kern="1200">
          <a:solidFill>
            <a:schemeClr val="tx1"/>
          </a:solidFill>
          <a:latin typeface="+mn-lt"/>
          <a:ea typeface="ＭＳ Ｐゴシック" pitchFamily="-72" charset="-128"/>
          <a:cs typeface="+mn-cs"/>
        </a:defRPr>
      </a:lvl3pPr>
      <a:lvl4pPr marL="1600200" indent="-228600" algn="l" rtl="0" eaLnBrk="0" fontAlgn="base" hangingPunct="0">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4pPr>
      <a:lvl5pPr marL="2057400" indent="-228600" algn="l" rtl="0" eaLnBrk="0" fontAlgn="base" hangingPunct="0">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7.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8.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slideLayout" Target="../slideLayouts/slideLayout2.xml"/><Relationship Id="rId5" Type="http://schemas.openxmlformats.org/officeDocument/2006/relationships/notesSlide" Target="../notesSlides/notesSlide13.xml"/><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tags" Target="../tags/tag6.xml"/><Relationship Id="rId2"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2.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8.xml"/><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10.xml"/><Relationship Id="rId2"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6.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slideLayout" Target="../slideLayouts/slideLayout2.xml"/><Relationship Id="rId5" Type="http://schemas.openxmlformats.org/officeDocument/2006/relationships/notesSlide" Target="../notesSlides/notesSlide21.xml"/><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tags" Target="../tags/tag13.xml"/><Relationship Id="rId2"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2.xml"/><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tags" Target="../tags/tag16.xml"/><Relationship Id="rId2"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slideLayout" Target="../slideLayouts/slideLayout2.xml"/><Relationship Id="rId6" Type="http://schemas.openxmlformats.org/officeDocument/2006/relationships/notesSlide" Target="../notesSlides/notesSlide23.xml"/><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 Type="http://schemas.openxmlformats.org/officeDocument/2006/relationships/tags" Target="../tags/tag18.xml"/><Relationship Id="rId2"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4.xml"/><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tags" Target="../tags/tag22.xml"/><Relationship Id="rId2" Type="http://schemas.openxmlformats.org/officeDocument/2006/relationships/tags" Target="../tags/tag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28.png"/><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29.png"/><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1.xml"/><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tags" Target="../tags/tag26.xml"/><Relationship Id="rId2"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32.png"/><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tags" Target="../tags/tag31.xml"/><Relationship Id="rId4" Type="http://schemas.openxmlformats.org/officeDocument/2006/relationships/slideLayout" Target="../slideLayouts/slideLayout2.xml"/><Relationship Id="rId5" Type="http://schemas.openxmlformats.org/officeDocument/2006/relationships/notesSlide" Target="../notesSlides/notesSlide35.xml"/><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1" Type="http://schemas.openxmlformats.org/officeDocument/2006/relationships/tags" Target="../tags/tag29.xml"/><Relationship Id="rId2" Type="http://schemas.openxmlformats.org/officeDocument/2006/relationships/tags" Target="../tags/tag3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36.png"/><Relationship Id="rId1" Type="http://schemas.openxmlformats.org/officeDocument/2006/relationships/tags" Target="../tags/tag32.xml"/><Relationship Id="rId2"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tags" Target="../tags/tag35.xml"/><Relationship Id="rId4" Type="http://schemas.openxmlformats.org/officeDocument/2006/relationships/slideLayout" Target="../slideLayouts/slideLayout2.xml"/><Relationship Id="rId5" Type="http://schemas.openxmlformats.org/officeDocument/2006/relationships/notesSlide" Target="../notesSlides/notesSlide37.xml"/><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1" Type="http://schemas.openxmlformats.org/officeDocument/2006/relationships/tags" Target="../tags/tag33.xml"/><Relationship Id="rId2" Type="http://schemas.openxmlformats.org/officeDocument/2006/relationships/tags" Target="../tags/tag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40.png"/><Relationship Id="rId1" Type="http://schemas.openxmlformats.org/officeDocument/2006/relationships/tags" Target="../tags/tag36.x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41.png"/><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3.xml"/><Relationship Id="rId5" Type="http://schemas.openxmlformats.org/officeDocument/2006/relationships/image" Target="../media/image42.png"/><Relationship Id="rId6" Type="http://schemas.openxmlformats.org/officeDocument/2006/relationships/image" Target="../media/image43.png"/><Relationship Id="rId1" Type="http://schemas.openxmlformats.org/officeDocument/2006/relationships/tags" Target="../tags/tag38.xml"/><Relationship Id="rId2" Type="http://schemas.openxmlformats.org/officeDocument/2006/relationships/tags" Target="../tags/tag3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44.png"/><Relationship Id="rId5" Type="http://schemas.openxmlformats.org/officeDocument/2006/relationships/image" Target="../media/image45.jpeg"/><Relationship Id="rId1" Type="http://schemas.openxmlformats.org/officeDocument/2006/relationships/tags" Target="../tags/tag40.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5.xml"/><Relationship Id="rId5" Type="http://schemas.openxmlformats.org/officeDocument/2006/relationships/image" Target="../media/image46.png"/><Relationship Id="rId6" Type="http://schemas.openxmlformats.org/officeDocument/2006/relationships/image" Target="../media/image47.png"/><Relationship Id="rId1" Type="http://schemas.openxmlformats.org/officeDocument/2006/relationships/tags" Target="../tags/tag41.xml"/><Relationship Id="rId2" Type="http://schemas.openxmlformats.org/officeDocument/2006/relationships/tags" Target="../tags/tag42.xml"/></Relationships>
</file>

<file path=ppt/slides/_rels/slide46.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slideLayout" Target="../slideLayouts/slideLayout2.xml"/><Relationship Id="rId5" Type="http://schemas.openxmlformats.org/officeDocument/2006/relationships/notesSlide" Target="../notesSlides/notesSlide46.xml"/><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 Id="rId1" Type="http://schemas.openxmlformats.org/officeDocument/2006/relationships/tags" Target="../tags/tag43.xml"/><Relationship Id="rId2" Type="http://schemas.openxmlformats.org/officeDocument/2006/relationships/tags" Target="../tags/tag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5.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51.png"/><Relationship Id="rId1" Type="http://schemas.openxmlformats.org/officeDocument/2006/relationships/tags" Target="../tags/tag46.xml"/><Relationship Id="rId2"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52.png"/><Relationship Id="rId1" Type="http://schemas.openxmlformats.org/officeDocument/2006/relationships/tags" Target="../tags/tag47.x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53.png"/><Relationship Id="rId1" Type="http://schemas.openxmlformats.org/officeDocument/2006/relationships/tags" Target="../tags/tag48.xml"/><Relationship Id="rId2"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5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55.png"/><Relationship Id="rId5" Type="http://schemas.openxmlformats.org/officeDocument/2006/relationships/image" Target="../media/image56.png"/><Relationship Id="rId1" Type="http://schemas.openxmlformats.org/officeDocument/2006/relationships/tags" Target="../tags/tag49.xml"/><Relationship Id="rId2"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image" Target="../media/image57.png"/><Relationship Id="rId1" Type="http://schemas.openxmlformats.org/officeDocument/2006/relationships/tags" Target="../tags/tag50.x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image" Target="../media/image58.png"/><Relationship Id="rId1" Type="http://schemas.openxmlformats.org/officeDocument/2006/relationships/tags" Target="../tags/tag51.xml"/><Relationship Id="rId2"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image" Target="../media/image62.png"/><Relationship Id="rId7" Type="http://schemas.openxmlformats.org/officeDocument/2006/relationships/image" Target="../media/image63.png"/><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60.xml"/><Relationship Id="rId5" Type="http://schemas.openxmlformats.org/officeDocument/2006/relationships/image" Target="../media/image64.png"/><Relationship Id="rId1" Type="http://schemas.openxmlformats.org/officeDocument/2006/relationships/tags" Target="../tags/tag52.xml"/><Relationship Id="rId2" Type="http://schemas.openxmlformats.org/officeDocument/2006/relationships/tags" Target="../tags/tag5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image" Target="../media/image65.png"/><Relationship Id="rId1" Type="http://schemas.openxmlformats.org/officeDocument/2006/relationships/tags" Target="../tags/tag54.xml"/><Relationship Id="rId2"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image" Target="../media/image66.png"/><Relationship Id="rId1" Type="http://schemas.openxmlformats.org/officeDocument/2006/relationships/tags" Target="../tags/tag55.xml"/><Relationship Id="rId2"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image" Target="../media/image67.png"/><Relationship Id="rId1" Type="http://schemas.openxmlformats.org/officeDocument/2006/relationships/tags" Target="../tags/tag56.xml"/><Relationship Id="rId2"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image" Target="../media/image68.png"/><Relationship Id="rId1" Type="http://schemas.openxmlformats.org/officeDocument/2006/relationships/tags" Target="../tags/tag57.xml"/><Relationship Id="rId2"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image" Target="../media/image69.png"/><Relationship Id="rId1" Type="http://schemas.openxmlformats.org/officeDocument/2006/relationships/tags" Target="../tags/tag58.xml"/><Relationship Id="rId2"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4" Type="http://schemas.openxmlformats.org/officeDocument/2006/relationships/image" Target="../media/image70.png"/><Relationship Id="rId1" Type="http://schemas.openxmlformats.org/officeDocument/2006/relationships/tags" Target="../tags/tag59.xml"/><Relationship Id="rId2"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4" Type="http://schemas.openxmlformats.org/officeDocument/2006/relationships/image" Target="../media/image71.png"/><Relationship Id="rId1" Type="http://schemas.openxmlformats.org/officeDocument/2006/relationships/tags" Target="../tags/tag60.x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4" Type="http://schemas.openxmlformats.org/officeDocument/2006/relationships/image" Target="../media/image72.png"/><Relationship Id="rId1" Type="http://schemas.openxmlformats.org/officeDocument/2006/relationships/tags" Target="../tags/tag61.xml"/><Relationship Id="rId2"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4" Type="http://schemas.openxmlformats.org/officeDocument/2006/relationships/image" Target="../media/image73.png"/><Relationship Id="rId1" Type="http://schemas.openxmlformats.org/officeDocument/2006/relationships/tags" Target="../tags/tag62.x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79.xml"/><Relationship Id="rId5" Type="http://schemas.openxmlformats.org/officeDocument/2006/relationships/image" Target="../media/image74.png"/><Relationship Id="rId6" Type="http://schemas.openxmlformats.org/officeDocument/2006/relationships/image" Target="../media/image75.png"/><Relationship Id="rId1" Type="http://schemas.openxmlformats.org/officeDocument/2006/relationships/tags" Target="../tags/tag63.xml"/><Relationship Id="rId2" Type="http://schemas.openxmlformats.org/officeDocument/2006/relationships/tags" Target="../tags/tag64.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2.xml"/><Relationship Id="rId5" Type="http://schemas.openxmlformats.org/officeDocument/2006/relationships/notesSlide" Target="../notesSlides/notesSlide8.xml"/><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 Id="rId1" Type="http://schemas.openxmlformats.org/officeDocument/2006/relationships/tags" Target="../tags/tag1.xml"/><Relationship Id="rId2" Type="http://schemas.openxmlformats.org/officeDocument/2006/relationships/tags" Target="../tags/tag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4" Type="http://schemas.openxmlformats.org/officeDocument/2006/relationships/image" Target="../media/image76.png"/><Relationship Id="rId1" Type="http://schemas.openxmlformats.org/officeDocument/2006/relationships/tags" Target="../tags/tag65.x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4" Type="http://schemas.openxmlformats.org/officeDocument/2006/relationships/image" Target="../media/image77.png"/><Relationship Id="rId1" Type="http://schemas.openxmlformats.org/officeDocument/2006/relationships/tags" Target="../tags/tag66.xml"/><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2.xml"/><Relationship Id="rId5" Type="http://schemas.openxmlformats.org/officeDocument/2006/relationships/image" Target="../media/image78.png"/><Relationship Id="rId6" Type="http://schemas.openxmlformats.org/officeDocument/2006/relationships/image" Target="../media/image79.png"/><Relationship Id="rId1" Type="http://schemas.openxmlformats.org/officeDocument/2006/relationships/tags" Target="../tags/tag67.xml"/><Relationship Id="rId2" Type="http://schemas.openxmlformats.org/officeDocument/2006/relationships/tags" Target="../tags/tag6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4" Type="http://schemas.openxmlformats.org/officeDocument/2006/relationships/image" Target="../media/image80.png"/><Relationship Id="rId1" Type="http://schemas.openxmlformats.org/officeDocument/2006/relationships/tags" Target="../tags/tag69.x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5.xml"/><Relationship Id="rId5" Type="http://schemas.openxmlformats.org/officeDocument/2006/relationships/image" Target="../media/image81.png"/><Relationship Id="rId6" Type="http://schemas.openxmlformats.org/officeDocument/2006/relationships/image" Target="../media/image82.png"/><Relationship Id="rId1" Type="http://schemas.openxmlformats.org/officeDocument/2006/relationships/tags" Target="../tags/tag70.xml"/><Relationship Id="rId2" Type="http://schemas.openxmlformats.org/officeDocument/2006/relationships/tags" Target="../tags/tag7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4" Type="http://schemas.openxmlformats.org/officeDocument/2006/relationships/image" Target="../media/image83.png"/><Relationship Id="rId1" Type="http://schemas.openxmlformats.org/officeDocument/2006/relationships/tags" Target="../tags/tag72.xml"/><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smtClean="0"/>
              <a:t>Search Engines</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ea typeface="+mn-ea"/>
                <a:cs typeface="+mn-cs"/>
              </a:rPr>
              <a:t>Information Retrieval in Practice</a:t>
            </a:r>
            <a:endParaRPr lang="en-US" dirty="0">
              <a:ea typeface="+mn-ea"/>
              <a:cs typeface="+mn-cs"/>
            </a:endParaRPr>
          </a:p>
        </p:txBody>
      </p:sp>
      <p:sp>
        <p:nvSpPr>
          <p:cNvPr id="14339" name="Rectangle 3"/>
          <p:cNvSpPr>
            <a:spLocks noChangeArrowheads="1"/>
          </p:cNvSpPr>
          <p:nvPr/>
        </p:nvSpPr>
        <p:spPr bwMode="auto">
          <a:xfrm>
            <a:off x="3581400" y="6096000"/>
            <a:ext cx="1908175" cy="244475"/>
          </a:xfrm>
          <a:prstGeom prst="rect">
            <a:avLst/>
          </a:prstGeom>
          <a:noFill/>
          <a:ln w="9525">
            <a:noFill/>
            <a:miter lim="800000"/>
            <a:headEnd/>
            <a:tailEnd/>
          </a:ln>
        </p:spPr>
        <p:txBody>
          <a:bodyPr wrap="none">
            <a:prstTxWarp prst="textNoShape">
              <a:avLst/>
            </a:prstTxWarp>
            <a:spAutoFit/>
          </a:bodyPr>
          <a:lstStyle/>
          <a:p>
            <a:r>
              <a:rPr lang="en-US" sz="1000">
                <a:latin typeface="Calibri" pitchFamily="-72" charset="0"/>
              </a:rPr>
              <a:t>All slides ©Addison Wesley, 2008</a:t>
            </a:r>
          </a:p>
        </p:txBody>
      </p:sp>
      <p:sp>
        <p:nvSpPr>
          <p:cNvPr id="14340" name="Text Box 4"/>
          <p:cNvSpPr txBox="1">
            <a:spLocks noChangeArrowheads="1"/>
          </p:cNvSpPr>
          <p:nvPr/>
        </p:nvSpPr>
        <p:spPr bwMode="auto">
          <a:xfrm>
            <a:off x="2819400" y="5181600"/>
            <a:ext cx="3576638"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Annotations by Michael L. Nelson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Vector Space Model</a:t>
            </a:r>
          </a:p>
        </p:txBody>
      </p:sp>
      <p:sp>
        <p:nvSpPr>
          <p:cNvPr id="32770" name="Content Placeholder 2"/>
          <p:cNvSpPr>
            <a:spLocks noGrp="1"/>
          </p:cNvSpPr>
          <p:nvPr>
            <p:ph idx="1"/>
          </p:nvPr>
        </p:nvSpPr>
        <p:spPr/>
        <p:txBody>
          <a:bodyPr/>
          <a:lstStyle/>
          <a:p>
            <a:pPr eaLnBrk="1" hangingPunct="1"/>
            <a:r>
              <a:rPr lang="en-US" smtClean="0"/>
              <a:t>3-d pictures useful, but can be misleading for high-dimensional space</a:t>
            </a:r>
          </a:p>
        </p:txBody>
      </p:sp>
      <p:pic>
        <p:nvPicPr>
          <p:cNvPr id="32771" name="Picture 2" descr="C:\Users\croft\Desktop\chap7-1.tif"/>
          <p:cNvPicPr>
            <a:picLocks noChangeAspect="1" noChangeArrowheads="1"/>
          </p:cNvPicPr>
          <p:nvPr/>
        </p:nvPicPr>
        <p:blipFill>
          <a:blip r:embed="rId3"/>
          <a:srcRect/>
          <a:stretch>
            <a:fillRect/>
          </a:stretch>
        </p:blipFill>
        <p:spPr bwMode="auto">
          <a:xfrm>
            <a:off x="2286000" y="2667000"/>
            <a:ext cx="4038600" cy="3871913"/>
          </a:xfrm>
          <a:prstGeom prst="rect">
            <a:avLst/>
          </a:prstGeom>
          <a:noFill/>
          <a:ln w="9525">
            <a:noFill/>
            <a:miter lim="800000"/>
            <a:headEnd/>
            <a:tailEnd/>
          </a:ln>
        </p:spPr>
      </p:pic>
      <p:grpSp>
        <p:nvGrpSpPr>
          <p:cNvPr id="32774" name="Group 1030"/>
          <p:cNvGrpSpPr>
            <a:grpSpLocks/>
          </p:cNvGrpSpPr>
          <p:nvPr/>
        </p:nvGrpSpPr>
        <p:grpSpPr bwMode="auto">
          <a:xfrm>
            <a:off x="6096000" y="2819400"/>
            <a:ext cx="2687638" cy="3270250"/>
            <a:chOff x="3840" y="2112"/>
            <a:chExt cx="1693" cy="2060"/>
          </a:xfrm>
        </p:grpSpPr>
        <p:sp>
          <p:nvSpPr>
            <p:cNvPr id="32773" name="Text Box 1028"/>
            <p:cNvSpPr txBox="1">
              <a:spLocks noChangeArrowheads="1"/>
            </p:cNvSpPr>
            <p:nvPr/>
          </p:nvSpPr>
          <p:spPr bwMode="auto">
            <a:xfrm>
              <a:off x="3888" y="2112"/>
              <a:ext cx="1645" cy="404"/>
            </a:xfrm>
            <a:prstGeom prst="rect">
              <a:avLst/>
            </a:prstGeom>
            <a:solidFill>
              <a:srgbClr val="00FFFF"/>
            </a:solidFill>
            <a:ln w="9525">
              <a:noFill/>
              <a:miter lim="800000"/>
              <a:headEnd/>
              <a:tailEnd/>
            </a:ln>
          </p:spPr>
          <p:txBody>
            <a:bodyPr wrap="none">
              <a:prstTxWarp prst="textNoShape">
                <a:avLst/>
              </a:prstTxWarp>
              <a:spAutoFit/>
            </a:bodyPr>
            <a:lstStyle/>
            <a:p>
              <a:r>
                <a:rPr lang="en-US" sz="1800"/>
                <a:t>Don’t try to visualize an </a:t>
              </a:r>
            </a:p>
            <a:p>
              <a:r>
                <a:rPr lang="en-US" sz="1800"/>
                <a:t>11-dimensional vector!</a:t>
              </a:r>
            </a:p>
          </p:txBody>
        </p:sp>
        <p:pic>
          <p:nvPicPr>
            <p:cNvPr id="2" name="Picture 1029" descr="keith-haring-exploding-head"/>
            <p:cNvPicPr>
              <a:picLocks noChangeAspect="1" noChangeArrowheads="1"/>
            </p:cNvPicPr>
            <p:nvPr/>
          </p:nvPicPr>
          <p:blipFill>
            <a:blip r:embed="rId4"/>
            <a:srcRect/>
            <a:stretch>
              <a:fillRect/>
            </a:stretch>
          </p:blipFill>
          <p:spPr bwMode="auto">
            <a:xfrm>
              <a:off x="3840" y="2496"/>
              <a:ext cx="1680" cy="1676"/>
            </a:xfrm>
            <a:prstGeom prst="rect">
              <a:avLst/>
            </a:prstGeom>
            <a:noFill/>
            <a:ln w="9525">
              <a:noFill/>
              <a:miter lim="800000"/>
              <a:headEnd/>
              <a:tailEnd/>
            </a:ln>
          </p:spPr>
        </p:pic>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Vector Space Model</a:t>
            </a:r>
          </a:p>
        </p:txBody>
      </p:sp>
      <p:sp>
        <p:nvSpPr>
          <p:cNvPr id="34818" name="Content Placeholder 2"/>
          <p:cNvSpPr>
            <a:spLocks noGrp="1"/>
          </p:cNvSpPr>
          <p:nvPr>
            <p:ph idx="1"/>
          </p:nvPr>
        </p:nvSpPr>
        <p:spPr/>
        <p:txBody>
          <a:bodyPr/>
          <a:lstStyle/>
          <a:p>
            <a:pPr eaLnBrk="1" hangingPunct="1"/>
            <a:r>
              <a:rPr lang="en-US" smtClean="0"/>
              <a:t>Documents ranked by distance between points representing query and documents</a:t>
            </a:r>
          </a:p>
          <a:p>
            <a:pPr lvl="1" eaLnBrk="1" hangingPunct="1"/>
            <a:r>
              <a:rPr lang="en-US" i="1" smtClean="0"/>
              <a:t>Similarity</a:t>
            </a:r>
            <a:r>
              <a:rPr lang="en-US" smtClean="0"/>
              <a:t> measure more common than a distance or </a:t>
            </a:r>
            <a:r>
              <a:rPr lang="en-US" i="1" smtClean="0"/>
              <a:t>dissimilarity</a:t>
            </a:r>
            <a:r>
              <a:rPr lang="en-US" smtClean="0"/>
              <a:t> measure</a:t>
            </a:r>
          </a:p>
          <a:p>
            <a:pPr lvl="1" eaLnBrk="1" hangingPunct="1"/>
            <a:r>
              <a:rPr lang="en-US" smtClean="0"/>
              <a:t>e.g. Cosine correlation</a:t>
            </a:r>
          </a:p>
        </p:txBody>
      </p:sp>
      <p:pic>
        <p:nvPicPr>
          <p:cNvPr id="34819" name="Picture 4" descr="TP_tmp.png"/>
          <p:cNvPicPr>
            <a:picLocks noChangeAspect="1"/>
          </p:cNvPicPr>
          <p:nvPr>
            <p:custDataLst>
              <p:tags r:id="rId1"/>
            </p:custDataLst>
          </p:nvPr>
        </p:nvPicPr>
        <p:blipFill>
          <a:blip r:embed="rId4"/>
          <a:srcRect/>
          <a:stretch>
            <a:fillRect/>
          </a:stretch>
        </p:blipFill>
        <p:spPr bwMode="auto">
          <a:xfrm>
            <a:off x="1600200" y="4343400"/>
            <a:ext cx="4059238" cy="1600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t>Similarity Calculation</a:t>
            </a:r>
          </a:p>
        </p:txBody>
      </p:sp>
      <p:sp>
        <p:nvSpPr>
          <p:cNvPr id="36866" name="Content Placeholder 2"/>
          <p:cNvSpPr>
            <a:spLocks noGrp="1"/>
          </p:cNvSpPr>
          <p:nvPr>
            <p:ph idx="1"/>
          </p:nvPr>
        </p:nvSpPr>
        <p:spPr>
          <a:xfrm>
            <a:off x="228600" y="1600200"/>
            <a:ext cx="8458200" cy="4525963"/>
          </a:xfrm>
        </p:spPr>
        <p:txBody>
          <a:bodyPr/>
          <a:lstStyle/>
          <a:p>
            <a:pPr lvl="1" eaLnBrk="1" hangingPunct="1"/>
            <a:r>
              <a:rPr lang="en-US" sz="3200" smtClean="0"/>
              <a:t>Consider two documents </a:t>
            </a:r>
            <a:r>
              <a:rPr lang="en-US" sz="3200" i="1" smtClean="0"/>
              <a:t>D</a:t>
            </a:r>
            <a:r>
              <a:rPr lang="en-US" sz="3200" i="1" baseline="-25000" smtClean="0"/>
              <a:t>1, </a:t>
            </a:r>
            <a:r>
              <a:rPr lang="en-US" sz="3200" i="1" smtClean="0"/>
              <a:t>D</a:t>
            </a:r>
            <a:r>
              <a:rPr lang="en-US" sz="3200" i="1" baseline="-25000" smtClean="0"/>
              <a:t>2 </a:t>
            </a:r>
            <a:r>
              <a:rPr lang="en-US" sz="3200" smtClean="0"/>
              <a:t>and a query </a:t>
            </a:r>
            <a:r>
              <a:rPr lang="en-US" sz="3200" i="1" smtClean="0"/>
              <a:t>Q</a:t>
            </a:r>
          </a:p>
          <a:p>
            <a:pPr lvl="2" eaLnBrk="1" hangingPunct="1"/>
            <a:r>
              <a:rPr lang="en-US" i="1" smtClean="0"/>
              <a:t>D</a:t>
            </a:r>
            <a:r>
              <a:rPr lang="en-US" i="1" baseline="-25000" smtClean="0"/>
              <a:t>1</a:t>
            </a:r>
            <a:r>
              <a:rPr lang="en-US" smtClean="0"/>
              <a:t> = (0.5, 0.8, 0.3), </a:t>
            </a:r>
            <a:r>
              <a:rPr lang="en-US" i="1" smtClean="0"/>
              <a:t>D</a:t>
            </a:r>
            <a:r>
              <a:rPr lang="en-US" i="1" baseline="-25000" smtClean="0"/>
              <a:t>2</a:t>
            </a:r>
            <a:r>
              <a:rPr lang="en-US" smtClean="0"/>
              <a:t> = (0.9, 0.4, 0.2), </a:t>
            </a:r>
            <a:r>
              <a:rPr lang="en-US" i="1" smtClean="0"/>
              <a:t>Q</a:t>
            </a:r>
            <a:r>
              <a:rPr lang="en-US" smtClean="0"/>
              <a:t> = (1.5, 1.0, 0)</a:t>
            </a:r>
          </a:p>
          <a:p>
            <a:pPr lvl="1" eaLnBrk="1" hangingPunct="1"/>
            <a:endParaRPr lang="en-US" smtClean="0"/>
          </a:p>
        </p:txBody>
      </p:sp>
      <p:pic>
        <p:nvPicPr>
          <p:cNvPr id="36867" name="Picture 4" descr="TP_tmp.png"/>
          <p:cNvPicPr>
            <a:picLocks noChangeAspect="1"/>
          </p:cNvPicPr>
          <p:nvPr>
            <p:custDataLst>
              <p:tags r:id="rId1"/>
            </p:custDataLst>
          </p:nvPr>
        </p:nvPicPr>
        <p:blipFill>
          <a:blip r:embed="rId4"/>
          <a:srcRect/>
          <a:stretch>
            <a:fillRect/>
          </a:stretch>
        </p:blipFill>
        <p:spPr bwMode="auto">
          <a:xfrm>
            <a:off x="1295400" y="3124200"/>
            <a:ext cx="6153150" cy="33067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Term Weights</a:t>
            </a:r>
          </a:p>
        </p:txBody>
      </p:sp>
      <p:sp>
        <p:nvSpPr>
          <p:cNvPr id="38914" name="Content Placeholder 2"/>
          <p:cNvSpPr>
            <a:spLocks noGrp="1"/>
          </p:cNvSpPr>
          <p:nvPr>
            <p:ph idx="1"/>
          </p:nvPr>
        </p:nvSpPr>
        <p:spPr>
          <a:xfrm>
            <a:off x="457200" y="1524000"/>
            <a:ext cx="8229600" cy="5029200"/>
          </a:xfrm>
        </p:spPr>
        <p:txBody>
          <a:bodyPr/>
          <a:lstStyle/>
          <a:p>
            <a:pPr eaLnBrk="1" hangingPunct="1"/>
            <a:r>
              <a:rPr lang="en-US" i="1" smtClean="0"/>
              <a:t>tf.idf</a:t>
            </a:r>
            <a:r>
              <a:rPr lang="en-US" smtClean="0"/>
              <a:t> weight</a:t>
            </a:r>
          </a:p>
          <a:p>
            <a:pPr lvl="1" eaLnBrk="1" hangingPunct="1"/>
            <a:r>
              <a:rPr lang="en-US" smtClean="0"/>
              <a:t>Term frequency weight measures importance in document:</a:t>
            </a:r>
          </a:p>
          <a:p>
            <a:pPr lvl="2" eaLnBrk="1" hangingPunct="1">
              <a:buFont typeface="Arial" pitchFamily="-72" charset="0"/>
              <a:buNone/>
            </a:pPr>
            <a:endParaRPr lang="en-US" sz="1800" smtClean="0"/>
          </a:p>
          <a:p>
            <a:pPr lvl="1" eaLnBrk="1" hangingPunct="1"/>
            <a:r>
              <a:rPr lang="en-US" smtClean="0"/>
              <a:t>Inverse document frequency measures importance in collection:</a:t>
            </a:r>
          </a:p>
          <a:p>
            <a:pPr lvl="2" eaLnBrk="1" hangingPunct="1"/>
            <a:endParaRPr lang="en-US" sz="1000" smtClean="0"/>
          </a:p>
          <a:p>
            <a:pPr lvl="1" eaLnBrk="1" hangingPunct="1"/>
            <a:r>
              <a:rPr lang="en-US" smtClean="0"/>
              <a:t>Some heuristic modifications</a:t>
            </a:r>
          </a:p>
        </p:txBody>
      </p:sp>
      <p:pic>
        <p:nvPicPr>
          <p:cNvPr id="38915" name="Picture 4" descr="TP_tmp.png"/>
          <p:cNvPicPr>
            <a:picLocks noChangeAspect="1"/>
          </p:cNvPicPr>
          <p:nvPr>
            <p:custDataLst>
              <p:tags r:id="rId1"/>
            </p:custDataLst>
          </p:nvPr>
        </p:nvPicPr>
        <p:blipFill>
          <a:blip r:embed="rId6"/>
          <a:srcRect/>
          <a:stretch>
            <a:fillRect/>
          </a:stretch>
        </p:blipFill>
        <p:spPr bwMode="auto">
          <a:xfrm>
            <a:off x="3352800" y="2667000"/>
            <a:ext cx="1244600" cy="701675"/>
          </a:xfrm>
          <a:prstGeom prst="rect">
            <a:avLst/>
          </a:prstGeom>
          <a:noFill/>
          <a:ln w="9525">
            <a:noFill/>
            <a:miter lim="800000"/>
            <a:headEnd/>
            <a:tailEnd/>
          </a:ln>
        </p:spPr>
      </p:pic>
      <p:pic>
        <p:nvPicPr>
          <p:cNvPr id="38916" name="Picture 6" descr="TP_tmp.png"/>
          <p:cNvPicPr>
            <a:picLocks noChangeAspect="1"/>
          </p:cNvPicPr>
          <p:nvPr>
            <p:custDataLst>
              <p:tags r:id="rId2"/>
            </p:custDataLst>
          </p:nvPr>
        </p:nvPicPr>
        <p:blipFill>
          <a:blip r:embed="rId7"/>
          <a:srcRect/>
          <a:stretch>
            <a:fillRect/>
          </a:stretch>
        </p:blipFill>
        <p:spPr bwMode="auto">
          <a:xfrm>
            <a:off x="5181600" y="3962400"/>
            <a:ext cx="1422400" cy="355600"/>
          </a:xfrm>
          <a:prstGeom prst="rect">
            <a:avLst/>
          </a:prstGeom>
          <a:noFill/>
          <a:ln w="9525">
            <a:noFill/>
            <a:miter lim="800000"/>
            <a:headEnd/>
            <a:tailEnd/>
          </a:ln>
        </p:spPr>
      </p:pic>
      <p:pic>
        <p:nvPicPr>
          <p:cNvPr id="38917" name="Picture 8" descr="TP_tmp.png"/>
          <p:cNvPicPr>
            <a:picLocks noChangeAspect="1"/>
          </p:cNvPicPr>
          <p:nvPr>
            <p:custDataLst>
              <p:tags r:id="rId3"/>
            </p:custDataLst>
          </p:nvPr>
        </p:nvPicPr>
        <p:blipFill>
          <a:blip r:embed="rId8"/>
          <a:srcRect/>
          <a:stretch>
            <a:fillRect/>
          </a:stretch>
        </p:blipFill>
        <p:spPr bwMode="auto">
          <a:xfrm>
            <a:off x="1752600" y="5334000"/>
            <a:ext cx="4610100" cy="1066800"/>
          </a:xfrm>
          <a:prstGeom prst="rect">
            <a:avLst/>
          </a:prstGeom>
          <a:noFill/>
          <a:ln w="9525">
            <a:noFill/>
            <a:miter lim="800000"/>
            <a:headEnd/>
            <a:tailEnd/>
          </a:ln>
        </p:spPr>
      </p:pic>
      <p:sp>
        <p:nvSpPr>
          <p:cNvPr id="38918" name="Text Box 6"/>
          <p:cNvSpPr txBox="1">
            <a:spLocks noChangeArrowheads="1"/>
          </p:cNvSpPr>
          <p:nvPr/>
        </p:nvSpPr>
        <p:spPr bwMode="auto">
          <a:xfrm>
            <a:off x="4724400" y="2590800"/>
            <a:ext cx="4419600" cy="641350"/>
          </a:xfrm>
          <a:prstGeom prst="rect">
            <a:avLst/>
          </a:prstGeom>
          <a:solidFill>
            <a:srgbClr val="00FFFF"/>
          </a:solidFill>
          <a:ln w="9525">
            <a:noFill/>
            <a:miter lim="800000"/>
            <a:headEnd/>
            <a:tailEnd/>
          </a:ln>
        </p:spPr>
        <p:txBody>
          <a:bodyPr>
            <a:prstTxWarp prst="textNoShape">
              <a:avLst/>
            </a:prstTxWarp>
            <a:spAutoFit/>
          </a:bodyPr>
          <a:lstStyle/>
          <a:p>
            <a:r>
              <a:rPr lang="en-US" sz="1800"/>
              <a:t>tf</a:t>
            </a:r>
            <a:r>
              <a:rPr lang="en-US" sz="1800" baseline="-25000"/>
              <a:t>ik</a:t>
            </a:r>
            <a:r>
              <a:rPr lang="en-US" sz="1800"/>
              <a:t> = # of occurrences of term k in doc i /</a:t>
            </a:r>
          </a:p>
          <a:p>
            <a:r>
              <a:rPr lang="en-US" sz="1800"/>
              <a:t># of terms in doc i</a:t>
            </a:r>
          </a:p>
        </p:txBody>
      </p:sp>
      <p:sp>
        <p:nvSpPr>
          <p:cNvPr id="38919" name="Text Box 7"/>
          <p:cNvSpPr txBox="1">
            <a:spLocks noChangeArrowheads="1"/>
          </p:cNvSpPr>
          <p:nvPr/>
        </p:nvSpPr>
        <p:spPr bwMode="auto">
          <a:xfrm>
            <a:off x="7086600" y="3505200"/>
            <a:ext cx="1752600" cy="1190625"/>
          </a:xfrm>
          <a:prstGeom prst="rect">
            <a:avLst/>
          </a:prstGeom>
          <a:solidFill>
            <a:srgbClr val="00FFFF"/>
          </a:solidFill>
          <a:ln w="9525">
            <a:noFill/>
            <a:miter lim="800000"/>
            <a:headEnd/>
            <a:tailEnd/>
          </a:ln>
        </p:spPr>
        <p:txBody>
          <a:bodyPr>
            <a:prstTxWarp prst="textNoShape">
              <a:avLst/>
            </a:prstTxWarp>
            <a:spAutoFit/>
          </a:bodyPr>
          <a:lstStyle/>
          <a:p>
            <a:r>
              <a:rPr lang="en-US" sz="1800"/>
              <a:t>n</a:t>
            </a:r>
            <a:r>
              <a:rPr lang="en-US" sz="1800" baseline="-25000"/>
              <a:t>k</a:t>
            </a:r>
            <a:r>
              <a:rPr lang="en-US" sz="1800"/>
              <a:t> = # of docs </a:t>
            </a:r>
          </a:p>
          <a:p>
            <a:r>
              <a:rPr lang="en-US" sz="1800"/>
              <a:t>in which term </a:t>
            </a:r>
          </a:p>
          <a:p>
            <a:r>
              <a:rPr lang="en-US" sz="1800"/>
              <a:t>k appears; </a:t>
            </a:r>
          </a:p>
          <a:p>
            <a:r>
              <a:rPr lang="en-US" sz="1800"/>
              <a:t>N = # of docs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Relevance Feedback</a:t>
            </a:r>
          </a:p>
        </p:txBody>
      </p:sp>
      <p:sp>
        <p:nvSpPr>
          <p:cNvPr id="40962" name="Content Placeholder 2"/>
          <p:cNvSpPr>
            <a:spLocks noGrp="1"/>
          </p:cNvSpPr>
          <p:nvPr>
            <p:ph idx="1"/>
          </p:nvPr>
        </p:nvSpPr>
        <p:spPr>
          <a:xfrm>
            <a:off x="457200" y="1447800"/>
            <a:ext cx="8229600" cy="5181600"/>
          </a:xfrm>
        </p:spPr>
        <p:txBody>
          <a:bodyPr/>
          <a:lstStyle/>
          <a:p>
            <a:pPr eaLnBrk="1" hangingPunct="1"/>
            <a:r>
              <a:rPr lang="en-US" smtClean="0"/>
              <a:t>Rocchio algorithm</a:t>
            </a:r>
          </a:p>
          <a:p>
            <a:pPr eaLnBrk="1" hangingPunct="1"/>
            <a:r>
              <a:rPr lang="en-US" i="1" smtClean="0"/>
              <a:t>Optimal query </a:t>
            </a:r>
          </a:p>
          <a:p>
            <a:pPr lvl="1" eaLnBrk="1" hangingPunct="1"/>
            <a:r>
              <a:rPr lang="en-US" smtClean="0"/>
              <a:t>Maximizes the difference between the average vector representing the relevant documents and the average vector representing the non-relevant documents</a:t>
            </a:r>
          </a:p>
          <a:p>
            <a:pPr eaLnBrk="1" hangingPunct="1"/>
            <a:r>
              <a:rPr lang="en-US" smtClean="0"/>
              <a:t>Modifies query according to</a:t>
            </a:r>
          </a:p>
          <a:p>
            <a:pPr eaLnBrk="1" hangingPunct="1"/>
            <a:endParaRPr lang="en-US" smtClean="0"/>
          </a:p>
          <a:p>
            <a:pPr lvl="1" eaLnBrk="1" hangingPunct="1"/>
            <a:r>
              <a:rPr lang="en-US" i="1" smtClean="0"/>
              <a:t>α</a:t>
            </a:r>
            <a:r>
              <a:rPr lang="en-US" smtClean="0"/>
              <a:t>, </a:t>
            </a:r>
            <a:r>
              <a:rPr lang="en-US" i="1" smtClean="0"/>
              <a:t>β</a:t>
            </a:r>
            <a:r>
              <a:rPr lang="en-US" smtClean="0"/>
              <a:t>, and</a:t>
            </a:r>
            <a:r>
              <a:rPr lang="en-US" i="1" smtClean="0"/>
              <a:t> γ </a:t>
            </a:r>
            <a:r>
              <a:rPr lang="en-US" smtClean="0"/>
              <a:t>are parameters</a:t>
            </a:r>
          </a:p>
          <a:p>
            <a:pPr lvl="2" eaLnBrk="1" hangingPunct="1"/>
            <a:r>
              <a:rPr lang="en-US" smtClean="0"/>
              <a:t>Typical values 8, 16, 4</a:t>
            </a:r>
          </a:p>
        </p:txBody>
      </p:sp>
      <p:pic>
        <p:nvPicPr>
          <p:cNvPr id="40963" name="Picture 4" descr="TP_tmp.png"/>
          <p:cNvPicPr>
            <a:picLocks noChangeAspect="1"/>
          </p:cNvPicPr>
          <p:nvPr>
            <p:custDataLst>
              <p:tags r:id="rId1"/>
            </p:custDataLst>
          </p:nvPr>
        </p:nvPicPr>
        <p:blipFill>
          <a:blip r:embed="rId4"/>
          <a:srcRect/>
          <a:stretch>
            <a:fillRect/>
          </a:stretch>
        </p:blipFill>
        <p:spPr bwMode="auto">
          <a:xfrm>
            <a:off x="914400" y="5105400"/>
            <a:ext cx="6950075" cy="381000"/>
          </a:xfrm>
          <a:prstGeom prst="rect">
            <a:avLst/>
          </a:prstGeom>
          <a:noFill/>
          <a:ln w="9525">
            <a:noFill/>
            <a:miter lim="800000"/>
            <a:headEnd/>
            <a:tailEnd/>
          </a:ln>
        </p:spPr>
      </p:pic>
      <p:sp>
        <p:nvSpPr>
          <p:cNvPr id="26628" name="Text Box 4"/>
          <p:cNvSpPr txBox="1">
            <a:spLocks noChangeArrowheads="1"/>
          </p:cNvSpPr>
          <p:nvPr/>
        </p:nvSpPr>
        <p:spPr bwMode="auto">
          <a:xfrm>
            <a:off x="4419600" y="3886200"/>
            <a:ext cx="3200400" cy="641350"/>
          </a:xfrm>
          <a:prstGeom prst="rect">
            <a:avLst/>
          </a:prstGeom>
          <a:solidFill>
            <a:srgbClr val="00FFFF"/>
          </a:solidFill>
          <a:ln w="9525">
            <a:noFill/>
            <a:miter lim="800000"/>
            <a:headEnd/>
            <a:tailEnd/>
          </a:ln>
        </p:spPr>
        <p:txBody>
          <a:bodyPr>
            <a:prstTxWarp prst="textNoShape">
              <a:avLst/>
            </a:prstTxWarp>
            <a:spAutoFit/>
          </a:bodyPr>
          <a:lstStyle/>
          <a:p>
            <a:r>
              <a:rPr lang="en-US" sz="1800"/>
              <a:t>cf. centroids for clustering, or hyperplanes in SVMs</a:t>
            </a:r>
          </a:p>
        </p:txBody>
      </p:sp>
      <p:sp>
        <p:nvSpPr>
          <p:cNvPr id="26629" name="Text Box 5"/>
          <p:cNvSpPr txBox="1">
            <a:spLocks noChangeArrowheads="1"/>
          </p:cNvSpPr>
          <p:nvPr/>
        </p:nvSpPr>
        <p:spPr bwMode="auto">
          <a:xfrm>
            <a:off x="5562600" y="5638800"/>
            <a:ext cx="3200400" cy="915988"/>
          </a:xfrm>
          <a:prstGeom prst="rect">
            <a:avLst/>
          </a:prstGeom>
          <a:solidFill>
            <a:srgbClr val="00FFFF"/>
          </a:solidFill>
          <a:ln w="9525">
            <a:noFill/>
            <a:miter lim="800000"/>
            <a:headEnd/>
            <a:tailEnd/>
          </a:ln>
        </p:spPr>
        <p:txBody>
          <a:bodyPr>
            <a:prstTxWarp prst="textNoShape">
              <a:avLst/>
            </a:prstTxWarp>
            <a:spAutoFit/>
          </a:bodyPr>
          <a:lstStyle/>
          <a:p>
            <a:r>
              <a:rPr lang="en-US" sz="1800"/>
              <a:t>Adds to the query terms that commonly appear in </a:t>
            </a:r>
          </a:p>
          <a:p>
            <a:r>
              <a:rPr lang="en-US" sz="1800"/>
              <a:t>relevant documents (|Rel|)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Vector Space Model</a:t>
            </a:r>
          </a:p>
        </p:txBody>
      </p:sp>
      <p:sp>
        <p:nvSpPr>
          <p:cNvPr id="43010" name="Content Placeholder 2"/>
          <p:cNvSpPr>
            <a:spLocks noGrp="1"/>
          </p:cNvSpPr>
          <p:nvPr>
            <p:ph idx="1"/>
          </p:nvPr>
        </p:nvSpPr>
        <p:spPr/>
        <p:txBody>
          <a:bodyPr/>
          <a:lstStyle/>
          <a:p>
            <a:pPr eaLnBrk="1" hangingPunct="1"/>
            <a:r>
              <a:rPr lang="en-US" smtClean="0"/>
              <a:t>Advantages</a:t>
            </a:r>
          </a:p>
          <a:p>
            <a:pPr lvl="1" eaLnBrk="1" hangingPunct="1"/>
            <a:r>
              <a:rPr lang="en-US" smtClean="0"/>
              <a:t>Simple computational framework for ranking</a:t>
            </a:r>
          </a:p>
          <a:p>
            <a:pPr lvl="1" eaLnBrk="1" hangingPunct="1"/>
            <a:r>
              <a:rPr lang="en-US" smtClean="0"/>
              <a:t>Any similarity measure or term weighting scheme could be used</a:t>
            </a:r>
          </a:p>
          <a:p>
            <a:pPr eaLnBrk="1" hangingPunct="1"/>
            <a:r>
              <a:rPr lang="en-US" smtClean="0"/>
              <a:t>Disadvantages</a:t>
            </a:r>
          </a:p>
          <a:p>
            <a:pPr lvl="1" eaLnBrk="1" hangingPunct="1"/>
            <a:r>
              <a:rPr lang="en-US" smtClean="0"/>
              <a:t>Assumption of term independence</a:t>
            </a:r>
          </a:p>
          <a:p>
            <a:pPr lvl="1" eaLnBrk="1" hangingPunct="1"/>
            <a:r>
              <a:rPr lang="en-US" smtClean="0"/>
              <a:t>No </a:t>
            </a:r>
            <a:r>
              <a:rPr lang="en-US" i="1" smtClean="0"/>
              <a:t>predictions</a:t>
            </a:r>
            <a:r>
              <a:rPr lang="en-US" smtClean="0"/>
              <a:t> about techniques for effective ranking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t>Probability Ranking Principle</a:t>
            </a:r>
          </a:p>
        </p:txBody>
      </p:sp>
      <p:sp>
        <p:nvSpPr>
          <p:cNvPr id="45058" name="Content Placeholder 2"/>
          <p:cNvSpPr>
            <a:spLocks noGrp="1"/>
          </p:cNvSpPr>
          <p:nvPr>
            <p:ph idx="1"/>
          </p:nvPr>
        </p:nvSpPr>
        <p:spPr/>
        <p:txBody>
          <a:bodyPr/>
          <a:lstStyle/>
          <a:p>
            <a:pPr eaLnBrk="1" hangingPunct="1">
              <a:lnSpc>
                <a:spcPct val="90000"/>
              </a:lnSpc>
            </a:pPr>
            <a:r>
              <a:rPr lang="en-US" sz="3000" smtClean="0"/>
              <a:t>Robertson (1977)</a:t>
            </a:r>
          </a:p>
          <a:p>
            <a:pPr lvl="1" eaLnBrk="1" hangingPunct="1">
              <a:lnSpc>
                <a:spcPct val="90000"/>
              </a:lnSpc>
            </a:pPr>
            <a:r>
              <a:rPr lang="en-US" sz="2600" smtClean="0"/>
              <a:t>“If a reference retrieval system’s response to each request is a </a:t>
            </a:r>
            <a:r>
              <a:rPr lang="en-US" sz="2600" smtClean="0">
                <a:solidFill>
                  <a:srgbClr val="02BDB4"/>
                </a:solidFill>
              </a:rPr>
              <a:t>ranking of the documents in the collection in order of decreasing probability of relevance</a:t>
            </a:r>
            <a:r>
              <a:rPr lang="en-US" sz="2600" smtClean="0"/>
              <a:t> to the user who submitted the request, </a:t>
            </a:r>
          </a:p>
          <a:p>
            <a:pPr lvl="1" eaLnBrk="1" hangingPunct="1">
              <a:lnSpc>
                <a:spcPct val="90000"/>
              </a:lnSpc>
            </a:pPr>
            <a:r>
              <a:rPr lang="en-US" sz="2600" smtClean="0"/>
              <a:t>where the probabilities are estimated as accurately as possible on the basis of whatever data have been made available to the system for this purpose, </a:t>
            </a:r>
          </a:p>
          <a:p>
            <a:pPr lvl="1" eaLnBrk="1" hangingPunct="1">
              <a:lnSpc>
                <a:spcPct val="90000"/>
              </a:lnSpc>
            </a:pPr>
            <a:r>
              <a:rPr lang="en-US" sz="2600" smtClean="0"/>
              <a:t>the overall effectiveness of the system to its user will be the best that is obtainable on the basis of those data.”</a:t>
            </a:r>
          </a:p>
        </p:txBody>
      </p:sp>
      <p:sp>
        <p:nvSpPr>
          <p:cNvPr id="26628" name="Text Box 4"/>
          <p:cNvSpPr txBox="1">
            <a:spLocks noChangeArrowheads="1"/>
          </p:cNvSpPr>
          <p:nvPr/>
        </p:nvSpPr>
        <p:spPr bwMode="auto">
          <a:xfrm>
            <a:off x="2438400" y="5943600"/>
            <a:ext cx="4419600" cy="641350"/>
          </a:xfrm>
          <a:prstGeom prst="rect">
            <a:avLst/>
          </a:prstGeom>
          <a:solidFill>
            <a:srgbClr val="00FFFF"/>
          </a:solidFill>
          <a:ln w="9525">
            <a:noFill/>
            <a:miter lim="800000"/>
            <a:headEnd/>
            <a:tailEnd/>
          </a:ln>
        </p:spPr>
        <p:txBody>
          <a:bodyPr>
            <a:prstTxWarp prst="textNoShape">
              <a:avLst/>
            </a:prstTxWarp>
            <a:spAutoFit/>
          </a:bodyPr>
          <a:lstStyle/>
          <a:p>
            <a:r>
              <a:rPr lang="en-US" sz="1800"/>
              <a:t>summary: "increasing precision" can now </a:t>
            </a:r>
          </a:p>
          <a:p>
            <a:r>
              <a:rPr lang="en-US" sz="1800"/>
              <a:t>be framed as "increasing the probability"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IR as Classification</a:t>
            </a:r>
          </a:p>
        </p:txBody>
      </p:sp>
      <p:pic>
        <p:nvPicPr>
          <p:cNvPr id="47106" name="Picture 2" descr="C:\Users\croft\Desktop\chap7-2.tif"/>
          <p:cNvPicPr>
            <a:picLocks noChangeAspect="1" noChangeArrowheads="1"/>
          </p:cNvPicPr>
          <p:nvPr/>
        </p:nvPicPr>
        <p:blipFill>
          <a:blip r:embed="rId3"/>
          <a:srcRect/>
          <a:stretch>
            <a:fillRect/>
          </a:stretch>
        </p:blipFill>
        <p:spPr bwMode="auto">
          <a:xfrm>
            <a:off x="1905000" y="1676400"/>
            <a:ext cx="5486400" cy="4197350"/>
          </a:xfrm>
          <a:prstGeom prst="rect">
            <a:avLst/>
          </a:prstGeom>
          <a:noFill/>
          <a:ln w="9525">
            <a:noFill/>
            <a:miter lim="800000"/>
            <a:headEnd/>
            <a:tailEnd/>
          </a:ln>
        </p:spPr>
      </p:pic>
      <p:sp>
        <p:nvSpPr>
          <p:cNvPr id="26628" name="Text Box 4"/>
          <p:cNvSpPr txBox="1">
            <a:spLocks noChangeArrowheads="1"/>
          </p:cNvSpPr>
          <p:nvPr/>
        </p:nvSpPr>
        <p:spPr bwMode="auto">
          <a:xfrm>
            <a:off x="1447800" y="5638800"/>
            <a:ext cx="2743200" cy="641350"/>
          </a:xfrm>
          <a:prstGeom prst="rect">
            <a:avLst/>
          </a:prstGeom>
          <a:solidFill>
            <a:srgbClr val="00FFFF"/>
          </a:solidFill>
          <a:ln w="9525">
            <a:noFill/>
            <a:miter lim="800000"/>
            <a:headEnd/>
            <a:tailEnd/>
          </a:ln>
        </p:spPr>
        <p:txBody>
          <a:bodyPr>
            <a:prstTxWarp prst="textNoShape">
              <a:avLst/>
            </a:prstTxWarp>
            <a:spAutoFit/>
          </a:bodyPr>
          <a:lstStyle/>
          <a:p>
            <a:r>
              <a:rPr lang="en-US" sz="1800"/>
              <a:t>what we want: P(R|D)</a:t>
            </a:r>
          </a:p>
          <a:p>
            <a:r>
              <a:rPr lang="en-US" sz="1800"/>
              <a:t>what we can do: P(D|R)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Bayes Classifier</a:t>
            </a:r>
          </a:p>
        </p:txBody>
      </p:sp>
      <p:sp>
        <p:nvSpPr>
          <p:cNvPr id="49154" name="Content Placeholder 2"/>
          <p:cNvSpPr>
            <a:spLocks noGrp="1"/>
          </p:cNvSpPr>
          <p:nvPr>
            <p:ph idx="1"/>
          </p:nvPr>
        </p:nvSpPr>
        <p:spPr>
          <a:xfrm>
            <a:off x="457200" y="1600200"/>
            <a:ext cx="8305800" cy="4953000"/>
          </a:xfrm>
        </p:spPr>
        <p:txBody>
          <a:bodyPr/>
          <a:lstStyle/>
          <a:p>
            <a:pPr eaLnBrk="1" hangingPunct="1"/>
            <a:r>
              <a:rPr lang="en-US" smtClean="0"/>
              <a:t>Bayes Decision Rule</a:t>
            </a:r>
          </a:p>
          <a:p>
            <a:pPr lvl="1" eaLnBrk="1" hangingPunct="1"/>
            <a:r>
              <a:rPr lang="en-US" smtClean="0"/>
              <a:t>A document </a:t>
            </a:r>
            <a:r>
              <a:rPr lang="en-US" i="1" smtClean="0"/>
              <a:t>D </a:t>
            </a:r>
            <a:r>
              <a:rPr lang="en-US" smtClean="0"/>
              <a:t>is relevant if </a:t>
            </a:r>
            <a:r>
              <a:rPr lang="en-US" i="1" smtClean="0"/>
              <a:t>P</a:t>
            </a:r>
            <a:r>
              <a:rPr lang="en-US" smtClean="0"/>
              <a:t>(</a:t>
            </a:r>
            <a:r>
              <a:rPr lang="en-US" i="1" smtClean="0"/>
              <a:t>R</a:t>
            </a:r>
            <a:r>
              <a:rPr lang="en-US" smtClean="0"/>
              <a:t>|</a:t>
            </a:r>
            <a:r>
              <a:rPr lang="en-US" i="1" smtClean="0"/>
              <a:t>D</a:t>
            </a:r>
            <a:r>
              <a:rPr lang="en-US" smtClean="0"/>
              <a:t>) &gt;</a:t>
            </a:r>
            <a:r>
              <a:rPr lang="en-US" i="1" smtClean="0"/>
              <a:t> P</a:t>
            </a:r>
            <a:r>
              <a:rPr lang="en-US" smtClean="0"/>
              <a:t>(</a:t>
            </a:r>
            <a:r>
              <a:rPr lang="en-US" i="1" smtClean="0"/>
              <a:t>NR</a:t>
            </a:r>
            <a:r>
              <a:rPr lang="en-US" smtClean="0"/>
              <a:t>|</a:t>
            </a:r>
            <a:r>
              <a:rPr lang="en-US" i="1" smtClean="0"/>
              <a:t>D</a:t>
            </a:r>
            <a:r>
              <a:rPr lang="en-US" smtClean="0"/>
              <a:t>)</a:t>
            </a:r>
          </a:p>
          <a:p>
            <a:pPr eaLnBrk="1" hangingPunct="1"/>
            <a:r>
              <a:rPr lang="en-US" smtClean="0"/>
              <a:t>Estimating probabilities</a:t>
            </a:r>
          </a:p>
          <a:p>
            <a:pPr lvl="1" eaLnBrk="1" hangingPunct="1"/>
            <a:r>
              <a:rPr lang="en-US" smtClean="0"/>
              <a:t>use Bayes Rule</a:t>
            </a:r>
          </a:p>
          <a:p>
            <a:pPr lvl="1" eaLnBrk="1" hangingPunct="1"/>
            <a:endParaRPr lang="en-US" smtClean="0"/>
          </a:p>
          <a:p>
            <a:pPr lvl="1" eaLnBrk="1" hangingPunct="1"/>
            <a:r>
              <a:rPr lang="en-US" smtClean="0"/>
              <a:t>classify a document as relevant if</a:t>
            </a:r>
          </a:p>
          <a:p>
            <a:pPr lvl="1" eaLnBrk="1" hangingPunct="1"/>
            <a:endParaRPr lang="en-US" smtClean="0"/>
          </a:p>
          <a:p>
            <a:pPr lvl="1" eaLnBrk="1" hangingPunct="1"/>
            <a:endParaRPr lang="en-US" sz="1800" smtClean="0"/>
          </a:p>
          <a:p>
            <a:pPr lvl="2" eaLnBrk="1" hangingPunct="1"/>
            <a:r>
              <a:rPr lang="en-US" smtClean="0"/>
              <a:t>lhs is </a:t>
            </a:r>
            <a:r>
              <a:rPr lang="en-US" i="1" smtClean="0"/>
              <a:t>likelihood ratio</a:t>
            </a:r>
          </a:p>
        </p:txBody>
      </p:sp>
      <p:pic>
        <p:nvPicPr>
          <p:cNvPr id="49155" name="Picture 4" descr="TP_tmp.png"/>
          <p:cNvPicPr>
            <a:picLocks noChangeAspect="1"/>
          </p:cNvPicPr>
          <p:nvPr>
            <p:custDataLst>
              <p:tags r:id="rId1"/>
            </p:custDataLst>
          </p:nvPr>
        </p:nvPicPr>
        <p:blipFill>
          <a:blip r:embed="rId5"/>
          <a:srcRect/>
          <a:stretch>
            <a:fillRect/>
          </a:stretch>
        </p:blipFill>
        <p:spPr bwMode="auto">
          <a:xfrm>
            <a:off x="2514600" y="3810000"/>
            <a:ext cx="2906713" cy="519113"/>
          </a:xfrm>
          <a:prstGeom prst="rect">
            <a:avLst/>
          </a:prstGeom>
          <a:noFill/>
          <a:ln w="9525">
            <a:noFill/>
            <a:miter lim="800000"/>
            <a:headEnd/>
            <a:tailEnd/>
          </a:ln>
        </p:spPr>
      </p:pic>
      <p:pic>
        <p:nvPicPr>
          <p:cNvPr id="49156" name="Picture 6" descr="TP_tmp.png"/>
          <p:cNvPicPr>
            <a:picLocks noChangeAspect="1"/>
          </p:cNvPicPr>
          <p:nvPr>
            <p:custDataLst>
              <p:tags r:id="rId2"/>
            </p:custDataLst>
          </p:nvPr>
        </p:nvPicPr>
        <p:blipFill>
          <a:blip r:embed="rId6"/>
          <a:srcRect/>
          <a:stretch>
            <a:fillRect/>
          </a:stretch>
        </p:blipFill>
        <p:spPr bwMode="auto">
          <a:xfrm>
            <a:off x="2438400" y="4876800"/>
            <a:ext cx="2957513" cy="652463"/>
          </a:xfrm>
          <a:prstGeom prst="rect">
            <a:avLst/>
          </a:prstGeom>
          <a:noFill/>
          <a:ln w="9525">
            <a:noFill/>
            <a:miter lim="800000"/>
            <a:headEnd/>
            <a:tailEnd/>
          </a:ln>
        </p:spPr>
      </p:pic>
      <p:sp>
        <p:nvSpPr>
          <p:cNvPr id="26628" name="Text Box 4"/>
          <p:cNvSpPr txBox="1">
            <a:spLocks noChangeArrowheads="1"/>
          </p:cNvSpPr>
          <p:nvPr/>
        </p:nvSpPr>
        <p:spPr bwMode="auto">
          <a:xfrm>
            <a:off x="6400800" y="3657600"/>
            <a:ext cx="2590800" cy="915988"/>
          </a:xfrm>
          <a:prstGeom prst="rect">
            <a:avLst/>
          </a:prstGeom>
          <a:solidFill>
            <a:srgbClr val="00FFFF"/>
          </a:solidFill>
          <a:ln w="9525">
            <a:noFill/>
            <a:miter lim="800000"/>
            <a:headEnd/>
            <a:tailEnd/>
          </a:ln>
        </p:spPr>
        <p:txBody>
          <a:bodyPr>
            <a:prstTxWarp prst="textNoShape">
              <a:avLst/>
            </a:prstTxWarp>
            <a:spAutoFit/>
          </a:bodyPr>
          <a:lstStyle/>
          <a:p>
            <a:r>
              <a:rPr lang="en-US" sz="1800"/>
              <a:t>P(R) = probability any </a:t>
            </a:r>
          </a:p>
          <a:p>
            <a:r>
              <a:rPr lang="en-US" sz="1800"/>
              <a:t>doc is relevant</a:t>
            </a:r>
          </a:p>
          <a:p>
            <a:r>
              <a:rPr lang="en-US" sz="1800"/>
              <a:t>P(D) = constant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t>Estimating P(D|R)</a:t>
            </a:r>
          </a:p>
        </p:txBody>
      </p:sp>
      <p:sp>
        <p:nvSpPr>
          <p:cNvPr id="51202" name="Content Placeholder 2"/>
          <p:cNvSpPr>
            <a:spLocks noGrp="1"/>
          </p:cNvSpPr>
          <p:nvPr>
            <p:ph idx="1"/>
          </p:nvPr>
        </p:nvSpPr>
        <p:spPr/>
        <p:txBody>
          <a:bodyPr/>
          <a:lstStyle/>
          <a:p>
            <a:pPr eaLnBrk="1" hangingPunct="1"/>
            <a:r>
              <a:rPr lang="en-US" smtClean="0"/>
              <a:t>Assume independence</a:t>
            </a:r>
          </a:p>
          <a:p>
            <a:pPr eaLnBrk="1" hangingPunct="1"/>
            <a:endParaRPr lang="en-US" smtClean="0"/>
          </a:p>
          <a:p>
            <a:pPr eaLnBrk="1" hangingPunct="1"/>
            <a:r>
              <a:rPr lang="en-US" i="1" smtClean="0"/>
              <a:t>Binary independence model</a:t>
            </a:r>
          </a:p>
          <a:p>
            <a:pPr lvl="1" eaLnBrk="1" hangingPunct="1"/>
            <a:r>
              <a:rPr lang="en-US" smtClean="0"/>
              <a:t>document represented by a vector of binary features indicating term occurrence (or non-occurrence)</a:t>
            </a:r>
          </a:p>
          <a:p>
            <a:pPr lvl="1" eaLnBrk="1" hangingPunct="1"/>
            <a:r>
              <a:rPr lang="en-US" i="1" smtClean="0"/>
              <a:t>p</a:t>
            </a:r>
            <a:r>
              <a:rPr lang="en-US" i="1" baseline="-25000" smtClean="0"/>
              <a:t>i</a:t>
            </a:r>
            <a:r>
              <a:rPr lang="en-US" smtClean="0"/>
              <a:t> is probability that term i occurs (i.e., has value 1) in relevant document, </a:t>
            </a:r>
            <a:r>
              <a:rPr lang="en-US" i="1" smtClean="0"/>
              <a:t>s</a:t>
            </a:r>
            <a:r>
              <a:rPr lang="en-US" i="1" baseline="-25000" smtClean="0"/>
              <a:t>i</a:t>
            </a:r>
            <a:r>
              <a:rPr lang="en-US" smtClean="0"/>
              <a:t>  is probability of occurrence in non-relevant document</a:t>
            </a:r>
          </a:p>
        </p:txBody>
      </p:sp>
      <p:pic>
        <p:nvPicPr>
          <p:cNvPr id="51203" name="Picture 4" descr="TP_tmp.png"/>
          <p:cNvPicPr>
            <a:picLocks noChangeAspect="1"/>
          </p:cNvPicPr>
          <p:nvPr>
            <p:custDataLst>
              <p:tags r:id="rId1"/>
            </p:custDataLst>
          </p:nvPr>
        </p:nvPicPr>
        <p:blipFill>
          <a:blip r:embed="rId4"/>
          <a:srcRect/>
          <a:stretch>
            <a:fillRect/>
          </a:stretch>
        </p:blipFill>
        <p:spPr bwMode="auto">
          <a:xfrm>
            <a:off x="2667000" y="2286000"/>
            <a:ext cx="3101975" cy="381000"/>
          </a:xfrm>
          <a:prstGeom prst="rect">
            <a:avLst/>
          </a:prstGeom>
          <a:noFill/>
          <a:ln w="9525">
            <a:noFill/>
            <a:miter lim="800000"/>
            <a:headEnd/>
            <a:tailEnd/>
          </a:ln>
        </p:spPr>
      </p:pic>
      <p:sp>
        <p:nvSpPr>
          <p:cNvPr id="51204" name="Text Box 4"/>
          <p:cNvSpPr txBox="1">
            <a:spLocks noChangeArrowheads="1"/>
          </p:cNvSpPr>
          <p:nvPr/>
        </p:nvSpPr>
        <p:spPr bwMode="auto">
          <a:xfrm>
            <a:off x="5791200" y="2667000"/>
            <a:ext cx="3124200" cy="366713"/>
          </a:xfrm>
          <a:prstGeom prst="rect">
            <a:avLst/>
          </a:prstGeom>
          <a:solidFill>
            <a:srgbClr val="00FFFF"/>
          </a:solidFill>
          <a:ln w="9525">
            <a:noFill/>
            <a:miter lim="800000"/>
            <a:headEnd/>
            <a:tailEnd/>
          </a:ln>
        </p:spPr>
        <p:txBody>
          <a:bodyPr>
            <a:prstTxWarp prst="textNoShape">
              <a:avLst/>
            </a:prstTxWarp>
            <a:spAutoFit/>
          </a:bodyPr>
          <a:lstStyle/>
          <a:p>
            <a:r>
              <a:rPr lang="en-US" sz="1800"/>
              <a:t>d</a:t>
            </a:r>
            <a:r>
              <a:rPr lang="en-US" sz="1800" baseline="-25000"/>
              <a:t>i</a:t>
            </a:r>
            <a:r>
              <a:rPr lang="en-US" sz="1800"/>
              <a:t> is term/feature probability</a:t>
            </a:r>
          </a:p>
        </p:txBody>
      </p:sp>
      <p:sp>
        <p:nvSpPr>
          <p:cNvPr id="26628" name="Text Box 4"/>
          <p:cNvSpPr txBox="1">
            <a:spLocks noChangeArrowheads="1"/>
          </p:cNvSpPr>
          <p:nvPr/>
        </p:nvSpPr>
        <p:spPr bwMode="auto">
          <a:xfrm>
            <a:off x="3200400" y="4267200"/>
            <a:ext cx="2362200" cy="366713"/>
          </a:xfrm>
          <a:prstGeom prst="rect">
            <a:avLst/>
          </a:prstGeom>
          <a:solidFill>
            <a:srgbClr val="00FFFF"/>
          </a:solidFill>
          <a:ln w="9525">
            <a:noFill/>
            <a:miter lim="800000"/>
            <a:headEnd/>
            <a:tailEnd/>
          </a:ln>
        </p:spPr>
        <p:txBody>
          <a:bodyPr>
            <a:prstTxWarp prst="textNoShape">
              <a:avLst/>
            </a:prstTxWarp>
            <a:spAutoFit/>
          </a:bodyPr>
          <a:lstStyle/>
          <a:p>
            <a:r>
              <a:rPr lang="en-US" sz="1800"/>
              <a:t>D=(d</a:t>
            </a:r>
            <a:r>
              <a:rPr lang="en-US" sz="1800" baseline="-25000"/>
              <a:t>1</a:t>
            </a:r>
            <a:r>
              <a:rPr lang="en-US" sz="1800"/>
              <a:t>, d</a:t>
            </a:r>
            <a:r>
              <a:rPr lang="en-US" sz="1800" baseline="-25000"/>
              <a:t>2</a:t>
            </a:r>
            <a:r>
              <a:rPr lang="en-US" sz="1800"/>
              <a:t>, d</a:t>
            </a:r>
            <a:r>
              <a:rPr lang="en-US" sz="1800" baseline="-25000"/>
              <a:t>3</a:t>
            </a:r>
            <a:r>
              <a:rPr lang="en-US" sz="1800"/>
              <a:t>, …, d</a:t>
            </a:r>
            <a:r>
              <a:rPr lang="en-US" sz="1800" baseline="-25000"/>
              <a:t>n</a:t>
            </a:r>
            <a:r>
              <a:rPr lang="en-US" sz="180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t>Retrieval Models</a:t>
            </a:r>
          </a:p>
        </p:txBody>
      </p:sp>
      <p:sp>
        <p:nvSpPr>
          <p:cNvPr id="16386" name="Content Placeholder 2"/>
          <p:cNvSpPr>
            <a:spLocks noGrp="1"/>
          </p:cNvSpPr>
          <p:nvPr>
            <p:ph idx="1"/>
          </p:nvPr>
        </p:nvSpPr>
        <p:spPr/>
        <p:txBody>
          <a:bodyPr/>
          <a:lstStyle/>
          <a:p>
            <a:pPr eaLnBrk="1" hangingPunct="1"/>
            <a:r>
              <a:rPr lang="en-US" smtClean="0"/>
              <a:t>Provide a mathematical framework for defining the search process</a:t>
            </a:r>
          </a:p>
          <a:p>
            <a:pPr lvl="1" eaLnBrk="1" hangingPunct="1"/>
            <a:r>
              <a:rPr lang="en-US" smtClean="0"/>
              <a:t>includes explanation of assumptions</a:t>
            </a:r>
          </a:p>
          <a:p>
            <a:pPr lvl="1" eaLnBrk="1" hangingPunct="1"/>
            <a:r>
              <a:rPr lang="en-US" smtClean="0"/>
              <a:t>basis of many ranking algorithms</a:t>
            </a:r>
          </a:p>
          <a:p>
            <a:pPr lvl="1" eaLnBrk="1" hangingPunct="1"/>
            <a:r>
              <a:rPr lang="en-US" smtClean="0"/>
              <a:t>can be implicit</a:t>
            </a:r>
          </a:p>
          <a:p>
            <a:pPr eaLnBrk="1" hangingPunct="1"/>
            <a:r>
              <a:rPr lang="en-US" smtClean="0"/>
              <a:t>Progress in retrieval models has corresponded with improvements in effectiveness</a:t>
            </a:r>
          </a:p>
          <a:p>
            <a:pPr eaLnBrk="1" hangingPunct="1"/>
            <a:r>
              <a:rPr lang="en-US" smtClean="0"/>
              <a:t>Theories about relevance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p:cNvSpPr>
          <p:nvPr/>
        </p:nvSpPr>
        <p:spPr bwMode="auto">
          <a:xfrm>
            <a:off x="457200" y="274638"/>
            <a:ext cx="8229600" cy="1143000"/>
          </a:xfrm>
          <a:prstGeom prst="rect">
            <a:avLst/>
          </a:prstGeom>
          <a:noFill/>
          <a:ln w="9525">
            <a:noFill/>
            <a:miter lim="800000"/>
            <a:headEnd/>
            <a:tailEnd/>
          </a:ln>
        </p:spPr>
        <p:txBody>
          <a:bodyPr anchor="ctr">
            <a:prstTxWarp prst="textNoShape">
              <a:avLst/>
            </a:prstTxWarp>
          </a:bodyPr>
          <a:lstStyle/>
          <a:p>
            <a:pPr algn="ctr"/>
            <a:r>
              <a:rPr lang="en-US" sz="4400">
                <a:latin typeface="Calibri" pitchFamily="-72" charset="0"/>
              </a:rPr>
              <a:t>Example (p. 247)</a:t>
            </a:r>
          </a:p>
        </p:txBody>
      </p:sp>
      <p:sp>
        <p:nvSpPr>
          <p:cNvPr id="53250" name="Content Placeholder 2"/>
          <p:cNvSpPr>
            <a:spLocks/>
          </p:cNvSpPr>
          <p:nvPr/>
        </p:nvSpPr>
        <p:spPr bwMode="auto">
          <a:xfrm>
            <a:off x="457200" y="1600200"/>
            <a:ext cx="8229600" cy="4525963"/>
          </a:xfrm>
          <a:prstGeom prst="rect">
            <a:avLst/>
          </a:prstGeom>
          <a:noFill/>
          <a:ln w="9525">
            <a:noFill/>
            <a:miter lim="800000"/>
            <a:headEnd/>
            <a:tailEnd/>
          </a:ln>
        </p:spPr>
        <p:txBody>
          <a:bodyPr>
            <a:prstTxWarp prst="textNoShape">
              <a:avLst/>
            </a:prstTxWarp>
          </a:bodyPr>
          <a:lstStyle/>
          <a:p>
            <a:pPr marL="342900" indent="-342900">
              <a:spcBef>
                <a:spcPct val="20000"/>
              </a:spcBef>
              <a:buFont typeface="Arial" pitchFamily="-72" charset="0"/>
              <a:buChar char="•"/>
            </a:pPr>
            <a:r>
              <a:rPr lang="en-US" sz="3200">
                <a:latin typeface="Calibri" pitchFamily="-72" charset="0"/>
              </a:rPr>
              <a:t>D</a:t>
            </a:r>
            <a:r>
              <a:rPr lang="en-US" sz="3200" baseline="-25000">
                <a:latin typeface="Calibri" pitchFamily="-72" charset="0"/>
              </a:rPr>
              <a:t>1</a:t>
            </a:r>
            <a:r>
              <a:rPr lang="en-US" sz="3200">
                <a:latin typeface="Calibri" pitchFamily="-72" charset="0"/>
              </a:rPr>
              <a:t> = (1,0,0,1,1)</a:t>
            </a:r>
          </a:p>
          <a:p>
            <a:pPr marL="342900" indent="-342900">
              <a:spcBef>
                <a:spcPct val="20000"/>
              </a:spcBef>
              <a:buFont typeface="Arial" pitchFamily="-72" charset="0"/>
              <a:buChar char="•"/>
            </a:pPr>
            <a:r>
              <a:rPr lang="en-US" sz="3200">
                <a:latin typeface="Calibri" pitchFamily="-72" charset="0"/>
              </a:rPr>
              <a:t>p</a:t>
            </a:r>
            <a:r>
              <a:rPr lang="en-US" sz="3200" baseline="-25000">
                <a:latin typeface="Calibri" pitchFamily="-72" charset="0"/>
              </a:rPr>
              <a:t>i</a:t>
            </a:r>
            <a:r>
              <a:rPr lang="en-US" sz="3200">
                <a:latin typeface="Calibri" pitchFamily="-72" charset="0"/>
              </a:rPr>
              <a:t> = probability that i</a:t>
            </a:r>
            <a:r>
              <a:rPr lang="en-US" sz="3200" baseline="30000">
                <a:latin typeface="Calibri" pitchFamily="-72" charset="0"/>
              </a:rPr>
              <a:t>th</a:t>
            </a:r>
            <a:r>
              <a:rPr lang="en-US" sz="3200">
                <a:latin typeface="Calibri" pitchFamily="-72" charset="0"/>
              </a:rPr>
              <a:t> term occurs in a document from the relevant set</a:t>
            </a:r>
          </a:p>
          <a:p>
            <a:pPr marL="342900" indent="-342900">
              <a:spcBef>
                <a:spcPct val="20000"/>
              </a:spcBef>
              <a:buFont typeface="Arial" pitchFamily="-72" charset="0"/>
              <a:buChar char="•"/>
            </a:pPr>
            <a:r>
              <a:rPr lang="en-US" sz="3200">
                <a:latin typeface="Calibri" pitchFamily="-72" charset="0"/>
              </a:rPr>
              <a:t>P(D</a:t>
            </a:r>
            <a:r>
              <a:rPr lang="en-US" sz="3200" baseline="-25000">
                <a:latin typeface="Calibri" pitchFamily="-72" charset="0"/>
              </a:rPr>
              <a:t>1</a:t>
            </a:r>
            <a:r>
              <a:rPr lang="en-US" sz="3200">
                <a:latin typeface="Calibri" pitchFamily="-72" charset="0"/>
              </a:rPr>
              <a:t>|R) = p</a:t>
            </a:r>
            <a:r>
              <a:rPr lang="en-US" sz="3200" baseline="-25000">
                <a:latin typeface="Calibri" pitchFamily="-72" charset="0"/>
              </a:rPr>
              <a:t>1</a:t>
            </a:r>
            <a:r>
              <a:rPr lang="en-US" sz="3200">
                <a:latin typeface="Calibri" pitchFamily="-72" charset="0"/>
              </a:rPr>
              <a:t> * (1-p</a:t>
            </a:r>
            <a:r>
              <a:rPr lang="en-US" sz="3200" baseline="-25000">
                <a:latin typeface="Calibri" pitchFamily="-72" charset="0"/>
              </a:rPr>
              <a:t>2</a:t>
            </a:r>
            <a:r>
              <a:rPr lang="en-US" sz="3200">
                <a:latin typeface="Calibri" pitchFamily="-72" charset="0"/>
              </a:rPr>
              <a:t>) * (1-p</a:t>
            </a:r>
            <a:r>
              <a:rPr lang="en-US" sz="3200" baseline="-25000">
                <a:latin typeface="Calibri" pitchFamily="-72" charset="0"/>
              </a:rPr>
              <a:t>3</a:t>
            </a:r>
            <a:r>
              <a:rPr lang="en-US" sz="3200">
                <a:latin typeface="Calibri" pitchFamily="-72" charset="0"/>
              </a:rPr>
              <a:t>) * p</a:t>
            </a:r>
            <a:r>
              <a:rPr lang="en-US" sz="3200" baseline="-25000">
                <a:latin typeface="Calibri" pitchFamily="-72" charset="0"/>
              </a:rPr>
              <a:t>4</a:t>
            </a:r>
            <a:r>
              <a:rPr lang="en-US" sz="3200">
                <a:latin typeface="Calibri" pitchFamily="-72" charset="0"/>
              </a:rPr>
              <a:t> * p</a:t>
            </a:r>
            <a:r>
              <a:rPr lang="en-US" sz="3200" baseline="-25000">
                <a:latin typeface="Calibri" pitchFamily="-72" charset="0"/>
              </a:rPr>
              <a:t>5</a:t>
            </a:r>
          </a:p>
        </p:txBody>
      </p:sp>
      <p:sp>
        <p:nvSpPr>
          <p:cNvPr id="53251" name="Rectangle 4"/>
          <p:cNvSpPr>
            <a:spLocks noChangeArrowheads="1"/>
          </p:cNvSpPr>
          <p:nvPr/>
        </p:nvSpPr>
        <p:spPr bwMode="auto">
          <a:xfrm>
            <a:off x="152400" y="228600"/>
            <a:ext cx="8839200" cy="4724400"/>
          </a:xfrm>
          <a:prstGeom prst="rect">
            <a:avLst/>
          </a:prstGeom>
          <a:noFill/>
          <a:ln w="28575">
            <a:solidFill>
              <a:srgbClr val="00FFFF"/>
            </a:solidFill>
            <a:miter lim="800000"/>
            <a:headEnd/>
            <a:tailEnd/>
          </a:ln>
        </p:spPr>
        <p:txBody>
          <a:bodyPr wrap="none" anchor="ctr">
            <a:prstTxWarp prst="textNoShape">
              <a:avLst/>
            </a:prstTxWarp>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t>Binary Independence Model</a:t>
            </a:r>
          </a:p>
        </p:txBody>
      </p:sp>
      <p:pic>
        <p:nvPicPr>
          <p:cNvPr id="55298" name="Content Placeholder 4" descr="TP_tmp.png"/>
          <p:cNvPicPr>
            <a:picLocks noGrp="1" noChangeAspect="1"/>
          </p:cNvPicPr>
          <p:nvPr>
            <p:ph idx="1"/>
            <p:custDataLst>
              <p:tags r:id="rId1"/>
            </p:custDataLst>
          </p:nvPr>
        </p:nvPicPr>
        <p:blipFill>
          <a:blip r:embed="rId6"/>
          <a:srcRect/>
          <a:stretch>
            <a:fillRect/>
          </a:stretch>
        </p:blipFill>
        <p:spPr>
          <a:xfrm>
            <a:off x="1524000" y="2133600"/>
            <a:ext cx="5759450" cy="635000"/>
          </a:xfrm>
        </p:spPr>
      </p:pic>
      <p:pic>
        <p:nvPicPr>
          <p:cNvPr id="55299" name="Picture 9" descr="TP_tmp.png"/>
          <p:cNvPicPr>
            <a:picLocks noChangeAspect="1"/>
          </p:cNvPicPr>
          <p:nvPr>
            <p:custDataLst>
              <p:tags r:id="rId2"/>
            </p:custDataLst>
          </p:nvPr>
        </p:nvPicPr>
        <p:blipFill>
          <a:blip r:embed="rId7"/>
          <a:srcRect/>
          <a:stretch>
            <a:fillRect/>
          </a:stretch>
        </p:blipFill>
        <p:spPr bwMode="auto">
          <a:xfrm>
            <a:off x="228600" y="3429000"/>
            <a:ext cx="8677275" cy="533400"/>
          </a:xfrm>
          <a:prstGeom prst="rect">
            <a:avLst/>
          </a:prstGeom>
          <a:noFill/>
          <a:ln w="9525">
            <a:noFill/>
            <a:miter lim="800000"/>
            <a:headEnd/>
            <a:tailEnd/>
          </a:ln>
        </p:spPr>
      </p:pic>
      <p:pic>
        <p:nvPicPr>
          <p:cNvPr id="55300" name="Picture 8" descr="TP_tmp.png"/>
          <p:cNvPicPr>
            <a:picLocks noChangeAspect="1"/>
          </p:cNvPicPr>
          <p:nvPr>
            <p:custDataLst>
              <p:tags r:id="rId3"/>
            </p:custDataLst>
          </p:nvPr>
        </p:nvPicPr>
        <p:blipFill>
          <a:blip r:embed="rId8"/>
          <a:srcRect/>
          <a:stretch>
            <a:fillRect/>
          </a:stretch>
        </p:blipFill>
        <p:spPr bwMode="auto">
          <a:xfrm>
            <a:off x="2438400" y="4648200"/>
            <a:ext cx="4237038" cy="609600"/>
          </a:xfrm>
          <a:prstGeom prst="rect">
            <a:avLst/>
          </a:prstGeom>
          <a:noFill/>
          <a:ln w="9525">
            <a:noFill/>
            <a:miter lim="800000"/>
            <a:headEnd/>
            <a:tailEnd/>
          </a:ln>
        </p:spPr>
      </p:pic>
      <p:grpSp>
        <p:nvGrpSpPr>
          <p:cNvPr id="32775" name="Group 7"/>
          <p:cNvGrpSpPr>
            <a:grpSpLocks/>
          </p:cNvGrpSpPr>
          <p:nvPr/>
        </p:nvGrpSpPr>
        <p:grpSpPr bwMode="auto">
          <a:xfrm>
            <a:off x="2286000" y="2971800"/>
            <a:ext cx="4495800" cy="1066800"/>
            <a:chOff x="1440" y="1872"/>
            <a:chExt cx="2832" cy="672"/>
          </a:xfrm>
        </p:grpSpPr>
        <p:sp>
          <p:nvSpPr>
            <p:cNvPr id="55309" name="Rectangle 5"/>
            <p:cNvSpPr>
              <a:spLocks noChangeArrowheads="1"/>
            </p:cNvSpPr>
            <p:nvPr/>
          </p:nvSpPr>
          <p:spPr bwMode="auto">
            <a:xfrm>
              <a:off x="1440" y="2112"/>
              <a:ext cx="2832" cy="43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55310" name="Text Box 6"/>
            <p:cNvSpPr txBox="1">
              <a:spLocks noChangeArrowheads="1"/>
            </p:cNvSpPr>
            <p:nvPr/>
          </p:nvSpPr>
          <p:spPr bwMode="auto">
            <a:xfrm>
              <a:off x="2736" y="1872"/>
              <a:ext cx="240" cy="231"/>
            </a:xfrm>
            <a:prstGeom prst="rect">
              <a:avLst/>
            </a:prstGeom>
            <a:solidFill>
              <a:srgbClr val="00FFFF"/>
            </a:solidFill>
            <a:ln w="9525">
              <a:noFill/>
              <a:miter lim="800000"/>
              <a:headEnd/>
              <a:tailEnd/>
            </a:ln>
          </p:spPr>
          <p:txBody>
            <a:bodyPr>
              <a:prstTxWarp prst="textNoShape">
                <a:avLst/>
              </a:prstTxWarp>
              <a:spAutoFit/>
            </a:bodyPr>
            <a:lstStyle/>
            <a:p>
              <a:r>
                <a:rPr lang="en-US" sz="1800"/>
                <a:t>1</a:t>
              </a:r>
            </a:p>
          </p:txBody>
        </p:sp>
      </p:grpSp>
      <p:grpSp>
        <p:nvGrpSpPr>
          <p:cNvPr id="32779" name="Group 11"/>
          <p:cNvGrpSpPr>
            <a:grpSpLocks/>
          </p:cNvGrpSpPr>
          <p:nvPr/>
        </p:nvGrpSpPr>
        <p:grpSpPr bwMode="auto">
          <a:xfrm>
            <a:off x="5257800" y="4267200"/>
            <a:ext cx="1730375" cy="1066800"/>
            <a:chOff x="3312" y="2688"/>
            <a:chExt cx="1090" cy="672"/>
          </a:xfrm>
        </p:grpSpPr>
        <p:sp>
          <p:nvSpPr>
            <p:cNvPr id="55307" name="Rectangle 9"/>
            <p:cNvSpPr>
              <a:spLocks noChangeArrowheads="1"/>
            </p:cNvSpPr>
            <p:nvPr/>
          </p:nvSpPr>
          <p:spPr bwMode="auto">
            <a:xfrm>
              <a:off x="3408" y="2928"/>
              <a:ext cx="912" cy="43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55308" name="Text Box 10"/>
            <p:cNvSpPr txBox="1">
              <a:spLocks noChangeArrowheads="1"/>
            </p:cNvSpPr>
            <p:nvPr/>
          </p:nvSpPr>
          <p:spPr bwMode="auto">
            <a:xfrm>
              <a:off x="3312" y="2688"/>
              <a:ext cx="1090" cy="231"/>
            </a:xfrm>
            <a:prstGeom prst="rect">
              <a:avLst/>
            </a:prstGeom>
            <a:solidFill>
              <a:srgbClr val="00FFFF"/>
            </a:solidFill>
            <a:ln w="9525">
              <a:noFill/>
              <a:miter lim="800000"/>
              <a:headEnd/>
              <a:tailEnd/>
            </a:ln>
          </p:spPr>
          <p:txBody>
            <a:bodyPr>
              <a:prstTxWarp prst="textNoShape">
                <a:avLst/>
              </a:prstTxWarp>
              <a:spAutoFit/>
            </a:bodyPr>
            <a:lstStyle/>
            <a:p>
              <a:r>
                <a:rPr lang="en-US" sz="1800"/>
                <a:t>All documents</a:t>
              </a:r>
            </a:p>
          </p:txBody>
        </p:sp>
      </p:grpSp>
      <p:grpSp>
        <p:nvGrpSpPr>
          <p:cNvPr id="32782" name="Group 14"/>
          <p:cNvGrpSpPr>
            <a:grpSpLocks/>
          </p:cNvGrpSpPr>
          <p:nvPr/>
        </p:nvGrpSpPr>
        <p:grpSpPr bwMode="auto">
          <a:xfrm>
            <a:off x="5257800" y="4191000"/>
            <a:ext cx="1600200" cy="1371600"/>
            <a:chOff x="3312" y="2640"/>
            <a:chExt cx="1008" cy="864"/>
          </a:xfrm>
        </p:grpSpPr>
        <p:sp>
          <p:nvSpPr>
            <p:cNvPr id="55305" name="Line 12"/>
            <p:cNvSpPr>
              <a:spLocks noChangeShapeType="1"/>
            </p:cNvSpPr>
            <p:nvPr/>
          </p:nvSpPr>
          <p:spPr bwMode="auto">
            <a:xfrm>
              <a:off x="3360" y="2640"/>
              <a:ext cx="960" cy="864"/>
            </a:xfrm>
            <a:prstGeom prst="line">
              <a:avLst/>
            </a:prstGeom>
            <a:noFill/>
            <a:ln w="76200">
              <a:solidFill>
                <a:srgbClr val="FF0000"/>
              </a:solidFill>
              <a:round/>
              <a:headEnd/>
              <a:tailEnd/>
            </a:ln>
          </p:spPr>
          <p:txBody>
            <a:bodyPr wrap="none" anchor="ctr">
              <a:prstTxWarp prst="textNoShape">
                <a:avLst/>
              </a:prstTxWarp>
            </a:bodyPr>
            <a:lstStyle/>
            <a:p>
              <a:endParaRPr lang="en-US"/>
            </a:p>
          </p:txBody>
        </p:sp>
        <p:sp>
          <p:nvSpPr>
            <p:cNvPr id="55306" name="Line 13"/>
            <p:cNvSpPr>
              <a:spLocks noChangeShapeType="1"/>
            </p:cNvSpPr>
            <p:nvPr/>
          </p:nvSpPr>
          <p:spPr bwMode="auto">
            <a:xfrm flipV="1">
              <a:off x="3312" y="2736"/>
              <a:ext cx="864" cy="720"/>
            </a:xfrm>
            <a:prstGeom prst="line">
              <a:avLst/>
            </a:prstGeom>
            <a:noFill/>
            <a:ln w="76200">
              <a:solidFill>
                <a:srgbClr val="FF0000"/>
              </a:solidFill>
              <a:round/>
              <a:headEnd/>
              <a:tailEnd/>
            </a:ln>
          </p:spPr>
          <p:txBody>
            <a:bodyPr wrap="none" anchor="ctr">
              <a:prstTxWarp prst="textNoShape">
                <a:avLst/>
              </a:prstTxWarp>
            </a:bodyPr>
            <a:lstStyle/>
            <a:p>
              <a:endParaRPr lang="en-US"/>
            </a:p>
          </p:txBody>
        </p:sp>
      </p:grpSp>
      <p:sp>
        <p:nvSpPr>
          <p:cNvPr id="32785" name="Text Box 17"/>
          <p:cNvSpPr txBox="1">
            <a:spLocks noChangeArrowheads="1"/>
          </p:cNvSpPr>
          <p:nvPr/>
        </p:nvSpPr>
        <p:spPr bwMode="auto">
          <a:xfrm>
            <a:off x="5867400" y="1219200"/>
            <a:ext cx="3276600" cy="915988"/>
          </a:xfrm>
          <a:prstGeom prst="rect">
            <a:avLst/>
          </a:prstGeom>
          <a:solidFill>
            <a:srgbClr val="00FFFF"/>
          </a:solidFill>
          <a:ln w="9525">
            <a:noFill/>
            <a:miter lim="800000"/>
            <a:headEnd/>
            <a:tailEnd/>
          </a:ln>
        </p:spPr>
        <p:txBody>
          <a:bodyPr>
            <a:prstTxWarp prst="textNoShape">
              <a:avLst/>
            </a:prstTxWarp>
            <a:spAutoFit/>
          </a:bodyPr>
          <a:lstStyle/>
          <a:p>
            <a:r>
              <a:rPr lang="en-US" sz="1800"/>
              <a:t>p</a:t>
            </a:r>
            <a:r>
              <a:rPr lang="en-US" sz="1800" baseline="-25000"/>
              <a:t>i</a:t>
            </a:r>
            <a:r>
              <a:rPr lang="en-US" sz="1800"/>
              <a:t> probability of occurring in relevant set, s</a:t>
            </a:r>
            <a:r>
              <a:rPr lang="en-US" sz="1800" baseline="-25000"/>
              <a:t>i</a:t>
            </a:r>
            <a:r>
              <a:rPr lang="en-US" sz="1800"/>
              <a:t> probability of occurring in non-relevant set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smtClean="0"/>
              <a:t>Binary Independence Model</a:t>
            </a:r>
          </a:p>
        </p:txBody>
      </p:sp>
      <p:sp>
        <p:nvSpPr>
          <p:cNvPr id="57346" name="Content Placeholder 2"/>
          <p:cNvSpPr>
            <a:spLocks noGrp="1"/>
          </p:cNvSpPr>
          <p:nvPr>
            <p:ph idx="1"/>
          </p:nvPr>
        </p:nvSpPr>
        <p:spPr/>
        <p:txBody>
          <a:bodyPr/>
          <a:lstStyle/>
          <a:p>
            <a:pPr eaLnBrk="1" hangingPunct="1"/>
            <a:r>
              <a:rPr lang="en-US" smtClean="0"/>
              <a:t>Scoring function is</a:t>
            </a:r>
          </a:p>
          <a:p>
            <a:pPr eaLnBrk="1" hangingPunct="1"/>
            <a:endParaRPr lang="en-US" smtClean="0"/>
          </a:p>
          <a:p>
            <a:pPr eaLnBrk="1" hangingPunct="1"/>
            <a:endParaRPr lang="en-US" smtClean="0"/>
          </a:p>
          <a:p>
            <a:pPr eaLnBrk="1" hangingPunct="1"/>
            <a:r>
              <a:rPr lang="en-US" smtClean="0"/>
              <a:t>Query provides information about relevant documents</a:t>
            </a:r>
          </a:p>
          <a:p>
            <a:pPr eaLnBrk="1" hangingPunct="1"/>
            <a:r>
              <a:rPr lang="en-US" smtClean="0"/>
              <a:t>If we assume </a:t>
            </a:r>
            <a:r>
              <a:rPr lang="en-US" i="1" smtClean="0"/>
              <a:t>p</a:t>
            </a:r>
            <a:r>
              <a:rPr lang="en-US" i="1" baseline="-25000" smtClean="0"/>
              <a:t>i</a:t>
            </a:r>
            <a:r>
              <a:rPr lang="en-US" smtClean="0"/>
              <a:t> constant, </a:t>
            </a:r>
            <a:r>
              <a:rPr lang="en-US" i="1" smtClean="0"/>
              <a:t>s</a:t>
            </a:r>
            <a:r>
              <a:rPr lang="en-US" i="1" baseline="-25000" smtClean="0"/>
              <a:t>i</a:t>
            </a:r>
            <a:r>
              <a:rPr lang="en-US" smtClean="0"/>
              <a:t> approximated by entire collection, get </a:t>
            </a:r>
            <a:r>
              <a:rPr lang="en-US" i="1" smtClean="0"/>
              <a:t>idf</a:t>
            </a:r>
            <a:r>
              <a:rPr lang="en-US" smtClean="0"/>
              <a:t>-like weight </a:t>
            </a:r>
          </a:p>
        </p:txBody>
      </p:sp>
      <p:pic>
        <p:nvPicPr>
          <p:cNvPr id="57347" name="Picture 4" descr="TP_tmp.png"/>
          <p:cNvPicPr>
            <a:picLocks noChangeAspect="1"/>
          </p:cNvPicPr>
          <p:nvPr>
            <p:custDataLst>
              <p:tags r:id="rId1"/>
            </p:custDataLst>
          </p:nvPr>
        </p:nvPicPr>
        <p:blipFill>
          <a:blip r:embed="rId5"/>
          <a:srcRect/>
          <a:stretch>
            <a:fillRect/>
          </a:stretch>
        </p:blipFill>
        <p:spPr bwMode="auto">
          <a:xfrm>
            <a:off x="2514600" y="2286000"/>
            <a:ext cx="2944813" cy="609600"/>
          </a:xfrm>
          <a:prstGeom prst="rect">
            <a:avLst/>
          </a:prstGeom>
          <a:noFill/>
          <a:ln w="9525">
            <a:noFill/>
            <a:miter lim="800000"/>
            <a:headEnd/>
            <a:tailEnd/>
          </a:ln>
        </p:spPr>
      </p:pic>
      <p:pic>
        <p:nvPicPr>
          <p:cNvPr id="57348" name="Picture 6" descr="TP_tmp.png"/>
          <p:cNvPicPr>
            <a:picLocks noChangeAspect="1"/>
          </p:cNvPicPr>
          <p:nvPr>
            <p:custDataLst>
              <p:tags r:id="rId2"/>
            </p:custDataLst>
          </p:nvPr>
        </p:nvPicPr>
        <p:blipFill>
          <a:blip r:embed="rId6"/>
          <a:srcRect/>
          <a:stretch>
            <a:fillRect/>
          </a:stretch>
        </p:blipFill>
        <p:spPr bwMode="auto">
          <a:xfrm>
            <a:off x="2209800" y="5638800"/>
            <a:ext cx="3786188" cy="685800"/>
          </a:xfrm>
          <a:prstGeom prst="rect">
            <a:avLst/>
          </a:prstGeom>
          <a:noFill/>
          <a:ln w="9525">
            <a:noFill/>
            <a:miter lim="800000"/>
            <a:headEnd/>
            <a:tailEnd/>
          </a:ln>
        </p:spPr>
      </p:pic>
      <p:sp>
        <p:nvSpPr>
          <p:cNvPr id="57349" name="Text Box 5"/>
          <p:cNvSpPr txBox="1">
            <a:spLocks noChangeArrowheads="1"/>
          </p:cNvSpPr>
          <p:nvPr/>
        </p:nvSpPr>
        <p:spPr bwMode="auto">
          <a:xfrm>
            <a:off x="6858000" y="5029200"/>
            <a:ext cx="2057400" cy="366713"/>
          </a:xfrm>
          <a:prstGeom prst="rect">
            <a:avLst/>
          </a:prstGeom>
          <a:solidFill>
            <a:srgbClr val="00FFFF"/>
          </a:solidFill>
          <a:ln w="9525">
            <a:noFill/>
            <a:miter lim="800000"/>
            <a:headEnd/>
            <a:tailEnd/>
          </a:ln>
        </p:spPr>
        <p:txBody>
          <a:bodyPr>
            <a:prstTxWarp prst="textNoShape">
              <a:avLst/>
            </a:prstTxWarp>
            <a:spAutoFit/>
          </a:bodyPr>
          <a:lstStyle/>
          <a:p>
            <a:r>
              <a:rPr lang="en-US" sz="1800"/>
              <a:t>p</a:t>
            </a:r>
            <a:r>
              <a:rPr lang="en-US" sz="1800" baseline="-25000"/>
              <a:t>i</a:t>
            </a:r>
            <a:r>
              <a:rPr lang="en-US" sz="1800"/>
              <a:t> = 0.5; s</a:t>
            </a:r>
            <a:r>
              <a:rPr lang="en-US" sz="1800" baseline="-25000"/>
              <a:t>i</a:t>
            </a:r>
            <a:r>
              <a:rPr lang="en-US" sz="1800"/>
              <a:t> = n</a:t>
            </a:r>
            <a:r>
              <a:rPr lang="en-US" sz="1800" baseline="-25000"/>
              <a:t>i</a:t>
            </a:r>
            <a:r>
              <a:rPr lang="en-US" sz="1800"/>
              <a:t>/N</a:t>
            </a:r>
          </a:p>
        </p:txBody>
      </p:sp>
      <p:sp>
        <p:nvSpPr>
          <p:cNvPr id="32785" name="Text Box 17"/>
          <p:cNvSpPr txBox="1">
            <a:spLocks noChangeArrowheads="1"/>
          </p:cNvSpPr>
          <p:nvPr/>
        </p:nvSpPr>
        <p:spPr bwMode="auto">
          <a:xfrm>
            <a:off x="5257800" y="1524000"/>
            <a:ext cx="3581400" cy="641350"/>
          </a:xfrm>
          <a:prstGeom prst="rect">
            <a:avLst/>
          </a:prstGeom>
          <a:solidFill>
            <a:srgbClr val="00FFFF"/>
          </a:solidFill>
          <a:ln w="9525">
            <a:noFill/>
            <a:miter lim="800000"/>
            <a:headEnd/>
            <a:tailEnd/>
          </a:ln>
        </p:spPr>
        <p:txBody>
          <a:bodyPr>
            <a:prstTxWarp prst="textNoShape">
              <a:avLst/>
            </a:prstTxWarp>
            <a:spAutoFit/>
          </a:bodyPr>
          <a:lstStyle/>
          <a:p>
            <a:r>
              <a:rPr lang="en-US" sz="1800"/>
              <a:t>multiplying lots of small #s = bad, switch to sum of logs</a:t>
            </a:r>
          </a:p>
        </p:txBody>
      </p:sp>
      <p:sp>
        <p:nvSpPr>
          <p:cNvPr id="2" name="Text Box 17"/>
          <p:cNvSpPr txBox="1">
            <a:spLocks noChangeArrowheads="1"/>
          </p:cNvSpPr>
          <p:nvPr/>
        </p:nvSpPr>
        <p:spPr bwMode="auto">
          <a:xfrm>
            <a:off x="5638800" y="2438400"/>
            <a:ext cx="3352800" cy="915988"/>
          </a:xfrm>
          <a:prstGeom prst="rect">
            <a:avLst/>
          </a:prstGeom>
          <a:solidFill>
            <a:srgbClr val="00FFFF"/>
          </a:solidFill>
          <a:ln w="9525">
            <a:noFill/>
            <a:miter lim="800000"/>
            <a:headEnd/>
            <a:tailEnd/>
          </a:ln>
        </p:spPr>
        <p:txBody>
          <a:bodyPr>
            <a:prstTxWarp prst="textNoShape">
              <a:avLst/>
            </a:prstTxWarp>
            <a:spAutoFit/>
          </a:bodyPr>
          <a:lstStyle/>
          <a:p>
            <a:r>
              <a:rPr lang="en-US" sz="1800"/>
              <a:t>no info about relevant set? you could assume non-query terms are equal probability p</a:t>
            </a:r>
            <a:r>
              <a:rPr lang="en-US" sz="1800" baseline="-25000"/>
              <a:t>i</a:t>
            </a:r>
            <a:r>
              <a:rPr lang="en-US" sz="1800"/>
              <a:t> = s</a:t>
            </a:r>
            <a:r>
              <a:rPr lang="en-US" sz="1800" baseline="-25000"/>
              <a:t>i</a:t>
            </a:r>
            <a:endParaRPr lang="en-US" sz="1800"/>
          </a:p>
        </p:txBody>
      </p:sp>
      <p:sp>
        <p:nvSpPr>
          <p:cNvPr id="3" name="Text Box 17"/>
          <p:cNvSpPr txBox="1">
            <a:spLocks noChangeArrowheads="1"/>
          </p:cNvSpPr>
          <p:nvPr/>
        </p:nvSpPr>
        <p:spPr bwMode="auto">
          <a:xfrm>
            <a:off x="0" y="4800600"/>
            <a:ext cx="838200" cy="365125"/>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900"/>
              <a:t>better</a:t>
            </a:r>
          </a:p>
          <a:p>
            <a:pPr eaLnBrk="0" hangingPunct="0"/>
            <a:r>
              <a:rPr lang="en-US" sz="900"/>
              <a:t>assumption: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animBg="1"/>
      <p:bldP spid="2" grpId="0" animBg="1"/>
      <p:bldP spid="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Contingency Table</a:t>
            </a:r>
          </a:p>
        </p:txBody>
      </p:sp>
      <p:pic>
        <p:nvPicPr>
          <p:cNvPr id="59394" name="Picture 5" descr="TP_tmp.png"/>
          <p:cNvPicPr>
            <a:picLocks noChangeAspect="1"/>
          </p:cNvPicPr>
          <p:nvPr>
            <p:custDataLst>
              <p:tags r:id="rId1"/>
            </p:custDataLst>
          </p:nvPr>
        </p:nvPicPr>
        <p:blipFill>
          <a:blip r:embed="rId7"/>
          <a:srcRect/>
          <a:stretch>
            <a:fillRect/>
          </a:stretch>
        </p:blipFill>
        <p:spPr bwMode="auto">
          <a:xfrm>
            <a:off x="1587500" y="1752600"/>
            <a:ext cx="5727700" cy="1371600"/>
          </a:xfrm>
          <a:prstGeom prst="rect">
            <a:avLst/>
          </a:prstGeom>
          <a:noFill/>
          <a:ln w="9525">
            <a:noFill/>
            <a:miter lim="800000"/>
            <a:headEnd/>
            <a:tailEnd/>
          </a:ln>
        </p:spPr>
      </p:pic>
      <p:pic>
        <p:nvPicPr>
          <p:cNvPr id="59395" name="Picture 15" descr="TP_tmp.png"/>
          <p:cNvPicPr>
            <a:picLocks noChangeAspect="1"/>
          </p:cNvPicPr>
          <p:nvPr>
            <p:custDataLst>
              <p:tags r:id="rId2"/>
            </p:custDataLst>
          </p:nvPr>
        </p:nvPicPr>
        <p:blipFill>
          <a:blip r:embed="rId8"/>
          <a:srcRect/>
          <a:stretch>
            <a:fillRect/>
          </a:stretch>
        </p:blipFill>
        <p:spPr bwMode="auto">
          <a:xfrm>
            <a:off x="2667000" y="3352800"/>
            <a:ext cx="3251200" cy="357188"/>
          </a:xfrm>
          <a:prstGeom prst="rect">
            <a:avLst/>
          </a:prstGeom>
          <a:noFill/>
          <a:ln w="9525">
            <a:noFill/>
            <a:miter lim="800000"/>
            <a:headEnd/>
            <a:tailEnd/>
          </a:ln>
        </p:spPr>
      </p:pic>
      <p:pic>
        <p:nvPicPr>
          <p:cNvPr id="59396" name="Picture 16" descr="TP_tmp.png"/>
          <p:cNvPicPr>
            <a:picLocks noChangeAspect="1"/>
          </p:cNvPicPr>
          <p:nvPr>
            <p:custDataLst>
              <p:tags r:id="rId3"/>
            </p:custDataLst>
          </p:nvPr>
        </p:nvPicPr>
        <p:blipFill>
          <a:blip r:embed="rId9"/>
          <a:srcRect/>
          <a:stretch>
            <a:fillRect/>
          </a:stretch>
        </p:blipFill>
        <p:spPr bwMode="auto">
          <a:xfrm>
            <a:off x="2057400" y="3886200"/>
            <a:ext cx="4892675" cy="381000"/>
          </a:xfrm>
          <a:prstGeom prst="rect">
            <a:avLst/>
          </a:prstGeom>
          <a:noFill/>
          <a:ln w="9525">
            <a:noFill/>
            <a:miter lim="800000"/>
            <a:headEnd/>
            <a:tailEnd/>
          </a:ln>
        </p:spPr>
      </p:pic>
      <p:pic>
        <p:nvPicPr>
          <p:cNvPr id="59397" name="Picture 12" descr="TP_tmp.png"/>
          <p:cNvPicPr>
            <a:picLocks noChangeAspect="1"/>
          </p:cNvPicPr>
          <p:nvPr>
            <p:custDataLst>
              <p:tags r:id="rId4"/>
            </p:custDataLst>
          </p:nvPr>
        </p:nvPicPr>
        <p:blipFill>
          <a:blip r:embed="rId10"/>
          <a:srcRect/>
          <a:stretch>
            <a:fillRect/>
          </a:stretch>
        </p:blipFill>
        <p:spPr bwMode="auto">
          <a:xfrm>
            <a:off x="1066800" y="5486400"/>
            <a:ext cx="7310438" cy="685800"/>
          </a:xfrm>
          <a:prstGeom prst="rect">
            <a:avLst/>
          </a:prstGeom>
          <a:noFill/>
          <a:ln w="9525">
            <a:noFill/>
            <a:miter lim="800000"/>
            <a:headEnd/>
            <a:tailEnd/>
          </a:ln>
        </p:spPr>
      </p:pic>
      <p:sp>
        <p:nvSpPr>
          <p:cNvPr id="59398" name="TextBox 13"/>
          <p:cNvSpPr txBox="1">
            <a:spLocks noChangeArrowheads="1"/>
          </p:cNvSpPr>
          <p:nvPr/>
        </p:nvSpPr>
        <p:spPr bwMode="auto">
          <a:xfrm>
            <a:off x="914400" y="4572000"/>
            <a:ext cx="3933825" cy="579438"/>
          </a:xfrm>
          <a:prstGeom prst="rect">
            <a:avLst/>
          </a:prstGeom>
          <a:noFill/>
          <a:ln w="9525">
            <a:noFill/>
            <a:miter lim="800000"/>
            <a:headEnd/>
            <a:tailEnd/>
          </a:ln>
        </p:spPr>
        <p:txBody>
          <a:bodyPr wrap="none">
            <a:prstTxWarp prst="textNoShape">
              <a:avLst/>
            </a:prstTxWarp>
            <a:spAutoFit/>
          </a:bodyPr>
          <a:lstStyle/>
          <a:p>
            <a:r>
              <a:rPr lang="en-US" sz="3200">
                <a:latin typeface="Calibri" pitchFamily="-72" charset="0"/>
              </a:rPr>
              <a:t>Gives scoring function:</a:t>
            </a:r>
          </a:p>
        </p:txBody>
      </p:sp>
      <p:sp>
        <p:nvSpPr>
          <p:cNvPr id="34823" name="Text Box 7"/>
          <p:cNvSpPr txBox="1">
            <a:spLocks noChangeArrowheads="1"/>
          </p:cNvSpPr>
          <p:nvPr/>
        </p:nvSpPr>
        <p:spPr bwMode="auto">
          <a:xfrm>
            <a:off x="6324600" y="2452688"/>
            <a:ext cx="838200" cy="366712"/>
          </a:xfrm>
          <a:prstGeom prst="rect">
            <a:avLst/>
          </a:prstGeom>
          <a:solidFill>
            <a:srgbClr val="00FFFF"/>
          </a:solidFill>
          <a:ln w="9525">
            <a:noFill/>
            <a:miter lim="800000"/>
            <a:headEnd/>
            <a:tailEnd/>
          </a:ln>
        </p:spPr>
        <p:txBody>
          <a:bodyPr>
            <a:prstTxWarp prst="textNoShape">
              <a:avLst/>
            </a:prstTxWarp>
            <a:spAutoFit/>
          </a:bodyPr>
          <a:lstStyle/>
          <a:p>
            <a:r>
              <a:rPr lang="en-US" sz="1800"/>
              <a:t>N - n</a:t>
            </a:r>
            <a:r>
              <a:rPr lang="en-US" sz="1800" baseline="-25000"/>
              <a:t>i</a:t>
            </a:r>
            <a:endParaRPr lang="en-US" sz="1800"/>
          </a:p>
        </p:txBody>
      </p:sp>
      <p:sp>
        <p:nvSpPr>
          <p:cNvPr id="34824" name="Text Box 8"/>
          <p:cNvSpPr txBox="1">
            <a:spLocks noChangeArrowheads="1"/>
          </p:cNvSpPr>
          <p:nvPr/>
        </p:nvSpPr>
        <p:spPr bwMode="auto">
          <a:xfrm>
            <a:off x="7315200" y="533400"/>
            <a:ext cx="1828800" cy="915988"/>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most of the time</a:t>
            </a:r>
          </a:p>
          <a:p>
            <a:pPr eaLnBrk="0" hangingPunct="0"/>
            <a:r>
              <a:rPr lang="en-US" sz="1800"/>
              <a:t>we don’t have </a:t>
            </a:r>
          </a:p>
          <a:p>
            <a:pPr eaLnBrk="0" hangingPunct="0"/>
            <a:r>
              <a:rPr lang="en-US" sz="1800"/>
              <a:t>relevance info</a:t>
            </a:r>
          </a:p>
        </p:txBody>
      </p:sp>
      <p:sp>
        <p:nvSpPr>
          <p:cNvPr id="34825" name="Text Box 9"/>
          <p:cNvSpPr txBox="1">
            <a:spLocks noChangeArrowheads="1"/>
          </p:cNvSpPr>
          <p:nvPr/>
        </p:nvSpPr>
        <p:spPr bwMode="auto">
          <a:xfrm>
            <a:off x="7162800" y="3352800"/>
            <a:ext cx="1828800" cy="1190625"/>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Estimating p</a:t>
            </a:r>
            <a:r>
              <a:rPr lang="en-US" sz="1800" baseline="-25000"/>
              <a:t>i</a:t>
            </a:r>
            <a:r>
              <a:rPr lang="en-US" sz="1800"/>
              <a:t>, s</a:t>
            </a:r>
            <a:r>
              <a:rPr lang="en-US" sz="1800" baseline="-25000"/>
              <a:t>i</a:t>
            </a:r>
            <a:endParaRPr lang="en-US" sz="1800"/>
          </a:p>
          <a:p>
            <a:pPr eaLnBrk="0" hangingPunct="0"/>
            <a:r>
              <a:rPr lang="en-US" sz="1800"/>
              <a:t>(add 0.5 (1 in eqn below) to avoid log 0)</a:t>
            </a:r>
          </a:p>
        </p:txBody>
      </p:sp>
      <p:sp>
        <p:nvSpPr>
          <p:cNvPr id="34826" name="Text Box 10"/>
          <p:cNvSpPr txBox="1">
            <a:spLocks noChangeArrowheads="1"/>
          </p:cNvSpPr>
          <p:nvPr/>
        </p:nvSpPr>
        <p:spPr bwMode="auto">
          <a:xfrm>
            <a:off x="2209800" y="6172200"/>
            <a:ext cx="5410200" cy="641350"/>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No relevance info? R=0, r</a:t>
            </a:r>
            <a:r>
              <a:rPr lang="en-US" sz="1800" baseline="-25000"/>
              <a:t>i</a:t>
            </a:r>
            <a:r>
              <a:rPr lang="en-US" sz="1800"/>
              <a:t>=0; very much like idf…</a:t>
            </a:r>
          </a:p>
          <a:p>
            <a:pPr eaLnBrk="0" hangingPunct="0"/>
            <a:r>
              <a:rPr lang="en-US" sz="1800"/>
              <a:t>By itself, no tf component and ranking ~ 50% off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animBg="1"/>
      <p:bldP spid="34824" grpId="0" animBg="1"/>
      <p:bldP spid="34825" grpId="0" animBg="1"/>
      <p:bldP spid="348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BM25</a:t>
            </a:r>
          </a:p>
        </p:txBody>
      </p:sp>
      <p:sp>
        <p:nvSpPr>
          <p:cNvPr id="3" name="Content Placeholder 2"/>
          <p:cNvSpPr>
            <a:spLocks noGrp="1"/>
          </p:cNvSpPr>
          <p:nvPr>
            <p:ph idx="1"/>
          </p:nvPr>
        </p:nvSpPr>
        <p:spPr>
          <a:xfrm>
            <a:off x="457200" y="1600200"/>
            <a:ext cx="8229600" cy="48768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Popular and effective ranking algorithm based on binary independence model</a:t>
            </a:r>
          </a:p>
          <a:p>
            <a:pPr lvl="1" eaLnBrk="1" fontAlgn="auto" hangingPunct="1">
              <a:spcAft>
                <a:spcPts val="0"/>
              </a:spcAft>
              <a:buFont typeface="Arial" pitchFamily="34" charset="0"/>
              <a:buChar char="–"/>
              <a:defRPr/>
            </a:pPr>
            <a:r>
              <a:rPr lang="en-US" dirty="0" smtClean="0">
                <a:ea typeface="+mn-ea"/>
              </a:rPr>
              <a:t>adds document and query term weights</a:t>
            </a:r>
          </a:p>
          <a:p>
            <a:pPr lvl="1" eaLnBrk="1" fontAlgn="auto" hangingPunct="1">
              <a:spcAft>
                <a:spcPts val="0"/>
              </a:spcAft>
              <a:buFont typeface="Arial" pitchFamily="34" charset="0"/>
              <a:buChar char="–"/>
              <a:defRPr/>
            </a:pPr>
            <a:endParaRPr lang="en-US" dirty="0" smtClean="0">
              <a:ea typeface="+mn-ea"/>
            </a:endParaRPr>
          </a:p>
          <a:p>
            <a:pPr lvl="1" eaLnBrk="1" fontAlgn="auto" hangingPunct="1">
              <a:spcAft>
                <a:spcPts val="0"/>
              </a:spcAft>
              <a:buFont typeface="Arial" pitchFamily="34" charset="0"/>
              <a:buChar char="–"/>
              <a:defRPr/>
            </a:pPr>
            <a:endParaRPr lang="en-US" dirty="0" smtClean="0">
              <a:ea typeface="+mn-ea"/>
            </a:endParaRPr>
          </a:p>
          <a:p>
            <a:pPr lvl="1" eaLnBrk="1" fontAlgn="auto" hangingPunct="1">
              <a:spcAft>
                <a:spcPts val="0"/>
              </a:spcAft>
              <a:buFont typeface="Arial" pitchFamily="34" charset="0"/>
              <a:buChar char="–"/>
              <a:defRPr/>
            </a:pPr>
            <a:r>
              <a:rPr lang="en-US" i="1" dirty="0" smtClean="0">
                <a:ea typeface="+mn-ea"/>
              </a:rPr>
              <a:t>k</a:t>
            </a:r>
            <a:r>
              <a:rPr lang="en-US" sz="1200" i="1" dirty="0" smtClean="0">
                <a:ea typeface="+mn-ea"/>
              </a:rPr>
              <a:t>1</a:t>
            </a:r>
            <a:r>
              <a:rPr lang="en-US" i="1" dirty="0" smtClean="0">
                <a:ea typeface="+mn-ea"/>
              </a:rPr>
              <a:t>, k</a:t>
            </a:r>
            <a:r>
              <a:rPr lang="en-US" sz="1200" i="1" dirty="0" smtClean="0">
                <a:ea typeface="+mn-ea"/>
              </a:rPr>
              <a:t>2  </a:t>
            </a:r>
            <a:r>
              <a:rPr lang="en-US" dirty="0" smtClean="0">
                <a:ea typeface="+mn-ea"/>
              </a:rPr>
              <a:t>and</a:t>
            </a:r>
            <a:r>
              <a:rPr lang="en-US" i="1" dirty="0" smtClean="0">
                <a:ea typeface="+mn-ea"/>
              </a:rPr>
              <a:t> K </a:t>
            </a:r>
            <a:r>
              <a:rPr lang="en-US" dirty="0" smtClean="0">
                <a:ea typeface="+mn-ea"/>
              </a:rPr>
              <a:t>are parameters whose values are set empirically</a:t>
            </a:r>
          </a:p>
          <a:p>
            <a:pPr lvl="1" eaLnBrk="1" fontAlgn="auto" hangingPunct="1">
              <a:spcAft>
                <a:spcPts val="0"/>
              </a:spcAft>
              <a:buFont typeface="Arial" pitchFamily="34" charset="0"/>
              <a:buChar char="–"/>
              <a:defRPr/>
            </a:pPr>
            <a:r>
              <a:rPr lang="en-US" dirty="0" smtClean="0">
                <a:ea typeface="+mn-ea"/>
              </a:rPr>
              <a:t>                                              </a:t>
            </a:r>
            <a:r>
              <a:rPr lang="en-US" i="1" dirty="0" smtClean="0">
                <a:ea typeface="+mn-ea"/>
              </a:rPr>
              <a:t>dl</a:t>
            </a:r>
            <a:r>
              <a:rPr lang="en-US" dirty="0" smtClean="0">
                <a:ea typeface="+mn-ea"/>
              </a:rPr>
              <a:t> is doc length</a:t>
            </a:r>
          </a:p>
          <a:p>
            <a:pPr lvl="1" eaLnBrk="1" fontAlgn="auto" hangingPunct="1">
              <a:spcAft>
                <a:spcPts val="0"/>
              </a:spcAft>
              <a:buFont typeface="Arial" pitchFamily="34" charset="0"/>
              <a:buChar char="–"/>
              <a:defRPr/>
            </a:pPr>
            <a:r>
              <a:rPr lang="en-US" dirty="0" smtClean="0">
                <a:ea typeface="+mn-ea"/>
              </a:rPr>
              <a:t>Typical TREC value for </a:t>
            </a:r>
            <a:r>
              <a:rPr lang="en-US" i="1" dirty="0" smtClean="0">
                <a:ea typeface="+mn-ea"/>
              </a:rPr>
              <a:t>k</a:t>
            </a:r>
            <a:r>
              <a:rPr lang="en-US" sz="1100" i="1" dirty="0" smtClean="0">
                <a:ea typeface="+mn-ea"/>
              </a:rPr>
              <a:t>1</a:t>
            </a:r>
            <a:r>
              <a:rPr lang="en-US" i="1" dirty="0" smtClean="0">
                <a:ea typeface="+mn-ea"/>
              </a:rPr>
              <a:t> </a:t>
            </a:r>
            <a:r>
              <a:rPr lang="en-US" dirty="0" smtClean="0">
                <a:ea typeface="+mn-ea"/>
              </a:rPr>
              <a:t>is 1.2, </a:t>
            </a:r>
            <a:r>
              <a:rPr lang="en-US" i="1" dirty="0" smtClean="0">
                <a:ea typeface="+mn-ea"/>
              </a:rPr>
              <a:t>k</a:t>
            </a:r>
            <a:r>
              <a:rPr lang="en-US" sz="1100" i="1" dirty="0" smtClean="0">
                <a:ea typeface="+mn-ea"/>
              </a:rPr>
              <a:t>2 </a:t>
            </a:r>
            <a:r>
              <a:rPr lang="en-US" dirty="0" smtClean="0">
                <a:ea typeface="+mn-ea"/>
              </a:rPr>
              <a:t> varies from 0 to 1000, b = 0.75</a:t>
            </a:r>
            <a:endParaRPr lang="en-US" dirty="0">
              <a:ea typeface="+mn-ea"/>
            </a:endParaRPr>
          </a:p>
        </p:txBody>
      </p:sp>
      <p:pic>
        <p:nvPicPr>
          <p:cNvPr id="61443" name="Picture 4" descr="TP_tmp.png"/>
          <p:cNvPicPr>
            <a:picLocks noChangeAspect="1"/>
          </p:cNvPicPr>
          <p:nvPr>
            <p:custDataLst>
              <p:tags r:id="rId1"/>
            </p:custDataLst>
          </p:nvPr>
        </p:nvPicPr>
        <p:blipFill>
          <a:blip r:embed="rId5"/>
          <a:srcRect/>
          <a:stretch>
            <a:fillRect/>
          </a:stretch>
        </p:blipFill>
        <p:spPr bwMode="auto">
          <a:xfrm>
            <a:off x="381000" y="3200400"/>
            <a:ext cx="8450263" cy="582613"/>
          </a:xfrm>
          <a:prstGeom prst="rect">
            <a:avLst/>
          </a:prstGeom>
          <a:noFill/>
          <a:ln w="9525">
            <a:noFill/>
            <a:miter lim="800000"/>
            <a:headEnd/>
            <a:tailEnd/>
          </a:ln>
        </p:spPr>
      </p:pic>
      <p:pic>
        <p:nvPicPr>
          <p:cNvPr id="61444" name="Picture 6" descr="TP_tmp.png"/>
          <p:cNvPicPr>
            <a:picLocks noChangeAspect="1"/>
          </p:cNvPicPr>
          <p:nvPr>
            <p:custDataLst>
              <p:tags r:id="rId2"/>
            </p:custDataLst>
          </p:nvPr>
        </p:nvPicPr>
        <p:blipFill>
          <a:blip r:embed="rId6"/>
          <a:srcRect/>
          <a:stretch>
            <a:fillRect/>
          </a:stretch>
        </p:blipFill>
        <p:spPr bwMode="auto">
          <a:xfrm>
            <a:off x="1371600" y="4876800"/>
            <a:ext cx="3217863" cy="381000"/>
          </a:xfrm>
          <a:prstGeom prst="rect">
            <a:avLst/>
          </a:prstGeom>
          <a:noFill/>
          <a:ln w="9525">
            <a:noFill/>
            <a:miter lim="800000"/>
            <a:headEnd/>
            <a:tailEnd/>
          </a:ln>
        </p:spPr>
      </p:pic>
      <p:grpSp>
        <p:nvGrpSpPr>
          <p:cNvPr id="35850" name="Group 10"/>
          <p:cNvGrpSpPr>
            <a:grpSpLocks/>
          </p:cNvGrpSpPr>
          <p:nvPr/>
        </p:nvGrpSpPr>
        <p:grpSpPr bwMode="auto">
          <a:xfrm>
            <a:off x="6096000" y="2819400"/>
            <a:ext cx="1295400" cy="990600"/>
            <a:chOff x="3840" y="1776"/>
            <a:chExt cx="816" cy="624"/>
          </a:xfrm>
        </p:grpSpPr>
        <p:sp>
          <p:nvSpPr>
            <p:cNvPr id="61451" name="Rectangle 6"/>
            <p:cNvSpPr>
              <a:spLocks noChangeArrowheads="1"/>
            </p:cNvSpPr>
            <p:nvPr/>
          </p:nvSpPr>
          <p:spPr bwMode="auto">
            <a:xfrm>
              <a:off x="3840" y="1968"/>
              <a:ext cx="816" cy="43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1452" name="Text Box 7"/>
            <p:cNvSpPr txBox="1">
              <a:spLocks noChangeArrowheads="1"/>
            </p:cNvSpPr>
            <p:nvPr/>
          </p:nvSpPr>
          <p:spPr bwMode="auto">
            <a:xfrm>
              <a:off x="4128" y="1776"/>
              <a:ext cx="240" cy="231"/>
            </a:xfrm>
            <a:prstGeom prst="rect">
              <a:avLst/>
            </a:prstGeom>
            <a:solidFill>
              <a:srgbClr val="00FFFF"/>
            </a:solidFill>
            <a:ln w="9525">
              <a:noFill/>
              <a:miter lim="800000"/>
              <a:headEnd/>
              <a:tailEnd/>
            </a:ln>
          </p:spPr>
          <p:txBody>
            <a:bodyPr>
              <a:prstTxWarp prst="textNoShape">
                <a:avLst/>
              </a:prstTxWarp>
              <a:spAutoFit/>
            </a:bodyPr>
            <a:lstStyle/>
            <a:p>
              <a:r>
                <a:rPr lang="en-US" sz="1800"/>
                <a:t>tf</a:t>
              </a:r>
            </a:p>
          </p:txBody>
        </p:sp>
      </p:grpSp>
      <p:grpSp>
        <p:nvGrpSpPr>
          <p:cNvPr id="35851" name="Group 11"/>
          <p:cNvGrpSpPr>
            <a:grpSpLocks/>
          </p:cNvGrpSpPr>
          <p:nvPr/>
        </p:nvGrpSpPr>
        <p:grpSpPr bwMode="auto">
          <a:xfrm>
            <a:off x="7543800" y="2819400"/>
            <a:ext cx="1295400" cy="990600"/>
            <a:chOff x="4752" y="1776"/>
            <a:chExt cx="816" cy="624"/>
          </a:xfrm>
        </p:grpSpPr>
        <p:sp>
          <p:nvSpPr>
            <p:cNvPr id="61449" name="Rectangle 8"/>
            <p:cNvSpPr>
              <a:spLocks noChangeArrowheads="1"/>
            </p:cNvSpPr>
            <p:nvPr/>
          </p:nvSpPr>
          <p:spPr bwMode="auto">
            <a:xfrm>
              <a:off x="4752" y="1968"/>
              <a:ext cx="816" cy="43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1450" name="Text Box 9"/>
            <p:cNvSpPr txBox="1">
              <a:spLocks noChangeArrowheads="1"/>
            </p:cNvSpPr>
            <p:nvPr/>
          </p:nvSpPr>
          <p:spPr bwMode="auto">
            <a:xfrm>
              <a:off x="4800" y="1776"/>
              <a:ext cx="720" cy="231"/>
            </a:xfrm>
            <a:prstGeom prst="rect">
              <a:avLst/>
            </a:prstGeom>
            <a:solidFill>
              <a:srgbClr val="00FFFF"/>
            </a:solidFill>
            <a:ln w="9525">
              <a:noFill/>
              <a:miter lim="800000"/>
              <a:headEnd/>
              <a:tailEnd/>
            </a:ln>
          </p:spPr>
          <p:txBody>
            <a:bodyPr>
              <a:prstTxWarp prst="textNoShape">
                <a:avLst/>
              </a:prstTxWarp>
              <a:spAutoFit/>
            </a:bodyPr>
            <a:lstStyle/>
            <a:p>
              <a:r>
                <a:rPr lang="en-US" sz="1800"/>
                <a:t>query tf</a:t>
              </a:r>
            </a:p>
          </p:txBody>
        </p:sp>
      </p:grpSp>
      <p:sp>
        <p:nvSpPr>
          <p:cNvPr id="35852" name="Text Box 12"/>
          <p:cNvSpPr txBox="1">
            <a:spLocks noChangeArrowheads="1"/>
          </p:cNvSpPr>
          <p:nvPr/>
        </p:nvSpPr>
        <p:spPr bwMode="auto">
          <a:xfrm>
            <a:off x="7239000" y="4419600"/>
            <a:ext cx="1828800" cy="915988"/>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b={0,1} ~ </a:t>
            </a:r>
          </a:p>
          <a:p>
            <a:pPr eaLnBrk="0" hangingPunct="0"/>
            <a:r>
              <a:rPr lang="en-US" sz="1800"/>
              <a:t>{no, full} length normalization</a:t>
            </a:r>
          </a:p>
        </p:txBody>
      </p:sp>
      <p:sp>
        <p:nvSpPr>
          <p:cNvPr id="35853" name="Text Box 13"/>
          <p:cNvSpPr txBox="1">
            <a:spLocks noChangeArrowheads="1"/>
          </p:cNvSpPr>
          <p:nvPr/>
        </p:nvSpPr>
        <p:spPr bwMode="auto">
          <a:xfrm>
            <a:off x="3505200" y="5867400"/>
            <a:ext cx="3962400" cy="641350"/>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k</a:t>
            </a:r>
            <a:r>
              <a:rPr lang="en-US" sz="1800" baseline="-25000"/>
              <a:t>1</a:t>
            </a:r>
            <a:r>
              <a:rPr lang="en-US" sz="1800"/>
              <a:t>=0 ~ boolean,k</a:t>
            </a:r>
            <a:r>
              <a:rPr lang="en-US" sz="1800" baseline="-25000"/>
              <a:t>1</a:t>
            </a:r>
            <a:r>
              <a:rPr lang="en-US" sz="1800"/>
              <a:t>=large ~ linear</a:t>
            </a:r>
          </a:p>
          <a:p>
            <a:pPr eaLnBrk="0" hangingPunct="0"/>
            <a:r>
              <a:rPr lang="en-US" sz="1800"/>
              <a:t>k</a:t>
            </a:r>
            <a:r>
              <a:rPr lang="en-US" sz="1800" baseline="-25000"/>
              <a:t>1</a:t>
            </a:r>
            <a:r>
              <a:rPr lang="en-US" sz="1800"/>
              <a:t>=1.2 ~ mov in sports rankings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58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2" grpId="0" animBg="1"/>
      <p:bldP spid="35852" grpId="1" animBg="1"/>
      <p:bldP spid="358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BM25 Example</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smtClean="0">
                <a:ea typeface="+mn-ea"/>
                <a:cs typeface="+mn-cs"/>
              </a:rPr>
              <a:t>Query with two terms, “president </a:t>
            </a:r>
            <a:r>
              <a:rPr lang="en-US" dirty="0" err="1" smtClean="0">
                <a:ea typeface="+mn-ea"/>
                <a:cs typeface="+mn-cs"/>
              </a:rPr>
              <a:t>lincoln</a:t>
            </a:r>
            <a:r>
              <a:rPr lang="en-US" dirty="0" smtClean="0">
                <a:ea typeface="+mn-ea"/>
                <a:cs typeface="+mn-cs"/>
              </a:rPr>
              <a:t>”, (</a:t>
            </a:r>
            <a:r>
              <a:rPr lang="en-US" i="1" dirty="0" err="1" smtClean="0">
                <a:ea typeface="+mn-ea"/>
                <a:cs typeface="+mn-cs"/>
              </a:rPr>
              <a:t>qf</a:t>
            </a:r>
            <a:r>
              <a:rPr lang="en-US" i="1" dirty="0" smtClean="0">
                <a:ea typeface="+mn-ea"/>
                <a:cs typeface="+mn-cs"/>
              </a:rPr>
              <a:t> = 1)</a:t>
            </a:r>
          </a:p>
          <a:p>
            <a:pPr eaLnBrk="1" fontAlgn="auto" hangingPunct="1">
              <a:spcAft>
                <a:spcPts val="0"/>
              </a:spcAft>
              <a:buFont typeface="Arial" pitchFamily="34" charset="0"/>
              <a:buChar char="•"/>
              <a:defRPr/>
            </a:pPr>
            <a:r>
              <a:rPr lang="en-US" dirty="0" smtClean="0">
                <a:ea typeface="+mn-ea"/>
                <a:cs typeface="+mn-cs"/>
              </a:rPr>
              <a:t>No relevance information (</a:t>
            </a:r>
            <a:r>
              <a:rPr lang="en-US" i="1" dirty="0" smtClean="0">
                <a:ea typeface="+mn-ea"/>
                <a:cs typeface="+mn-cs"/>
              </a:rPr>
              <a:t>r and R are </a:t>
            </a:r>
            <a:r>
              <a:rPr lang="en-US" dirty="0" smtClean="0">
                <a:ea typeface="+mn-ea"/>
                <a:cs typeface="+mn-cs"/>
              </a:rPr>
              <a:t>zero)</a:t>
            </a:r>
          </a:p>
          <a:p>
            <a:pPr eaLnBrk="1" fontAlgn="auto" hangingPunct="1">
              <a:spcAft>
                <a:spcPts val="0"/>
              </a:spcAft>
              <a:buFont typeface="Arial" pitchFamily="34" charset="0"/>
              <a:buChar char="•"/>
              <a:defRPr/>
            </a:pPr>
            <a:r>
              <a:rPr lang="en-US" i="1" dirty="0" smtClean="0">
                <a:ea typeface="+mn-ea"/>
                <a:cs typeface="+mn-cs"/>
              </a:rPr>
              <a:t>N</a:t>
            </a:r>
            <a:r>
              <a:rPr lang="en-US" dirty="0" smtClean="0">
                <a:ea typeface="+mn-ea"/>
                <a:cs typeface="+mn-cs"/>
              </a:rPr>
              <a:t> = 500,000 documents</a:t>
            </a:r>
          </a:p>
          <a:p>
            <a:pPr eaLnBrk="1" fontAlgn="auto" hangingPunct="1">
              <a:spcAft>
                <a:spcPts val="0"/>
              </a:spcAft>
              <a:buFont typeface="Arial" pitchFamily="34" charset="0"/>
              <a:buChar char="•"/>
              <a:defRPr/>
            </a:pPr>
            <a:r>
              <a:rPr lang="en-US" i="1" dirty="0" smtClean="0">
                <a:ea typeface="+mn-ea"/>
                <a:cs typeface="+mn-cs"/>
              </a:rPr>
              <a:t>“president” </a:t>
            </a:r>
            <a:r>
              <a:rPr lang="en-US" dirty="0" smtClean="0">
                <a:ea typeface="+mn-ea"/>
                <a:cs typeface="+mn-cs"/>
              </a:rPr>
              <a:t>occurs in 40,000 documents (</a:t>
            </a:r>
            <a:r>
              <a:rPr lang="en-US" i="1" dirty="0" smtClean="0">
                <a:ea typeface="+mn-ea"/>
                <a:cs typeface="+mn-cs"/>
              </a:rPr>
              <a:t>n</a:t>
            </a:r>
            <a:r>
              <a:rPr lang="en-US" i="1" baseline="-25000" dirty="0" smtClean="0">
                <a:ea typeface="+mn-ea"/>
                <a:cs typeface="+mn-cs"/>
              </a:rPr>
              <a:t>1</a:t>
            </a:r>
            <a:r>
              <a:rPr lang="en-US" i="1" dirty="0" smtClean="0">
                <a:ea typeface="+mn-ea"/>
                <a:cs typeface="+mn-cs"/>
              </a:rPr>
              <a:t> </a:t>
            </a:r>
            <a:r>
              <a:rPr lang="en-US" dirty="0" smtClean="0">
                <a:ea typeface="+mn-ea"/>
                <a:cs typeface="+mn-cs"/>
              </a:rPr>
              <a:t>= 40, 000)</a:t>
            </a:r>
          </a:p>
          <a:p>
            <a:pPr eaLnBrk="1" fontAlgn="auto" hangingPunct="1">
              <a:spcAft>
                <a:spcPts val="0"/>
              </a:spcAft>
              <a:buFont typeface="Arial" pitchFamily="34" charset="0"/>
              <a:buChar char="•"/>
              <a:defRPr/>
            </a:pPr>
            <a:r>
              <a:rPr lang="en-US" i="1" dirty="0" smtClean="0">
                <a:ea typeface="+mn-ea"/>
                <a:cs typeface="+mn-cs"/>
              </a:rPr>
              <a:t>“</a:t>
            </a:r>
            <a:r>
              <a:rPr lang="en-US" i="1" dirty="0" err="1" smtClean="0">
                <a:ea typeface="+mn-ea"/>
                <a:cs typeface="+mn-cs"/>
              </a:rPr>
              <a:t>lincoln</a:t>
            </a:r>
            <a:r>
              <a:rPr lang="en-US" i="1" dirty="0" smtClean="0">
                <a:ea typeface="+mn-ea"/>
                <a:cs typeface="+mn-cs"/>
              </a:rPr>
              <a:t>” </a:t>
            </a:r>
            <a:r>
              <a:rPr lang="en-US" dirty="0" smtClean="0">
                <a:ea typeface="+mn-ea"/>
                <a:cs typeface="+mn-cs"/>
              </a:rPr>
              <a:t>occurs in 300 documents (</a:t>
            </a:r>
            <a:r>
              <a:rPr lang="en-US" i="1" dirty="0" smtClean="0">
                <a:ea typeface="+mn-ea"/>
                <a:cs typeface="+mn-cs"/>
              </a:rPr>
              <a:t>n</a:t>
            </a:r>
            <a:r>
              <a:rPr lang="en-US" i="1" baseline="-25000" dirty="0" smtClean="0">
                <a:ea typeface="+mn-ea"/>
                <a:cs typeface="+mn-cs"/>
              </a:rPr>
              <a:t>2</a:t>
            </a:r>
            <a:r>
              <a:rPr lang="en-US" dirty="0" smtClean="0">
                <a:ea typeface="+mn-ea"/>
                <a:cs typeface="+mn-cs"/>
              </a:rPr>
              <a:t> = 300)</a:t>
            </a:r>
          </a:p>
          <a:p>
            <a:pPr eaLnBrk="1" fontAlgn="auto" hangingPunct="1">
              <a:spcAft>
                <a:spcPts val="0"/>
              </a:spcAft>
              <a:buFont typeface="Arial" pitchFamily="34" charset="0"/>
              <a:buChar char="•"/>
              <a:defRPr/>
            </a:pPr>
            <a:r>
              <a:rPr lang="en-US" dirty="0" smtClean="0">
                <a:ea typeface="+mn-ea"/>
                <a:cs typeface="+mn-cs"/>
              </a:rPr>
              <a:t>“president” occurs 15 times in doc (</a:t>
            </a:r>
            <a:r>
              <a:rPr lang="en-US" i="1" dirty="0" smtClean="0">
                <a:ea typeface="+mn-ea"/>
                <a:cs typeface="+mn-cs"/>
              </a:rPr>
              <a:t>f</a:t>
            </a:r>
            <a:r>
              <a:rPr lang="en-US" i="1" baseline="-25000" dirty="0" smtClean="0">
                <a:ea typeface="+mn-ea"/>
                <a:cs typeface="+mn-cs"/>
              </a:rPr>
              <a:t>1</a:t>
            </a:r>
            <a:r>
              <a:rPr lang="en-US" i="1" dirty="0" smtClean="0">
                <a:ea typeface="+mn-ea"/>
                <a:cs typeface="+mn-cs"/>
              </a:rPr>
              <a:t> </a:t>
            </a:r>
            <a:r>
              <a:rPr lang="en-US" dirty="0" smtClean="0">
                <a:ea typeface="+mn-ea"/>
                <a:cs typeface="+mn-cs"/>
              </a:rPr>
              <a:t>= 15)</a:t>
            </a:r>
          </a:p>
          <a:p>
            <a:pPr eaLnBrk="1" fontAlgn="auto" hangingPunct="1">
              <a:spcAft>
                <a:spcPts val="0"/>
              </a:spcAft>
              <a:buFont typeface="Arial" pitchFamily="34" charset="0"/>
              <a:buChar char="•"/>
              <a:defRPr/>
            </a:pPr>
            <a:r>
              <a:rPr lang="en-US" i="1" dirty="0" smtClean="0">
                <a:ea typeface="+mn-ea"/>
                <a:cs typeface="+mn-cs"/>
              </a:rPr>
              <a:t>“</a:t>
            </a:r>
            <a:r>
              <a:rPr lang="en-US" i="1" dirty="0" err="1" smtClean="0">
                <a:ea typeface="+mn-ea"/>
                <a:cs typeface="+mn-cs"/>
              </a:rPr>
              <a:t>lincoln</a:t>
            </a:r>
            <a:r>
              <a:rPr lang="en-US" i="1" dirty="0" smtClean="0">
                <a:ea typeface="+mn-ea"/>
                <a:cs typeface="+mn-cs"/>
              </a:rPr>
              <a:t>” </a:t>
            </a:r>
            <a:r>
              <a:rPr lang="en-US" dirty="0" smtClean="0">
                <a:ea typeface="+mn-ea"/>
                <a:cs typeface="+mn-cs"/>
              </a:rPr>
              <a:t>occurs 25 times (</a:t>
            </a:r>
            <a:r>
              <a:rPr lang="en-US" i="1" dirty="0" smtClean="0">
                <a:ea typeface="+mn-ea"/>
                <a:cs typeface="+mn-cs"/>
              </a:rPr>
              <a:t>f</a:t>
            </a:r>
            <a:r>
              <a:rPr lang="en-US" i="1" baseline="-25000" dirty="0" smtClean="0">
                <a:ea typeface="+mn-ea"/>
                <a:cs typeface="+mn-cs"/>
              </a:rPr>
              <a:t>2</a:t>
            </a:r>
            <a:r>
              <a:rPr lang="en-US" i="1" dirty="0" smtClean="0">
                <a:ea typeface="+mn-ea"/>
                <a:cs typeface="+mn-cs"/>
              </a:rPr>
              <a:t> </a:t>
            </a:r>
            <a:r>
              <a:rPr lang="en-US" dirty="0" smtClean="0">
                <a:ea typeface="+mn-ea"/>
                <a:cs typeface="+mn-cs"/>
              </a:rPr>
              <a:t>= 25)</a:t>
            </a:r>
          </a:p>
          <a:p>
            <a:pPr eaLnBrk="1" fontAlgn="auto" hangingPunct="1">
              <a:spcAft>
                <a:spcPts val="0"/>
              </a:spcAft>
              <a:buFont typeface="Arial" pitchFamily="34" charset="0"/>
              <a:buChar char="•"/>
              <a:defRPr/>
            </a:pPr>
            <a:r>
              <a:rPr lang="en-US" dirty="0" smtClean="0">
                <a:ea typeface="+mn-ea"/>
                <a:cs typeface="+mn-cs"/>
              </a:rPr>
              <a:t>document length is 90% of the average length (</a:t>
            </a:r>
            <a:r>
              <a:rPr lang="en-US" i="1" dirty="0" smtClean="0">
                <a:ea typeface="+mn-ea"/>
                <a:cs typeface="+mn-cs"/>
              </a:rPr>
              <a:t>dl/</a:t>
            </a:r>
            <a:r>
              <a:rPr lang="en-US" i="1" dirty="0" err="1" smtClean="0">
                <a:ea typeface="+mn-ea"/>
                <a:cs typeface="+mn-cs"/>
              </a:rPr>
              <a:t>avdl</a:t>
            </a:r>
            <a:r>
              <a:rPr lang="en-US" i="1" dirty="0" smtClean="0">
                <a:ea typeface="+mn-ea"/>
                <a:cs typeface="+mn-cs"/>
              </a:rPr>
              <a:t> </a:t>
            </a:r>
            <a:r>
              <a:rPr lang="en-US" dirty="0" smtClean="0">
                <a:ea typeface="+mn-ea"/>
                <a:cs typeface="+mn-cs"/>
              </a:rPr>
              <a:t>=0.9</a:t>
            </a:r>
            <a:r>
              <a:rPr lang="en-US" dirty="0" smtClean="0">
                <a:ea typeface="+mn-ea"/>
                <a:cs typeface="+mn-cs"/>
              </a:rPr>
              <a:t>) </a:t>
            </a:r>
          </a:p>
          <a:p>
            <a:pPr eaLnBrk="1" fontAlgn="auto" hangingPunct="1">
              <a:spcAft>
                <a:spcPts val="0"/>
              </a:spcAft>
              <a:buFont typeface="Arial" pitchFamily="34" charset="0"/>
              <a:buChar char="•"/>
              <a:defRPr/>
            </a:pPr>
            <a:r>
              <a:rPr lang="en-US" i="1" dirty="0" smtClean="0">
                <a:ea typeface="+mn-ea"/>
                <a:cs typeface="+mn-cs"/>
              </a:rPr>
              <a:t>k</a:t>
            </a:r>
            <a:r>
              <a:rPr lang="en-US" i="1" baseline="-25000" dirty="0" smtClean="0">
                <a:ea typeface="+mn-ea"/>
                <a:cs typeface="+mn-cs"/>
              </a:rPr>
              <a:t>1</a:t>
            </a:r>
            <a:r>
              <a:rPr lang="en-US" i="1" dirty="0" smtClean="0">
                <a:ea typeface="+mn-ea"/>
                <a:cs typeface="+mn-cs"/>
              </a:rPr>
              <a:t> </a:t>
            </a:r>
            <a:r>
              <a:rPr lang="en-US" dirty="0" smtClean="0">
                <a:ea typeface="+mn-ea"/>
                <a:cs typeface="+mn-cs"/>
              </a:rPr>
              <a:t>= 1.2, </a:t>
            </a:r>
            <a:r>
              <a:rPr lang="en-US" i="1" dirty="0" smtClean="0">
                <a:ea typeface="+mn-ea"/>
                <a:cs typeface="+mn-cs"/>
              </a:rPr>
              <a:t>b </a:t>
            </a:r>
            <a:r>
              <a:rPr lang="en-US" dirty="0" smtClean="0">
                <a:ea typeface="+mn-ea"/>
                <a:cs typeface="+mn-cs"/>
              </a:rPr>
              <a:t>= 0.75, and </a:t>
            </a:r>
            <a:r>
              <a:rPr lang="en-US" i="1" dirty="0" smtClean="0">
                <a:ea typeface="+mn-ea"/>
                <a:cs typeface="+mn-cs"/>
              </a:rPr>
              <a:t>k</a:t>
            </a:r>
            <a:r>
              <a:rPr lang="en-US" i="1" baseline="-25000" dirty="0" smtClean="0">
                <a:ea typeface="+mn-ea"/>
                <a:cs typeface="+mn-cs"/>
              </a:rPr>
              <a:t>2</a:t>
            </a:r>
            <a:r>
              <a:rPr lang="en-US" i="1" dirty="0" smtClean="0">
                <a:ea typeface="+mn-ea"/>
                <a:cs typeface="+mn-cs"/>
              </a:rPr>
              <a:t> </a:t>
            </a:r>
            <a:r>
              <a:rPr lang="en-US" dirty="0" smtClean="0">
                <a:ea typeface="+mn-ea"/>
                <a:cs typeface="+mn-cs"/>
              </a:rPr>
              <a:t>= 100</a:t>
            </a:r>
          </a:p>
          <a:p>
            <a:pPr eaLnBrk="1" fontAlgn="auto" hangingPunct="1">
              <a:spcAft>
                <a:spcPts val="0"/>
              </a:spcAft>
              <a:buFont typeface="Arial" pitchFamily="34" charset="0"/>
              <a:buChar char="•"/>
              <a:defRPr/>
            </a:pPr>
            <a:r>
              <a:rPr lang="en-US" i="1" dirty="0" smtClean="0">
                <a:ea typeface="+mn-ea"/>
                <a:cs typeface="+mn-cs"/>
              </a:rPr>
              <a:t>K </a:t>
            </a:r>
            <a:r>
              <a:rPr lang="en-US" dirty="0" smtClean="0">
                <a:ea typeface="+mn-ea"/>
                <a:cs typeface="+mn-cs"/>
              </a:rPr>
              <a:t>= 1.2 · (0.25 + 0.75 · 0.9) = 1.11</a:t>
            </a:r>
            <a:endParaRPr lang="en-US" dirty="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t>BM25 Example</a:t>
            </a:r>
          </a:p>
        </p:txBody>
      </p:sp>
      <p:pic>
        <p:nvPicPr>
          <p:cNvPr id="65538" name="Picture 4" descr="TP_tmp.png"/>
          <p:cNvPicPr>
            <a:picLocks noChangeAspect="1"/>
          </p:cNvPicPr>
          <p:nvPr>
            <p:custDataLst>
              <p:tags r:id="rId1"/>
            </p:custDataLst>
          </p:nvPr>
        </p:nvPicPr>
        <p:blipFill>
          <a:blip r:embed="rId4"/>
          <a:srcRect/>
          <a:stretch>
            <a:fillRect/>
          </a:stretch>
        </p:blipFill>
        <p:spPr bwMode="auto">
          <a:xfrm>
            <a:off x="685800" y="1524000"/>
            <a:ext cx="8001000" cy="4876800"/>
          </a:xfrm>
          <a:prstGeom prst="rect">
            <a:avLst/>
          </a:prstGeom>
          <a:noFill/>
          <a:ln w="9525">
            <a:noFill/>
            <a:miter lim="800000"/>
            <a:headEnd/>
            <a:tailEnd/>
          </a:ln>
        </p:spPr>
      </p:pic>
      <p:grpSp>
        <p:nvGrpSpPr>
          <p:cNvPr id="37894" name="Group 6"/>
          <p:cNvGrpSpPr>
            <a:grpSpLocks/>
          </p:cNvGrpSpPr>
          <p:nvPr/>
        </p:nvGrpSpPr>
        <p:grpSpPr bwMode="auto">
          <a:xfrm>
            <a:off x="2743200" y="5715000"/>
            <a:ext cx="5999163" cy="1065213"/>
            <a:chOff x="1728" y="3600"/>
            <a:chExt cx="3779" cy="671"/>
          </a:xfrm>
        </p:grpSpPr>
        <p:sp>
          <p:nvSpPr>
            <p:cNvPr id="65540" name="Rectangle 3"/>
            <p:cNvSpPr>
              <a:spLocks noChangeArrowheads="1"/>
            </p:cNvSpPr>
            <p:nvPr/>
          </p:nvSpPr>
          <p:spPr bwMode="auto">
            <a:xfrm>
              <a:off x="2784" y="3600"/>
              <a:ext cx="384"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5541" name="Rectangle 4"/>
            <p:cNvSpPr>
              <a:spLocks noChangeArrowheads="1"/>
            </p:cNvSpPr>
            <p:nvPr/>
          </p:nvSpPr>
          <p:spPr bwMode="auto">
            <a:xfrm>
              <a:off x="1728" y="3600"/>
              <a:ext cx="384"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5542" name="Text Box 5"/>
            <p:cNvSpPr txBox="1">
              <a:spLocks noChangeArrowheads="1"/>
            </p:cNvSpPr>
            <p:nvPr/>
          </p:nvSpPr>
          <p:spPr bwMode="auto">
            <a:xfrm>
              <a:off x="3590" y="3867"/>
              <a:ext cx="1917" cy="404"/>
            </a:xfrm>
            <a:prstGeom prst="rect">
              <a:avLst/>
            </a:prstGeom>
            <a:solidFill>
              <a:srgbClr val="00FFFF"/>
            </a:solidFill>
            <a:ln w="9525">
              <a:noFill/>
              <a:miter lim="800000"/>
              <a:headEnd/>
              <a:tailEnd/>
            </a:ln>
          </p:spPr>
          <p:txBody>
            <a:bodyPr wrap="none">
              <a:prstTxWarp prst="textNoShape">
                <a:avLst/>
              </a:prstTxWarp>
              <a:spAutoFit/>
            </a:bodyPr>
            <a:lstStyle/>
            <a:p>
              <a:r>
                <a:rPr lang="en-US" sz="1800"/>
                <a:t>higher idf for “lincoln” (7.42) </a:t>
              </a:r>
            </a:p>
            <a:p>
              <a:r>
                <a:rPr lang="en-US" sz="1800"/>
                <a:t>than “president” (2.44)</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smtClean="0"/>
              <a:t>BM25 Example</a:t>
            </a:r>
          </a:p>
        </p:txBody>
      </p:sp>
      <p:sp>
        <p:nvSpPr>
          <p:cNvPr id="67586" name="Content Placeholder 2"/>
          <p:cNvSpPr>
            <a:spLocks noGrp="1"/>
          </p:cNvSpPr>
          <p:nvPr>
            <p:ph idx="1"/>
          </p:nvPr>
        </p:nvSpPr>
        <p:spPr/>
        <p:txBody>
          <a:bodyPr/>
          <a:lstStyle/>
          <a:p>
            <a:pPr eaLnBrk="1" hangingPunct="1"/>
            <a:r>
              <a:rPr lang="en-US" smtClean="0"/>
              <a:t>Effect of term frequencies</a:t>
            </a:r>
          </a:p>
        </p:txBody>
      </p:sp>
      <p:pic>
        <p:nvPicPr>
          <p:cNvPr id="67587" name="Picture 4" descr="TP_tmp.png"/>
          <p:cNvPicPr>
            <a:picLocks noChangeAspect="1"/>
          </p:cNvPicPr>
          <p:nvPr>
            <p:custDataLst>
              <p:tags r:id="rId1"/>
            </p:custDataLst>
          </p:nvPr>
        </p:nvPicPr>
        <p:blipFill>
          <a:blip r:embed="rId4"/>
          <a:srcRect/>
          <a:stretch>
            <a:fillRect/>
          </a:stretch>
        </p:blipFill>
        <p:spPr bwMode="auto">
          <a:xfrm>
            <a:off x="1981200" y="2667000"/>
            <a:ext cx="4916488" cy="2362200"/>
          </a:xfrm>
          <a:prstGeom prst="rect">
            <a:avLst/>
          </a:prstGeom>
          <a:noFill/>
          <a:ln w="9525">
            <a:noFill/>
            <a:miter lim="800000"/>
            <a:headEnd/>
            <a:tailEnd/>
          </a:ln>
        </p:spPr>
      </p:pic>
      <p:grpSp>
        <p:nvGrpSpPr>
          <p:cNvPr id="67588" name="Group 9"/>
          <p:cNvGrpSpPr>
            <a:grpSpLocks/>
          </p:cNvGrpSpPr>
          <p:nvPr/>
        </p:nvGrpSpPr>
        <p:grpSpPr bwMode="auto">
          <a:xfrm>
            <a:off x="5410200" y="3657600"/>
            <a:ext cx="1638300" cy="2119313"/>
            <a:chOff x="3408" y="2304"/>
            <a:chExt cx="1032" cy="1335"/>
          </a:xfrm>
        </p:grpSpPr>
        <p:sp>
          <p:nvSpPr>
            <p:cNvPr id="67589" name="Rectangle 6"/>
            <p:cNvSpPr>
              <a:spLocks noChangeArrowheads="1"/>
            </p:cNvSpPr>
            <p:nvPr/>
          </p:nvSpPr>
          <p:spPr bwMode="auto">
            <a:xfrm>
              <a:off x="3696" y="2928"/>
              <a:ext cx="480"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7590" name="Text Box 7"/>
            <p:cNvSpPr txBox="1">
              <a:spLocks noChangeArrowheads="1"/>
            </p:cNvSpPr>
            <p:nvPr/>
          </p:nvSpPr>
          <p:spPr bwMode="auto">
            <a:xfrm>
              <a:off x="3408" y="3408"/>
              <a:ext cx="1032"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(0,25) &gt; (15,1)</a:t>
              </a:r>
            </a:p>
          </p:txBody>
        </p:sp>
        <p:sp>
          <p:nvSpPr>
            <p:cNvPr id="67591" name="Rectangle 8"/>
            <p:cNvSpPr>
              <a:spLocks noChangeArrowheads="1"/>
            </p:cNvSpPr>
            <p:nvPr/>
          </p:nvSpPr>
          <p:spPr bwMode="auto">
            <a:xfrm>
              <a:off x="3696" y="2304"/>
              <a:ext cx="480"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gr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Language Model</a:t>
            </a:r>
          </a:p>
        </p:txBody>
      </p:sp>
      <p:sp>
        <p:nvSpPr>
          <p:cNvPr id="69634" name="Content Placeholder 2"/>
          <p:cNvSpPr>
            <a:spLocks noGrp="1"/>
          </p:cNvSpPr>
          <p:nvPr>
            <p:ph idx="1"/>
          </p:nvPr>
        </p:nvSpPr>
        <p:spPr>
          <a:xfrm>
            <a:off x="457200" y="1447800"/>
            <a:ext cx="8229600" cy="4953000"/>
          </a:xfrm>
        </p:spPr>
        <p:txBody>
          <a:bodyPr/>
          <a:lstStyle/>
          <a:p>
            <a:pPr eaLnBrk="1" hangingPunct="1"/>
            <a:r>
              <a:rPr lang="en-US" i="1" smtClean="0"/>
              <a:t>Unigram language model</a:t>
            </a:r>
          </a:p>
          <a:p>
            <a:pPr lvl="1" eaLnBrk="1" hangingPunct="1"/>
            <a:r>
              <a:rPr lang="en-US" smtClean="0"/>
              <a:t>probability distribution over the words in a language</a:t>
            </a:r>
          </a:p>
          <a:p>
            <a:pPr lvl="1" eaLnBrk="1" hangingPunct="1"/>
            <a:r>
              <a:rPr lang="en-US" smtClean="0"/>
              <a:t>generation of text consists of pulling words out of a “bucket” according to the probability distribution and replacing them</a:t>
            </a:r>
          </a:p>
          <a:p>
            <a:pPr eaLnBrk="1" hangingPunct="1"/>
            <a:r>
              <a:rPr lang="en-US" smtClean="0"/>
              <a:t>N-gram language model</a:t>
            </a:r>
          </a:p>
          <a:p>
            <a:pPr lvl="1" eaLnBrk="1" hangingPunct="1"/>
            <a:r>
              <a:rPr lang="en-US" smtClean="0"/>
              <a:t>some applications use bigram and trigram language models where probabilities depend on previous words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smtClean="0"/>
              <a:t>Language Model</a:t>
            </a:r>
          </a:p>
        </p:txBody>
      </p:sp>
      <p:sp>
        <p:nvSpPr>
          <p:cNvPr id="3" name="Content Placeholder 2"/>
          <p:cNvSpPr>
            <a:spLocks noGrp="1"/>
          </p:cNvSpPr>
          <p:nvPr>
            <p:ph idx="1"/>
          </p:nvPr>
        </p:nvSpPr>
        <p:spPr>
          <a:xfrm>
            <a:off x="457200" y="1447800"/>
            <a:ext cx="8229600" cy="51816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A </a:t>
            </a:r>
            <a:r>
              <a:rPr lang="en-US" i="1" dirty="0" smtClean="0">
                <a:ea typeface="+mn-ea"/>
                <a:cs typeface="+mn-cs"/>
              </a:rPr>
              <a:t>topic</a:t>
            </a:r>
            <a:r>
              <a:rPr lang="en-US" dirty="0" smtClean="0">
                <a:ea typeface="+mn-ea"/>
                <a:cs typeface="+mn-cs"/>
              </a:rPr>
              <a:t> in a document or query can be represented as a language model</a:t>
            </a:r>
          </a:p>
          <a:p>
            <a:pPr lvl="1" eaLnBrk="1" fontAlgn="auto" hangingPunct="1">
              <a:spcAft>
                <a:spcPts val="0"/>
              </a:spcAft>
              <a:buFont typeface="Arial" pitchFamily="34" charset="0"/>
              <a:buChar char="–"/>
              <a:defRPr/>
            </a:pPr>
            <a:r>
              <a:rPr lang="en-US" dirty="0" smtClean="0">
                <a:ea typeface="+mn-ea"/>
              </a:rPr>
              <a:t>i.e., words that tend to occur often when discussing a topic will have high probabilities in the corresponding language model</a:t>
            </a:r>
          </a:p>
          <a:p>
            <a:pPr eaLnBrk="1" fontAlgn="auto" hangingPunct="1">
              <a:spcAft>
                <a:spcPts val="0"/>
              </a:spcAft>
              <a:buFont typeface="Arial" pitchFamily="34" charset="0"/>
              <a:buChar char="•"/>
              <a:defRPr/>
            </a:pPr>
            <a:r>
              <a:rPr lang="en-US" i="1" dirty="0" smtClean="0">
                <a:ea typeface="+mn-ea"/>
                <a:cs typeface="+mn-cs"/>
              </a:rPr>
              <a:t>Multinomial </a:t>
            </a:r>
            <a:r>
              <a:rPr lang="en-US" dirty="0" smtClean="0">
                <a:ea typeface="+mn-ea"/>
                <a:cs typeface="+mn-cs"/>
              </a:rPr>
              <a:t>distribution over words</a:t>
            </a:r>
          </a:p>
          <a:p>
            <a:pPr lvl="1" eaLnBrk="1" fontAlgn="auto" hangingPunct="1">
              <a:spcAft>
                <a:spcPts val="0"/>
              </a:spcAft>
              <a:buFont typeface="Arial" pitchFamily="34" charset="0"/>
              <a:buChar char="–"/>
              <a:defRPr/>
            </a:pPr>
            <a:r>
              <a:rPr lang="en-US" dirty="0" smtClean="0">
                <a:ea typeface="+mn-ea"/>
              </a:rPr>
              <a:t>text is modeled as a finite sequence of words, where there are</a:t>
            </a:r>
            <a:r>
              <a:rPr lang="en-US" i="1" dirty="0" smtClean="0">
                <a:ea typeface="+mn-ea"/>
              </a:rPr>
              <a:t> t </a:t>
            </a:r>
            <a:r>
              <a:rPr lang="en-US" dirty="0" smtClean="0">
                <a:ea typeface="+mn-ea"/>
              </a:rPr>
              <a:t>possible words at each point in the sequence</a:t>
            </a:r>
          </a:p>
          <a:p>
            <a:pPr lvl="1" eaLnBrk="1" fontAlgn="auto" hangingPunct="1">
              <a:spcAft>
                <a:spcPts val="0"/>
              </a:spcAft>
              <a:buFont typeface="Arial" pitchFamily="34" charset="0"/>
              <a:buChar char="–"/>
              <a:defRPr/>
            </a:pPr>
            <a:r>
              <a:rPr lang="en-US" dirty="0" smtClean="0">
                <a:ea typeface="+mn-ea"/>
              </a:rPr>
              <a:t>commonly used, but not only possibility</a:t>
            </a:r>
          </a:p>
          <a:p>
            <a:pPr lvl="1" eaLnBrk="1" fontAlgn="auto" hangingPunct="1">
              <a:spcAft>
                <a:spcPts val="0"/>
              </a:spcAft>
              <a:buFont typeface="Arial" pitchFamily="34" charset="0"/>
              <a:buChar char="–"/>
              <a:defRPr/>
            </a:pPr>
            <a:r>
              <a:rPr lang="en-US" dirty="0" smtClean="0">
                <a:ea typeface="+mn-ea"/>
              </a:rPr>
              <a:t>doesn’t model </a:t>
            </a:r>
            <a:r>
              <a:rPr lang="en-US" i="1" dirty="0" err="1" smtClean="0">
                <a:ea typeface="+mn-ea"/>
              </a:rPr>
              <a:t>burstiness</a:t>
            </a:r>
            <a:endParaRPr lang="en-US" i="1" dirty="0">
              <a:ea typeface="+mn-ea"/>
            </a:endParaRPr>
          </a:p>
        </p:txBody>
      </p:sp>
      <p:sp>
        <p:nvSpPr>
          <p:cNvPr id="40963" name="Text Box 3"/>
          <p:cNvSpPr txBox="1">
            <a:spLocks noChangeArrowheads="1"/>
          </p:cNvSpPr>
          <p:nvPr/>
        </p:nvSpPr>
        <p:spPr bwMode="auto">
          <a:xfrm>
            <a:off x="5029200" y="6019800"/>
            <a:ext cx="3962400" cy="366713"/>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cf. cache spatial &amp; temporal locality </a:t>
            </a:r>
          </a:p>
        </p:txBody>
      </p:sp>
      <p:sp>
        <p:nvSpPr>
          <p:cNvPr id="2" name="Text Box 3"/>
          <p:cNvSpPr txBox="1">
            <a:spLocks noChangeArrowheads="1"/>
          </p:cNvSpPr>
          <p:nvPr/>
        </p:nvSpPr>
        <p:spPr bwMode="auto">
          <a:xfrm>
            <a:off x="6858000" y="1905000"/>
            <a:ext cx="2286000" cy="596900"/>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100"/>
              <a:t>think of a "topic" as a box of</a:t>
            </a:r>
          </a:p>
          <a:p>
            <a:pPr eaLnBrk="0" hangingPunct="0"/>
            <a:r>
              <a:rPr lang="en-US" sz="1100"/>
              <a:t>words and if you shake it enough, queries &amp; documents fall out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09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nimBg="1"/>
      <p:bldP spid="40963" grpId="1" animBg="1"/>
      <p:bldP spid="2" grpId="0" animBg="1"/>
      <p:bldP spid="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t>Relevance</a:t>
            </a:r>
          </a:p>
        </p:txBody>
      </p:sp>
      <p:sp>
        <p:nvSpPr>
          <p:cNvPr id="18434" name="Content Placeholder 2"/>
          <p:cNvSpPr>
            <a:spLocks noGrp="1"/>
          </p:cNvSpPr>
          <p:nvPr>
            <p:ph idx="1"/>
          </p:nvPr>
        </p:nvSpPr>
        <p:spPr>
          <a:xfrm>
            <a:off x="457200" y="1600200"/>
            <a:ext cx="8229600" cy="4724400"/>
          </a:xfrm>
        </p:spPr>
        <p:txBody>
          <a:bodyPr/>
          <a:lstStyle/>
          <a:p>
            <a:pPr eaLnBrk="1" hangingPunct="1"/>
            <a:r>
              <a:rPr lang="en-US" smtClean="0"/>
              <a:t>Complex concept that has been studied for some time</a:t>
            </a:r>
          </a:p>
          <a:p>
            <a:pPr lvl="1" eaLnBrk="1" hangingPunct="1"/>
            <a:r>
              <a:rPr lang="en-US" smtClean="0"/>
              <a:t>Many factors to consider </a:t>
            </a:r>
          </a:p>
          <a:p>
            <a:pPr lvl="1" eaLnBrk="1" hangingPunct="1"/>
            <a:r>
              <a:rPr lang="en-US" smtClean="0"/>
              <a:t>People often disagree when making relevance judgments</a:t>
            </a:r>
          </a:p>
          <a:p>
            <a:pPr eaLnBrk="1" hangingPunct="1"/>
            <a:r>
              <a:rPr lang="en-US" smtClean="0"/>
              <a:t>Retrieval models make various assumptions about relevance to simplify problem</a:t>
            </a:r>
          </a:p>
          <a:p>
            <a:pPr lvl="1" eaLnBrk="1" hangingPunct="1"/>
            <a:r>
              <a:rPr lang="en-US" smtClean="0"/>
              <a:t>e.g.,</a:t>
            </a:r>
            <a:r>
              <a:rPr lang="en-US" i="1" smtClean="0"/>
              <a:t> topical</a:t>
            </a:r>
            <a:r>
              <a:rPr lang="en-US" smtClean="0"/>
              <a:t> vs. </a:t>
            </a:r>
            <a:r>
              <a:rPr lang="en-US" i="1" smtClean="0"/>
              <a:t>user</a:t>
            </a:r>
            <a:r>
              <a:rPr lang="en-US" smtClean="0"/>
              <a:t> relevance</a:t>
            </a:r>
          </a:p>
          <a:p>
            <a:pPr lvl="1" eaLnBrk="1" hangingPunct="1"/>
            <a:r>
              <a:rPr lang="en-US" smtClean="0"/>
              <a:t>e.g., </a:t>
            </a:r>
            <a:r>
              <a:rPr lang="en-US" i="1" smtClean="0"/>
              <a:t>binary</a:t>
            </a:r>
            <a:r>
              <a:rPr lang="en-US" smtClean="0"/>
              <a:t> vs. </a:t>
            </a:r>
            <a:r>
              <a:rPr lang="en-US" i="1" smtClean="0"/>
              <a:t>multi-valued</a:t>
            </a:r>
            <a:r>
              <a:rPr lang="en-US" smtClean="0"/>
              <a:t> relevance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smtClean="0"/>
              <a:t>LMs for Retrieval</a:t>
            </a:r>
          </a:p>
        </p:txBody>
      </p:sp>
      <p:sp>
        <p:nvSpPr>
          <p:cNvPr id="73730" name="Content Placeholder 2"/>
          <p:cNvSpPr>
            <a:spLocks noGrp="1"/>
          </p:cNvSpPr>
          <p:nvPr>
            <p:ph idx="1"/>
          </p:nvPr>
        </p:nvSpPr>
        <p:spPr/>
        <p:txBody>
          <a:bodyPr/>
          <a:lstStyle/>
          <a:p>
            <a:pPr eaLnBrk="1" hangingPunct="1"/>
            <a:r>
              <a:rPr lang="en-US" smtClean="0"/>
              <a:t>3 possibilities:</a:t>
            </a:r>
          </a:p>
          <a:p>
            <a:pPr lvl="1" eaLnBrk="1" hangingPunct="1"/>
            <a:r>
              <a:rPr lang="en-US" smtClean="0"/>
              <a:t>probability of </a:t>
            </a:r>
            <a:r>
              <a:rPr lang="en-US" smtClean="0">
                <a:solidFill>
                  <a:srgbClr val="02BDB4"/>
                </a:solidFill>
              </a:rPr>
              <a:t>generating</a:t>
            </a:r>
            <a:r>
              <a:rPr lang="en-US" smtClean="0"/>
              <a:t> </a:t>
            </a:r>
            <a:r>
              <a:rPr lang="en-US" smtClean="0">
                <a:solidFill>
                  <a:srgbClr val="02BDB4"/>
                </a:solidFill>
              </a:rPr>
              <a:t>the query text</a:t>
            </a:r>
            <a:r>
              <a:rPr lang="en-US" smtClean="0"/>
              <a:t> from a document language model</a:t>
            </a:r>
          </a:p>
          <a:p>
            <a:pPr lvl="1" eaLnBrk="1" hangingPunct="1"/>
            <a:r>
              <a:rPr lang="en-US" smtClean="0"/>
              <a:t>probability of </a:t>
            </a:r>
            <a:r>
              <a:rPr lang="en-US" smtClean="0">
                <a:solidFill>
                  <a:srgbClr val="02BDB4"/>
                </a:solidFill>
              </a:rPr>
              <a:t>generating</a:t>
            </a:r>
            <a:r>
              <a:rPr lang="en-US" smtClean="0"/>
              <a:t> </a:t>
            </a:r>
            <a:r>
              <a:rPr lang="en-US" smtClean="0">
                <a:solidFill>
                  <a:srgbClr val="02BDB4"/>
                </a:solidFill>
              </a:rPr>
              <a:t>the document text</a:t>
            </a:r>
            <a:r>
              <a:rPr lang="en-US" smtClean="0"/>
              <a:t> from a query language model</a:t>
            </a:r>
          </a:p>
          <a:p>
            <a:pPr lvl="1" eaLnBrk="1" hangingPunct="1"/>
            <a:r>
              <a:rPr lang="en-US" smtClean="0"/>
              <a:t>comparing the language models representing the query and document topics</a:t>
            </a:r>
          </a:p>
          <a:p>
            <a:pPr eaLnBrk="1" hangingPunct="1"/>
            <a:r>
              <a:rPr lang="en-US" smtClean="0"/>
              <a:t>Models of topical relevance</a:t>
            </a:r>
          </a:p>
        </p:txBody>
      </p:sp>
      <p:sp>
        <p:nvSpPr>
          <p:cNvPr id="41987" name="Text Box 3"/>
          <p:cNvSpPr txBox="1">
            <a:spLocks noChangeArrowheads="1"/>
          </p:cNvSpPr>
          <p:nvPr/>
        </p:nvSpPr>
        <p:spPr bwMode="auto">
          <a:xfrm>
            <a:off x="685800" y="5667375"/>
            <a:ext cx="7483475" cy="915988"/>
          </a:xfrm>
          <a:prstGeom prst="rect">
            <a:avLst/>
          </a:prstGeom>
          <a:solidFill>
            <a:srgbClr val="00FFFF"/>
          </a:solidFill>
          <a:ln w="9525">
            <a:noFill/>
            <a:miter lim="800000"/>
            <a:headEnd/>
            <a:tailEnd/>
          </a:ln>
        </p:spPr>
        <p:txBody>
          <a:bodyPr>
            <a:prstTxWarp prst="textNoShape">
              <a:avLst/>
            </a:prstTxWarp>
            <a:spAutoFit/>
          </a:bodyPr>
          <a:lstStyle/>
          <a:p>
            <a:r>
              <a:rPr lang="en-US" sz="1800"/>
              <a:t>My topic models: </a:t>
            </a:r>
          </a:p>
          <a:p>
            <a:r>
              <a:rPr lang="en-US" sz="1800"/>
              <a:t>{Ford, FE, Galaxie, Fairlane, Mercury, Montego, toploader, C6, 9”,…}</a:t>
            </a:r>
          </a:p>
          <a:p>
            <a:r>
              <a:rPr lang="en-US" sz="1800"/>
              <a:t>{Beamer, Hokies, football, puntblock, uvasux,…}</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t>Query-Likelihood Model</a:t>
            </a:r>
          </a:p>
        </p:txBody>
      </p:sp>
      <p:sp>
        <p:nvSpPr>
          <p:cNvPr id="75778" name="Content Placeholder 2"/>
          <p:cNvSpPr>
            <a:spLocks noGrp="1"/>
          </p:cNvSpPr>
          <p:nvPr>
            <p:ph idx="1"/>
          </p:nvPr>
        </p:nvSpPr>
        <p:spPr/>
        <p:txBody>
          <a:bodyPr/>
          <a:lstStyle/>
          <a:p>
            <a:pPr eaLnBrk="1" hangingPunct="1"/>
            <a:r>
              <a:rPr lang="en-US" smtClean="0"/>
              <a:t>Rank documents by the probability that the query could be generated by the document model (i.e. same topic)</a:t>
            </a:r>
          </a:p>
          <a:p>
            <a:pPr eaLnBrk="1" hangingPunct="1"/>
            <a:r>
              <a:rPr lang="en-US" smtClean="0"/>
              <a:t>Given query, start with P(D|Q)</a:t>
            </a:r>
          </a:p>
          <a:p>
            <a:pPr eaLnBrk="1" hangingPunct="1"/>
            <a:r>
              <a:rPr lang="en-US" smtClean="0"/>
              <a:t>Using Bayes’ Rule </a:t>
            </a:r>
          </a:p>
          <a:p>
            <a:pPr eaLnBrk="1" hangingPunct="1"/>
            <a:endParaRPr lang="en-US" smtClean="0"/>
          </a:p>
          <a:p>
            <a:pPr eaLnBrk="1" hangingPunct="1"/>
            <a:r>
              <a:rPr lang="en-US" smtClean="0"/>
              <a:t>Assuming prior is uniform, unigram model</a:t>
            </a:r>
          </a:p>
        </p:txBody>
      </p:sp>
      <p:pic>
        <p:nvPicPr>
          <p:cNvPr id="75779" name="Picture 4" descr="TP_tmp.png"/>
          <p:cNvPicPr>
            <a:picLocks noChangeAspect="1"/>
          </p:cNvPicPr>
          <p:nvPr>
            <p:custDataLst>
              <p:tags r:id="rId1"/>
            </p:custDataLst>
          </p:nvPr>
        </p:nvPicPr>
        <p:blipFill>
          <a:blip r:embed="rId5"/>
          <a:srcRect/>
          <a:stretch>
            <a:fillRect/>
          </a:stretch>
        </p:blipFill>
        <p:spPr bwMode="auto">
          <a:xfrm>
            <a:off x="2133600" y="4419600"/>
            <a:ext cx="3729038" cy="457200"/>
          </a:xfrm>
          <a:prstGeom prst="rect">
            <a:avLst/>
          </a:prstGeom>
          <a:noFill/>
          <a:ln w="9525">
            <a:noFill/>
            <a:miter lim="800000"/>
            <a:headEnd/>
            <a:tailEnd/>
          </a:ln>
        </p:spPr>
      </p:pic>
      <p:pic>
        <p:nvPicPr>
          <p:cNvPr id="75780" name="Picture 6" descr="TP_tmp.png"/>
          <p:cNvPicPr>
            <a:picLocks noChangeAspect="1"/>
          </p:cNvPicPr>
          <p:nvPr>
            <p:custDataLst>
              <p:tags r:id="rId2"/>
            </p:custDataLst>
          </p:nvPr>
        </p:nvPicPr>
        <p:blipFill>
          <a:blip r:embed="rId6"/>
          <a:srcRect/>
          <a:stretch>
            <a:fillRect/>
          </a:stretch>
        </p:blipFill>
        <p:spPr bwMode="auto">
          <a:xfrm>
            <a:off x="1981200" y="5791200"/>
            <a:ext cx="4038600" cy="457200"/>
          </a:xfrm>
          <a:prstGeom prst="rect">
            <a:avLst/>
          </a:prstGeom>
          <a:noFill/>
          <a:ln w="9525">
            <a:noFill/>
            <a:miter lim="800000"/>
            <a:headEnd/>
            <a:tailEnd/>
          </a:ln>
        </p:spPr>
      </p:pic>
      <p:grpSp>
        <p:nvGrpSpPr>
          <p:cNvPr id="43015" name="Group 7"/>
          <p:cNvGrpSpPr>
            <a:grpSpLocks/>
          </p:cNvGrpSpPr>
          <p:nvPr/>
        </p:nvGrpSpPr>
        <p:grpSpPr bwMode="auto">
          <a:xfrm>
            <a:off x="5181600" y="4267200"/>
            <a:ext cx="762000" cy="685800"/>
            <a:chOff x="3264" y="2688"/>
            <a:chExt cx="480" cy="432"/>
          </a:xfrm>
        </p:grpSpPr>
        <p:sp>
          <p:nvSpPr>
            <p:cNvPr id="75783" name="Line 5"/>
            <p:cNvSpPr>
              <a:spLocks noChangeShapeType="1"/>
            </p:cNvSpPr>
            <p:nvPr/>
          </p:nvSpPr>
          <p:spPr bwMode="auto">
            <a:xfrm>
              <a:off x="3264" y="2688"/>
              <a:ext cx="432" cy="432"/>
            </a:xfrm>
            <a:prstGeom prst="line">
              <a:avLst/>
            </a:prstGeom>
            <a:noFill/>
            <a:ln w="57150">
              <a:solidFill>
                <a:srgbClr val="FF0000"/>
              </a:solidFill>
              <a:round/>
              <a:headEnd/>
              <a:tailEnd/>
            </a:ln>
          </p:spPr>
          <p:txBody>
            <a:bodyPr wrap="none" anchor="ctr">
              <a:prstTxWarp prst="textNoShape">
                <a:avLst/>
              </a:prstTxWarp>
            </a:bodyPr>
            <a:lstStyle/>
            <a:p>
              <a:endParaRPr lang="en-US"/>
            </a:p>
          </p:txBody>
        </p:sp>
        <p:sp>
          <p:nvSpPr>
            <p:cNvPr id="75784" name="Line 6"/>
            <p:cNvSpPr>
              <a:spLocks noChangeShapeType="1"/>
            </p:cNvSpPr>
            <p:nvPr/>
          </p:nvSpPr>
          <p:spPr bwMode="auto">
            <a:xfrm flipV="1">
              <a:off x="3312" y="2736"/>
              <a:ext cx="432" cy="336"/>
            </a:xfrm>
            <a:prstGeom prst="line">
              <a:avLst/>
            </a:prstGeom>
            <a:noFill/>
            <a:ln w="57150">
              <a:solidFill>
                <a:srgbClr val="FF0000"/>
              </a:solidFill>
              <a:round/>
              <a:headEnd/>
              <a:tailEnd/>
            </a:ln>
          </p:spPr>
          <p:txBody>
            <a:bodyPr wrap="none" anchor="ctr">
              <a:prstTxWarp prst="textNoShape">
                <a:avLst/>
              </a:prstTxWarp>
            </a:bodyPr>
            <a:lstStyle/>
            <a:p>
              <a:endParaRPr lang="en-US"/>
            </a:p>
          </p:txBody>
        </p:sp>
      </p:grpSp>
      <p:sp>
        <p:nvSpPr>
          <p:cNvPr id="43016" name="Text Box 8"/>
          <p:cNvSpPr txBox="1">
            <a:spLocks noChangeArrowheads="1"/>
          </p:cNvSpPr>
          <p:nvPr/>
        </p:nvSpPr>
        <p:spPr bwMode="auto">
          <a:xfrm>
            <a:off x="4648200" y="6216650"/>
            <a:ext cx="4495800" cy="641350"/>
          </a:xfrm>
          <a:prstGeom prst="rect">
            <a:avLst/>
          </a:prstGeom>
          <a:solidFill>
            <a:srgbClr val="00FFFF"/>
          </a:solidFill>
          <a:ln w="9525">
            <a:noFill/>
            <a:miter lim="800000"/>
            <a:headEnd/>
            <a:tailEnd/>
          </a:ln>
        </p:spPr>
        <p:txBody>
          <a:bodyPr>
            <a:prstTxWarp prst="textNoShape">
              <a:avLst/>
            </a:prstTxWarp>
            <a:spAutoFit/>
          </a:bodyPr>
          <a:lstStyle/>
          <a:p>
            <a:r>
              <a:rPr lang="en-US" sz="1800"/>
              <a:t>Given document D, what is the probability</a:t>
            </a:r>
          </a:p>
          <a:p>
            <a:r>
              <a:rPr lang="en-US" sz="1800"/>
              <a:t>that we’ll generate all the query terms?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smtClean="0"/>
              <a:t>Estimating Probabilities</a:t>
            </a:r>
          </a:p>
        </p:txBody>
      </p:sp>
      <p:sp>
        <p:nvSpPr>
          <p:cNvPr id="77826" name="Content Placeholder 2"/>
          <p:cNvSpPr>
            <a:spLocks noGrp="1"/>
          </p:cNvSpPr>
          <p:nvPr>
            <p:ph idx="1"/>
          </p:nvPr>
        </p:nvSpPr>
        <p:spPr>
          <a:xfrm>
            <a:off x="533400" y="1447800"/>
            <a:ext cx="8229600" cy="5105400"/>
          </a:xfrm>
        </p:spPr>
        <p:txBody>
          <a:bodyPr/>
          <a:lstStyle/>
          <a:p>
            <a:pPr eaLnBrk="1" hangingPunct="1"/>
            <a:r>
              <a:rPr lang="en-US" smtClean="0"/>
              <a:t>Obvious estimate for unigram probabilities is </a:t>
            </a:r>
          </a:p>
          <a:p>
            <a:pPr eaLnBrk="1" hangingPunct="1"/>
            <a:endParaRPr lang="en-US" smtClean="0"/>
          </a:p>
          <a:p>
            <a:pPr eaLnBrk="1" hangingPunct="1"/>
            <a:endParaRPr lang="en-US" sz="1600" smtClean="0"/>
          </a:p>
          <a:p>
            <a:pPr eaLnBrk="1" hangingPunct="1"/>
            <a:r>
              <a:rPr lang="en-US" i="1" smtClean="0"/>
              <a:t>Maximum likelihood estimate</a:t>
            </a:r>
          </a:p>
          <a:p>
            <a:pPr lvl="1" eaLnBrk="1" hangingPunct="1"/>
            <a:r>
              <a:rPr lang="en-US" smtClean="0"/>
              <a:t>makes the observed value of </a:t>
            </a:r>
            <a:r>
              <a:rPr lang="en-US" i="1" smtClean="0"/>
              <a:t>f</a:t>
            </a:r>
            <a:r>
              <a:rPr lang="en-US" sz="1200" i="1" smtClean="0"/>
              <a:t>q</a:t>
            </a:r>
            <a:r>
              <a:rPr lang="en-US" sz="400" i="1" smtClean="0"/>
              <a:t>i</a:t>
            </a:r>
            <a:r>
              <a:rPr lang="en-US" sz="1200" i="1" smtClean="0"/>
              <a:t>;D </a:t>
            </a:r>
            <a:r>
              <a:rPr lang="en-US" smtClean="0"/>
              <a:t>most likely</a:t>
            </a:r>
          </a:p>
          <a:p>
            <a:pPr eaLnBrk="1" hangingPunct="1"/>
            <a:r>
              <a:rPr lang="en-US" smtClean="0"/>
              <a:t>If query words are missing from document, score will be zero</a:t>
            </a:r>
          </a:p>
          <a:p>
            <a:pPr lvl="1" eaLnBrk="1" hangingPunct="1"/>
            <a:r>
              <a:rPr lang="en-US" smtClean="0"/>
              <a:t>Missing 1 out of 4 query words same as missing 3 out of 4</a:t>
            </a:r>
          </a:p>
        </p:txBody>
      </p:sp>
      <p:pic>
        <p:nvPicPr>
          <p:cNvPr id="77827" name="Picture 4" descr="TP_tmp.png"/>
          <p:cNvPicPr>
            <a:picLocks noChangeAspect="1"/>
          </p:cNvPicPr>
          <p:nvPr>
            <p:custDataLst>
              <p:tags r:id="rId1"/>
            </p:custDataLst>
          </p:nvPr>
        </p:nvPicPr>
        <p:blipFill>
          <a:blip r:embed="rId4"/>
          <a:srcRect/>
          <a:stretch>
            <a:fillRect/>
          </a:stretch>
        </p:blipFill>
        <p:spPr bwMode="auto">
          <a:xfrm>
            <a:off x="2819400" y="2133600"/>
            <a:ext cx="2439988" cy="609600"/>
          </a:xfrm>
          <a:prstGeom prst="rect">
            <a:avLst/>
          </a:prstGeom>
          <a:noFill/>
          <a:ln w="9525">
            <a:noFill/>
            <a:miter lim="800000"/>
            <a:headEnd/>
            <a:tailEnd/>
          </a:ln>
        </p:spPr>
      </p:pic>
      <p:sp>
        <p:nvSpPr>
          <p:cNvPr id="44036" name="Text Box 4"/>
          <p:cNvSpPr txBox="1">
            <a:spLocks noChangeArrowheads="1"/>
          </p:cNvSpPr>
          <p:nvPr/>
        </p:nvSpPr>
        <p:spPr bwMode="auto">
          <a:xfrm>
            <a:off x="746125" y="6019800"/>
            <a:ext cx="7483475" cy="641350"/>
          </a:xfrm>
          <a:prstGeom prst="rect">
            <a:avLst/>
          </a:prstGeom>
          <a:solidFill>
            <a:srgbClr val="00FFFF"/>
          </a:solidFill>
          <a:ln w="9525">
            <a:noFill/>
            <a:miter lim="800000"/>
            <a:headEnd/>
            <a:tailEnd/>
          </a:ln>
        </p:spPr>
        <p:txBody>
          <a:bodyPr>
            <a:prstTxWarp prst="textNoShape">
              <a:avLst/>
            </a:prstTxWarp>
            <a:spAutoFit/>
          </a:bodyPr>
          <a:lstStyle/>
          <a:p>
            <a:r>
              <a:rPr lang="en-US" sz="1800"/>
              <a:t>Will my old car queries have all of:</a:t>
            </a:r>
          </a:p>
          <a:p>
            <a:r>
              <a:rPr lang="en-US" sz="1800"/>
              <a:t>{Ford, FE, Galaxie, Fairlane, Mercury, Montego, toploader, C6, 9”,…}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smtClean="0"/>
              <a:t>Smoothing</a:t>
            </a:r>
          </a:p>
        </p:txBody>
      </p:sp>
      <p:sp>
        <p:nvSpPr>
          <p:cNvPr id="3" name="Content Placeholder 2"/>
          <p:cNvSpPr>
            <a:spLocks noGrp="1"/>
          </p:cNvSpPr>
          <p:nvPr>
            <p:ph idx="1"/>
          </p:nvPr>
        </p:nvSpPr>
        <p:spPr>
          <a:xfrm>
            <a:off x="457200" y="1600200"/>
            <a:ext cx="8229600" cy="48006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Document texts are a </a:t>
            </a:r>
            <a:r>
              <a:rPr lang="en-US" i="1" dirty="0" smtClean="0">
                <a:ea typeface="+mn-ea"/>
                <a:cs typeface="+mn-cs"/>
              </a:rPr>
              <a:t>sample</a:t>
            </a:r>
            <a:r>
              <a:rPr lang="en-US" dirty="0" smtClean="0">
                <a:ea typeface="+mn-ea"/>
                <a:cs typeface="+mn-cs"/>
              </a:rPr>
              <a:t> from the language model</a:t>
            </a:r>
          </a:p>
          <a:p>
            <a:pPr lvl="1" eaLnBrk="1" fontAlgn="auto" hangingPunct="1">
              <a:spcAft>
                <a:spcPts val="0"/>
              </a:spcAft>
              <a:buFont typeface="Arial" pitchFamily="34" charset="0"/>
              <a:buChar char="–"/>
              <a:defRPr/>
            </a:pPr>
            <a:r>
              <a:rPr lang="en-US" dirty="0" smtClean="0">
                <a:ea typeface="+mn-ea"/>
              </a:rPr>
              <a:t>Missing words should not have zero probability of occurring</a:t>
            </a:r>
          </a:p>
          <a:p>
            <a:pPr eaLnBrk="1" fontAlgn="auto" hangingPunct="1">
              <a:spcAft>
                <a:spcPts val="0"/>
              </a:spcAft>
              <a:buFont typeface="Arial" pitchFamily="34" charset="0"/>
              <a:buChar char="•"/>
              <a:defRPr/>
            </a:pPr>
            <a:r>
              <a:rPr lang="en-US" i="1" dirty="0" smtClean="0">
                <a:ea typeface="+mn-ea"/>
                <a:cs typeface="+mn-cs"/>
              </a:rPr>
              <a:t>Smoothing</a:t>
            </a:r>
            <a:r>
              <a:rPr lang="en-US" dirty="0" smtClean="0">
                <a:ea typeface="+mn-ea"/>
                <a:cs typeface="+mn-cs"/>
              </a:rPr>
              <a:t> is a technique for estimating probabilities for missing (or unseen) words</a:t>
            </a:r>
          </a:p>
          <a:p>
            <a:pPr lvl="1" eaLnBrk="1" fontAlgn="auto" hangingPunct="1">
              <a:spcAft>
                <a:spcPts val="0"/>
              </a:spcAft>
              <a:buFont typeface="Arial" pitchFamily="34" charset="0"/>
              <a:buChar char="–"/>
              <a:defRPr/>
            </a:pPr>
            <a:r>
              <a:rPr lang="en-US" dirty="0" smtClean="0">
                <a:ea typeface="+mn-ea"/>
              </a:rPr>
              <a:t>lower (or </a:t>
            </a:r>
            <a:r>
              <a:rPr lang="en-US" i="1" dirty="0" smtClean="0">
                <a:ea typeface="+mn-ea"/>
              </a:rPr>
              <a:t>discount</a:t>
            </a:r>
            <a:r>
              <a:rPr lang="en-US" dirty="0" smtClean="0">
                <a:ea typeface="+mn-ea"/>
              </a:rPr>
              <a:t>) the probability estimates for words that are seen in the document text</a:t>
            </a:r>
          </a:p>
          <a:p>
            <a:pPr lvl="1" eaLnBrk="1" fontAlgn="auto" hangingPunct="1">
              <a:spcAft>
                <a:spcPts val="0"/>
              </a:spcAft>
              <a:buFont typeface="Arial" pitchFamily="34" charset="0"/>
              <a:buChar char="–"/>
              <a:defRPr/>
            </a:pPr>
            <a:r>
              <a:rPr lang="en-US" dirty="0" smtClean="0">
                <a:ea typeface="+mn-ea"/>
              </a:rPr>
              <a:t>assign that “left-over” probability to the estimates for the words that are not seen in the text</a:t>
            </a:r>
          </a:p>
          <a:p>
            <a:pPr eaLnBrk="1" fontAlgn="auto" hangingPunct="1">
              <a:spcAft>
                <a:spcPts val="0"/>
              </a:spcAft>
              <a:buFont typeface="Arial" pitchFamily="34" charset="0"/>
              <a:buChar char="•"/>
              <a:defRPr/>
            </a:pPr>
            <a:endParaRPr lang="en-US" dirty="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smtClean="0"/>
              <a:t>Estimating Probabilities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Estimate for unseen words is </a:t>
            </a:r>
            <a:r>
              <a:rPr lang="el-GR" i="1" dirty="0" smtClean="0">
                <a:ea typeface="+mn-ea"/>
                <a:cs typeface="+mn-cs"/>
              </a:rPr>
              <a:t>α</a:t>
            </a:r>
            <a:r>
              <a:rPr lang="en-US" i="1" baseline="-25000" dirty="0" smtClean="0">
                <a:ea typeface="+mn-ea"/>
                <a:cs typeface="+mn-cs"/>
              </a:rPr>
              <a:t>D</a:t>
            </a:r>
            <a:r>
              <a:rPr lang="en-US" i="1" dirty="0" smtClean="0">
                <a:ea typeface="+mn-ea"/>
                <a:cs typeface="+mn-cs"/>
              </a:rPr>
              <a:t>P</a:t>
            </a:r>
            <a:r>
              <a:rPr lang="en-US" dirty="0" smtClean="0">
                <a:ea typeface="+mn-ea"/>
                <a:cs typeface="+mn-cs"/>
              </a:rPr>
              <a:t>(</a:t>
            </a:r>
            <a:r>
              <a:rPr lang="en-US" i="1" dirty="0" err="1" smtClean="0">
                <a:ea typeface="+mn-ea"/>
                <a:cs typeface="+mn-cs"/>
              </a:rPr>
              <a:t>q</a:t>
            </a:r>
            <a:r>
              <a:rPr lang="en-US" i="1" baseline="-25000" dirty="0" err="1" smtClean="0">
                <a:ea typeface="+mn-ea"/>
                <a:cs typeface="+mn-cs"/>
              </a:rPr>
              <a:t>i</a:t>
            </a:r>
            <a:r>
              <a:rPr lang="en-US" dirty="0" err="1" smtClean="0">
                <a:ea typeface="+mn-ea"/>
                <a:cs typeface="+mn-cs"/>
              </a:rPr>
              <a:t>|</a:t>
            </a:r>
            <a:r>
              <a:rPr lang="en-US" i="1" dirty="0" err="1" smtClean="0">
                <a:ea typeface="+mn-ea"/>
                <a:cs typeface="+mn-cs"/>
              </a:rPr>
              <a:t>C</a:t>
            </a:r>
            <a:r>
              <a:rPr lang="en-US" dirty="0" smtClean="0">
                <a:ea typeface="+mn-ea"/>
                <a:cs typeface="+mn-cs"/>
              </a:rPr>
              <a:t>)</a:t>
            </a:r>
          </a:p>
          <a:p>
            <a:pPr lvl="1" eaLnBrk="1" fontAlgn="auto" hangingPunct="1">
              <a:spcAft>
                <a:spcPts val="0"/>
              </a:spcAft>
              <a:buFont typeface="Arial" pitchFamily="34" charset="0"/>
              <a:buChar char="–"/>
              <a:defRPr/>
            </a:pPr>
            <a:r>
              <a:rPr lang="en-US" i="1" dirty="0" smtClean="0">
                <a:ea typeface="+mn-ea"/>
              </a:rPr>
              <a:t>P</a:t>
            </a:r>
            <a:r>
              <a:rPr lang="en-US" dirty="0" smtClean="0">
                <a:ea typeface="+mn-ea"/>
              </a:rPr>
              <a:t>(</a:t>
            </a:r>
            <a:r>
              <a:rPr lang="en-US" i="1" dirty="0" err="1" smtClean="0">
                <a:ea typeface="+mn-ea"/>
              </a:rPr>
              <a:t>q</a:t>
            </a:r>
            <a:r>
              <a:rPr lang="en-US" i="1" baseline="-25000" dirty="0" err="1" smtClean="0">
                <a:ea typeface="+mn-ea"/>
              </a:rPr>
              <a:t>i</a:t>
            </a:r>
            <a:r>
              <a:rPr lang="en-US" dirty="0" err="1" smtClean="0">
                <a:ea typeface="+mn-ea"/>
              </a:rPr>
              <a:t>|</a:t>
            </a:r>
            <a:r>
              <a:rPr lang="en-US" i="1" dirty="0" err="1" smtClean="0">
                <a:ea typeface="+mn-ea"/>
              </a:rPr>
              <a:t>C</a:t>
            </a:r>
            <a:r>
              <a:rPr lang="en-US" dirty="0" smtClean="0">
                <a:ea typeface="+mn-ea"/>
              </a:rPr>
              <a:t>) is the probability for query word </a:t>
            </a:r>
            <a:r>
              <a:rPr lang="en-US" i="1" dirty="0" err="1" smtClean="0">
                <a:ea typeface="+mn-ea"/>
              </a:rPr>
              <a:t>i</a:t>
            </a:r>
            <a:r>
              <a:rPr lang="en-US" i="1" dirty="0" smtClean="0">
                <a:ea typeface="+mn-ea"/>
              </a:rPr>
              <a:t> </a:t>
            </a:r>
            <a:r>
              <a:rPr lang="en-US" dirty="0" smtClean="0">
                <a:ea typeface="+mn-ea"/>
              </a:rPr>
              <a:t>in the </a:t>
            </a:r>
            <a:r>
              <a:rPr lang="en-US" i="1" dirty="0" smtClean="0">
                <a:ea typeface="+mn-ea"/>
              </a:rPr>
              <a:t>collection</a:t>
            </a:r>
            <a:r>
              <a:rPr lang="en-US" dirty="0" smtClean="0">
                <a:ea typeface="+mn-ea"/>
              </a:rPr>
              <a:t> language model for collection </a:t>
            </a:r>
            <a:r>
              <a:rPr lang="en-US" i="1" dirty="0" smtClean="0">
                <a:ea typeface="+mn-ea"/>
              </a:rPr>
              <a:t>C </a:t>
            </a:r>
            <a:r>
              <a:rPr lang="en-US" dirty="0" smtClean="0">
                <a:ea typeface="+mn-ea"/>
              </a:rPr>
              <a:t>(background probability)</a:t>
            </a:r>
          </a:p>
          <a:p>
            <a:pPr lvl="1" eaLnBrk="1" fontAlgn="auto" hangingPunct="1">
              <a:spcAft>
                <a:spcPts val="0"/>
              </a:spcAft>
              <a:buFont typeface="Arial" pitchFamily="34" charset="0"/>
              <a:buChar char="–"/>
              <a:defRPr/>
            </a:pPr>
            <a:r>
              <a:rPr lang="el-GR" i="1" dirty="0" smtClean="0">
                <a:ea typeface="+mn-ea"/>
              </a:rPr>
              <a:t>α</a:t>
            </a:r>
            <a:r>
              <a:rPr lang="en-US" i="1" baseline="-25000" dirty="0" smtClean="0">
                <a:ea typeface="+mn-ea"/>
              </a:rPr>
              <a:t>D</a:t>
            </a:r>
            <a:r>
              <a:rPr lang="en-US" dirty="0" smtClean="0">
                <a:ea typeface="+mn-ea"/>
              </a:rPr>
              <a:t> is a parameter</a:t>
            </a:r>
          </a:p>
          <a:p>
            <a:pPr eaLnBrk="1" fontAlgn="auto" hangingPunct="1">
              <a:spcAft>
                <a:spcPts val="0"/>
              </a:spcAft>
              <a:buFont typeface="Arial" pitchFamily="34" charset="0"/>
              <a:buChar char="•"/>
              <a:defRPr/>
            </a:pPr>
            <a:r>
              <a:rPr lang="en-US" dirty="0" smtClean="0">
                <a:ea typeface="+mn-ea"/>
                <a:cs typeface="+mn-cs"/>
              </a:rPr>
              <a:t>Estimate for words that occur is</a:t>
            </a:r>
          </a:p>
          <a:p>
            <a:pPr eaLnBrk="1" fontAlgn="auto" hangingPunct="1">
              <a:spcAft>
                <a:spcPts val="0"/>
              </a:spcAft>
              <a:buFont typeface="Arial" pitchFamily="34" charset="0"/>
              <a:buNone/>
              <a:defRPr/>
            </a:pPr>
            <a:r>
              <a:rPr lang="en-US" dirty="0" smtClean="0">
                <a:ea typeface="+mn-ea"/>
                <a:cs typeface="+mn-cs"/>
              </a:rPr>
              <a:t>	      </a:t>
            </a:r>
            <a:r>
              <a:rPr lang="el-GR" dirty="0" smtClean="0">
                <a:ea typeface="+mn-ea"/>
                <a:cs typeface="+mn-cs"/>
              </a:rPr>
              <a:t>(1 −</a:t>
            </a:r>
            <a:r>
              <a:rPr lang="el-GR" i="1" dirty="0" smtClean="0">
                <a:ea typeface="+mn-ea"/>
                <a:cs typeface="+mn-cs"/>
              </a:rPr>
              <a:t> α</a:t>
            </a:r>
            <a:r>
              <a:rPr lang="en-US" i="1" baseline="-25000" dirty="0" smtClean="0">
                <a:ea typeface="+mn-ea"/>
                <a:cs typeface="+mn-cs"/>
              </a:rPr>
              <a:t>D</a:t>
            </a:r>
            <a:r>
              <a:rPr lang="en-US" dirty="0" smtClean="0">
                <a:ea typeface="+mn-ea"/>
                <a:cs typeface="+mn-cs"/>
              </a:rPr>
              <a:t>)</a:t>
            </a:r>
            <a:r>
              <a:rPr lang="en-US" i="1" dirty="0" smtClean="0">
                <a:ea typeface="+mn-ea"/>
                <a:cs typeface="+mn-cs"/>
              </a:rPr>
              <a:t> P</a:t>
            </a:r>
            <a:r>
              <a:rPr lang="en-US" dirty="0" smtClean="0">
                <a:ea typeface="+mn-ea"/>
                <a:cs typeface="+mn-cs"/>
              </a:rPr>
              <a:t>(</a:t>
            </a:r>
            <a:r>
              <a:rPr lang="en-US" i="1" dirty="0" err="1" smtClean="0">
                <a:ea typeface="+mn-ea"/>
                <a:cs typeface="+mn-cs"/>
              </a:rPr>
              <a:t>q</a:t>
            </a:r>
            <a:r>
              <a:rPr lang="en-US" i="1" baseline="-25000" dirty="0" err="1" smtClean="0">
                <a:ea typeface="+mn-ea"/>
                <a:cs typeface="+mn-cs"/>
              </a:rPr>
              <a:t>i</a:t>
            </a:r>
            <a:r>
              <a:rPr lang="en-US" dirty="0" err="1" smtClean="0">
                <a:ea typeface="+mn-ea"/>
                <a:cs typeface="+mn-cs"/>
              </a:rPr>
              <a:t>|</a:t>
            </a:r>
            <a:r>
              <a:rPr lang="en-US" i="1" dirty="0" err="1" smtClean="0">
                <a:ea typeface="+mn-ea"/>
                <a:cs typeface="+mn-cs"/>
              </a:rPr>
              <a:t>D</a:t>
            </a:r>
            <a:r>
              <a:rPr lang="en-US" dirty="0" smtClean="0">
                <a:ea typeface="+mn-ea"/>
                <a:cs typeface="+mn-cs"/>
              </a:rPr>
              <a:t>) + </a:t>
            </a:r>
            <a:r>
              <a:rPr lang="el-GR" i="1" dirty="0" smtClean="0">
                <a:ea typeface="+mn-ea"/>
                <a:cs typeface="+mn-cs"/>
              </a:rPr>
              <a:t>α</a:t>
            </a:r>
            <a:r>
              <a:rPr lang="en-US" i="1" baseline="-25000" dirty="0" smtClean="0">
                <a:ea typeface="+mn-ea"/>
                <a:cs typeface="+mn-cs"/>
              </a:rPr>
              <a:t>D </a:t>
            </a:r>
            <a:r>
              <a:rPr lang="en-US" i="1" dirty="0" smtClean="0">
                <a:ea typeface="+mn-ea"/>
                <a:cs typeface="+mn-cs"/>
              </a:rPr>
              <a:t>P</a:t>
            </a:r>
            <a:r>
              <a:rPr lang="en-US" dirty="0" smtClean="0">
                <a:ea typeface="+mn-ea"/>
                <a:cs typeface="+mn-cs"/>
              </a:rPr>
              <a:t>(</a:t>
            </a:r>
            <a:r>
              <a:rPr lang="en-US" i="1" dirty="0" err="1" smtClean="0">
                <a:ea typeface="+mn-ea"/>
                <a:cs typeface="+mn-cs"/>
              </a:rPr>
              <a:t>q</a:t>
            </a:r>
            <a:r>
              <a:rPr lang="en-US" i="1" baseline="-25000" dirty="0" err="1" smtClean="0">
                <a:ea typeface="+mn-ea"/>
                <a:cs typeface="+mn-cs"/>
              </a:rPr>
              <a:t>i</a:t>
            </a:r>
            <a:r>
              <a:rPr lang="en-US" dirty="0" err="1" smtClean="0">
                <a:ea typeface="+mn-ea"/>
                <a:cs typeface="+mn-cs"/>
              </a:rPr>
              <a:t>|</a:t>
            </a:r>
            <a:r>
              <a:rPr lang="en-US" i="1" dirty="0" err="1" smtClean="0">
                <a:ea typeface="+mn-ea"/>
                <a:cs typeface="+mn-cs"/>
              </a:rPr>
              <a:t>C</a:t>
            </a:r>
            <a:r>
              <a:rPr lang="en-US" dirty="0" smtClean="0">
                <a:ea typeface="+mn-ea"/>
                <a:cs typeface="+mn-cs"/>
              </a:rPr>
              <a:t>)</a:t>
            </a:r>
          </a:p>
          <a:p>
            <a:pPr eaLnBrk="1" fontAlgn="auto" hangingPunct="1">
              <a:spcAft>
                <a:spcPts val="0"/>
              </a:spcAft>
              <a:buFont typeface="Arial" pitchFamily="34" charset="0"/>
              <a:buChar char="•"/>
              <a:defRPr/>
            </a:pPr>
            <a:r>
              <a:rPr lang="en-US" dirty="0" smtClean="0">
                <a:ea typeface="+mn-ea"/>
                <a:cs typeface="+mn-cs"/>
              </a:rPr>
              <a:t>Different forms of estimation come from different </a:t>
            </a:r>
            <a:r>
              <a:rPr lang="el-GR" i="1" dirty="0" smtClean="0">
                <a:ea typeface="+mn-ea"/>
                <a:cs typeface="+mn-cs"/>
              </a:rPr>
              <a:t>α</a:t>
            </a:r>
            <a:r>
              <a:rPr lang="en-US" i="1" baseline="-25000" dirty="0" smtClean="0">
                <a:ea typeface="+mn-ea"/>
                <a:cs typeface="+mn-cs"/>
              </a:rPr>
              <a:t>D</a:t>
            </a:r>
            <a:endParaRPr lang="en-US" dirty="0">
              <a:ea typeface="+mn-ea"/>
              <a:cs typeface="+mn-cs"/>
            </a:endParaRPr>
          </a:p>
        </p:txBody>
      </p:sp>
      <p:grpSp>
        <p:nvGrpSpPr>
          <p:cNvPr id="46088" name="Group 8"/>
          <p:cNvGrpSpPr>
            <a:grpSpLocks/>
          </p:cNvGrpSpPr>
          <p:nvPr/>
        </p:nvGrpSpPr>
        <p:grpSpPr bwMode="auto">
          <a:xfrm>
            <a:off x="4876800" y="4800600"/>
            <a:ext cx="3581400" cy="1479550"/>
            <a:chOff x="3072" y="3024"/>
            <a:chExt cx="2256" cy="932"/>
          </a:xfrm>
        </p:grpSpPr>
        <p:sp>
          <p:nvSpPr>
            <p:cNvPr id="81927" name="Text Box 4"/>
            <p:cNvSpPr txBox="1">
              <a:spLocks noChangeArrowheads="1"/>
            </p:cNvSpPr>
            <p:nvPr/>
          </p:nvSpPr>
          <p:spPr bwMode="auto">
            <a:xfrm>
              <a:off x="3552" y="3552"/>
              <a:ext cx="1776" cy="404"/>
            </a:xfrm>
            <a:prstGeom prst="rect">
              <a:avLst/>
            </a:prstGeom>
            <a:solidFill>
              <a:srgbClr val="00FFFF"/>
            </a:solidFill>
            <a:ln w="9525">
              <a:noFill/>
              <a:miter lim="800000"/>
              <a:headEnd/>
              <a:tailEnd/>
            </a:ln>
          </p:spPr>
          <p:txBody>
            <a:bodyPr>
              <a:prstTxWarp prst="textNoShape">
                <a:avLst/>
              </a:prstTxWarp>
              <a:spAutoFit/>
            </a:bodyPr>
            <a:lstStyle/>
            <a:p>
              <a:r>
                <a:rPr lang="en-US" sz="1800"/>
                <a:t>…and give to unobserved terms</a:t>
              </a:r>
            </a:p>
          </p:txBody>
        </p:sp>
        <p:sp>
          <p:nvSpPr>
            <p:cNvPr id="81928" name="Line 5"/>
            <p:cNvSpPr>
              <a:spLocks noChangeShapeType="1"/>
            </p:cNvSpPr>
            <p:nvPr/>
          </p:nvSpPr>
          <p:spPr bwMode="auto">
            <a:xfrm flipH="1" flipV="1">
              <a:off x="3072" y="3024"/>
              <a:ext cx="1248" cy="528"/>
            </a:xfrm>
            <a:prstGeom prst="line">
              <a:avLst/>
            </a:prstGeom>
            <a:noFill/>
            <a:ln w="28575">
              <a:solidFill>
                <a:srgbClr val="00FFFF"/>
              </a:solidFill>
              <a:round/>
              <a:headEnd/>
              <a:tailEnd type="triangle" w="med" len="med"/>
            </a:ln>
          </p:spPr>
          <p:txBody>
            <a:bodyPr wrap="none" anchor="ctr">
              <a:prstTxWarp prst="textNoShape">
                <a:avLst/>
              </a:prstTxWarp>
            </a:bodyPr>
            <a:lstStyle/>
            <a:p>
              <a:endParaRPr lang="en-US"/>
            </a:p>
          </p:txBody>
        </p:sp>
      </p:grpSp>
      <p:grpSp>
        <p:nvGrpSpPr>
          <p:cNvPr id="46087" name="Group 7"/>
          <p:cNvGrpSpPr>
            <a:grpSpLocks/>
          </p:cNvGrpSpPr>
          <p:nvPr/>
        </p:nvGrpSpPr>
        <p:grpSpPr bwMode="auto">
          <a:xfrm>
            <a:off x="2362200" y="5029200"/>
            <a:ext cx="2743200" cy="1555750"/>
            <a:chOff x="1488" y="3168"/>
            <a:chExt cx="1728" cy="980"/>
          </a:xfrm>
        </p:grpSpPr>
        <p:sp>
          <p:nvSpPr>
            <p:cNvPr id="81925" name="Text Box 3"/>
            <p:cNvSpPr txBox="1">
              <a:spLocks noChangeArrowheads="1"/>
            </p:cNvSpPr>
            <p:nvPr/>
          </p:nvSpPr>
          <p:spPr bwMode="auto">
            <a:xfrm>
              <a:off x="1584" y="3744"/>
              <a:ext cx="1632" cy="404"/>
            </a:xfrm>
            <a:prstGeom prst="rect">
              <a:avLst/>
            </a:prstGeom>
            <a:solidFill>
              <a:srgbClr val="00FFFF"/>
            </a:solidFill>
            <a:ln w="9525">
              <a:noFill/>
              <a:miter lim="800000"/>
              <a:headEnd/>
              <a:tailEnd/>
            </a:ln>
          </p:spPr>
          <p:txBody>
            <a:bodyPr>
              <a:prstTxWarp prst="textNoShape">
                <a:avLst/>
              </a:prstTxWarp>
              <a:spAutoFit/>
            </a:bodyPr>
            <a:lstStyle/>
            <a:p>
              <a:r>
                <a:rPr lang="en-US" sz="1800"/>
                <a:t>Take some probability</a:t>
              </a:r>
            </a:p>
            <a:p>
              <a:r>
                <a:rPr lang="en-US" sz="1800"/>
                <a:t>from observed terms…</a:t>
              </a:r>
            </a:p>
          </p:txBody>
        </p:sp>
        <p:sp>
          <p:nvSpPr>
            <p:cNvPr id="81926" name="Line 6"/>
            <p:cNvSpPr>
              <a:spLocks noChangeShapeType="1"/>
            </p:cNvSpPr>
            <p:nvPr/>
          </p:nvSpPr>
          <p:spPr bwMode="auto">
            <a:xfrm flipH="1" flipV="1">
              <a:off x="1488" y="3168"/>
              <a:ext cx="864" cy="672"/>
            </a:xfrm>
            <a:prstGeom prst="line">
              <a:avLst/>
            </a:prstGeom>
            <a:noFill/>
            <a:ln w="28575">
              <a:solidFill>
                <a:srgbClr val="00FFFF"/>
              </a:solidFill>
              <a:round/>
              <a:headEnd/>
              <a:tailEnd type="triangle" w="med" len="med"/>
            </a:ln>
          </p:spPr>
          <p:txBody>
            <a:bodyPr wrap="none" anchor="ctr">
              <a:prstTxWarp prst="textNoShape">
                <a:avLst/>
              </a:prstTxWarp>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en-US" smtClean="0"/>
              <a:t>Jelinek-Mercer Smoothing</a:t>
            </a:r>
          </a:p>
        </p:txBody>
      </p:sp>
      <p:sp>
        <p:nvSpPr>
          <p:cNvPr id="83970" name="Content Placeholder 2"/>
          <p:cNvSpPr>
            <a:spLocks noGrp="1"/>
          </p:cNvSpPr>
          <p:nvPr>
            <p:ph idx="1"/>
          </p:nvPr>
        </p:nvSpPr>
        <p:spPr>
          <a:xfrm>
            <a:off x="457200" y="1447800"/>
            <a:ext cx="8229600" cy="4525963"/>
          </a:xfrm>
        </p:spPr>
        <p:txBody>
          <a:bodyPr/>
          <a:lstStyle/>
          <a:p>
            <a:pPr eaLnBrk="1" hangingPunct="1"/>
            <a:r>
              <a:rPr lang="el-GR" i="1" smtClean="0"/>
              <a:t>α</a:t>
            </a:r>
            <a:r>
              <a:rPr lang="en-US" i="1" baseline="-25000" smtClean="0"/>
              <a:t>D </a:t>
            </a:r>
            <a:r>
              <a:rPr lang="en-US" smtClean="0"/>
              <a:t>is a constant, </a:t>
            </a:r>
            <a:r>
              <a:rPr lang="el-GR" smtClean="0"/>
              <a:t>λ</a:t>
            </a:r>
            <a:endParaRPr lang="en-US" smtClean="0"/>
          </a:p>
          <a:p>
            <a:pPr eaLnBrk="1" hangingPunct="1"/>
            <a:r>
              <a:rPr lang="en-US" smtClean="0"/>
              <a:t>Gives estimate of</a:t>
            </a:r>
          </a:p>
          <a:p>
            <a:pPr eaLnBrk="1" hangingPunct="1"/>
            <a:endParaRPr lang="en-US" smtClean="0"/>
          </a:p>
          <a:p>
            <a:pPr eaLnBrk="1" hangingPunct="1"/>
            <a:r>
              <a:rPr lang="en-US" smtClean="0"/>
              <a:t>Ranking score</a:t>
            </a:r>
          </a:p>
          <a:p>
            <a:pPr eaLnBrk="1" hangingPunct="1">
              <a:buFont typeface="Arial" pitchFamily="-72" charset="0"/>
              <a:buNone/>
            </a:pPr>
            <a:endParaRPr lang="en-US" smtClean="0"/>
          </a:p>
          <a:p>
            <a:pPr eaLnBrk="1" hangingPunct="1"/>
            <a:r>
              <a:rPr lang="en-US" smtClean="0"/>
              <a:t>Use logs for convenience </a:t>
            </a:r>
          </a:p>
          <a:p>
            <a:pPr lvl="1" eaLnBrk="1" hangingPunct="1"/>
            <a:r>
              <a:rPr lang="en-US" smtClean="0"/>
              <a:t>accuracy problems multiplying small numbers</a:t>
            </a:r>
          </a:p>
          <a:p>
            <a:pPr eaLnBrk="1" hangingPunct="1"/>
            <a:endParaRPr lang="en-US" smtClean="0"/>
          </a:p>
          <a:p>
            <a:pPr eaLnBrk="1" hangingPunct="1"/>
            <a:endParaRPr lang="en-US" smtClean="0"/>
          </a:p>
        </p:txBody>
      </p:sp>
      <p:pic>
        <p:nvPicPr>
          <p:cNvPr id="83971" name="Picture 4" descr="TP_tmp.png"/>
          <p:cNvPicPr>
            <a:picLocks noChangeAspect="1"/>
          </p:cNvPicPr>
          <p:nvPr>
            <p:custDataLst>
              <p:tags r:id="rId1"/>
            </p:custDataLst>
          </p:nvPr>
        </p:nvPicPr>
        <p:blipFill>
          <a:blip r:embed="rId6"/>
          <a:srcRect/>
          <a:stretch>
            <a:fillRect/>
          </a:stretch>
        </p:blipFill>
        <p:spPr bwMode="auto">
          <a:xfrm>
            <a:off x="1600200" y="2590800"/>
            <a:ext cx="4594225" cy="609600"/>
          </a:xfrm>
          <a:prstGeom prst="rect">
            <a:avLst/>
          </a:prstGeom>
          <a:noFill/>
          <a:ln w="9525">
            <a:noFill/>
            <a:miter lim="800000"/>
            <a:headEnd/>
            <a:tailEnd/>
          </a:ln>
        </p:spPr>
      </p:pic>
      <p:pic>
        <p:nvPicPr>
          <p:cNvPr id="83972" name="Picture 5" descr="TP_tmp.png"/>
          <p:cNvPicPr>
            <a:picLocks noChangeAspect="1"/>
          </p:cNvPicPr>
          <p:nvPr>
            <p:custDataLst>
              <p:tags r:id="rId2"/>
            </p:custDataLst>
          </p:nvPr>
        </p:nvPicPr>
        <p:blipFill>
          <a:blip r:embed="rId7"/>
          <a:srcRect/>
          <a:stretch>
            <a:fillRect/>
          </a:stretch>
        </p:blipFill>
        <p:spPr bwMode="auto">
          <a:xfrm>
            <a:off x="1600200" y="3733800"/>
            <a:ext cx="5297488" cy="558800"/>
          </a:xfrm>
          <a:prstGeom prst="rect">
            <a:avLst/>
          </a:prstGeom>
          <a:noFill/>
          <a:ln w="9525">
            <a:noFill/>
            <a:miter lim="800000"/>
            <a:headEnd/>
            <a:tailEnd/>
          </a:ln>
        </p:spPr>
      </p:pic>
      <p:pic>
        <p:nvPicPr>
          <p:cNvPr id="83973" name="Picture 6" descr="TP_tmp.png"/>
          <p:cNvPicPr>
            <a:picLocks noChangeAspect="1"/>
          </p:cNvPicPr>
          <p:nvPr>
            <p:custDataLst>
              <p:tags r:id="rId3"/>
            </p:custDataLst>
          </p:nvPr>
        </p:nvPicPr>
        <p:blipFill>
          <a:blip r:embed="rId8"/>
          <a:srcRect/>
          <a:stretch>
            <a:fillRect/>
          </a:stretch>
        </p:blipFill>
        <p:spPr bwMode="auto">
          <a:xfrm>
            <a:off x="1295400" y="5638800"/>
            <a:ext cx="6030913" cy="533400"/>
          </a:xfrm>
          <a:prstGeom prst="rect">
            <a:avLst/>
          </a:prstGeom>
          <a:noFill/>
          <a:ln w="9525">
            <a:noFill/>
            <a:miter lim="800000"/>
            <a:headEnd/>
            <a:tailEnd/>
          </a:ln>
        </p:spPr>
      </p:pic>
      <p:sp>
        <p:nvSpPr>
          <p:cNvPr id="44036" name="Text Box 4"/>
          <p:cNvSpPr txBox="1">
            <a:spLocks noChangeArrowheads="1"/>
          </p:cNvSpPr>
          <p:nvPr/>
        </p:nvSpPr>
        <p:spPr bwMode="auto">
          <a:xfrm>
            <a:off x="5791200" y="1371600"/>
            <a:ext cx="3352800" cy="1190625"/>
          </a:xfrm>
          <a:prstGeom prst="rect">
            <a:avLst/>
          </a:prstGeom>
          <a:solidFill>
            <a:srgbClr val="00FFFF"/>
          </a:solidFill>
          <a:ln w="9525">
            <a:noFill/>
            <a:miter lim="800000"/>
            <a:headEnd/>
            <a:tailEnd/>
          </a:ln>
        </p:spPr>
        <p:txBody>
          <a:bodyPr>
            <a:prstTxWarp prst="textNoShape">
              <a:avLst/>
            </a:prstTxWarp>
            <a:spAutoFit/>
          </a:bodyPr>
          <a:lstStyle/>
          <a:p>
            <a:r>
              <a:rPr lang="en-US" sz="1800" dirty="0"/>
              <a:t>small </a:t>
            </a:r>
            <a:r>
              <a:rPr lang="el-GR" sz="1800" dirty="0">
                <a:latin typeface="Calibri" pitchFamily="-72" charset="0"/>
              </a:rPr>
              <a:t>λ ~= boolean AND</a:t>
            </a:r>
          </a:p>
          <a:p>
            <a:r>
              <a:rPr lang="en-US" sz="1800" dirty="0" smtClean="0"/>
              <a:t>large </a:t>
            </a:r>
            <a:r>
              <a:rPr lang="el-GR" sz="1800" dirty="0">
                <a:latin typeface="Calibri" pitchFamily="-72" charset="0"/>
              </a:rPr>
              <a:t>λ ~= boolean OR</a:t>
            </a:r>
          </a:p>
          <a:p>
            <a:r>
              <a:rPr lang="el-GR" sz="1800" dirty="0">
                <a:latin typeface="Calibri" pitchFamily="-72" charset="0"/>
              </a:rPr>
              <a:t>in TREC, λ ~= 0.1 for short queries</a:t>
            </a:r>
          </a:p>
          <a:p>
            <a:r>
              <a:rPr lang="el-GR" sz="1800" dirty="0">
                <a:latin typeface="Calibri" pitchFamily="-72" charset="0"/>
              </a:rPr>
              <a:t>and λ ~= 0.7 for long queries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en-US" smtClean="0"/>
              <a:t>Where is </a:t>
            </a:r>
            <a:r>
              <a:rPr lang="en-US" i="1" smtClean="0"/>
              <a:t>tf.idf</a:t>
            </a:r>
            <a:r>
              <a:rPr lang="en-US" smtClean="0"/>
              <a:t> Weight?</a:t>
            </a:r>
          </a:p>
        </p:txBody>
      </p:sp>
      <p:pic>
        <p:nvPicPr>
          <p:cNvPr id="86018" name="Picture 2" descr="TP_tmp.png"/>
          <p:cNvPicPr>
            <a:picLocks noChangeAspect="1"/>
          </p:cNvPicPr>
          <p:nvPr>
            <p:custDataLst>
              <p:tags r:id="rId1"/>
            </p:custDataLst>
          </p:nvPr>
        </p:nvPicPr>
        <p:blipFill>
          <a:blip r:embed="rId4"/>
          <a:srcRect/>
          <a:stretch>
            <a:fillRect/>
          </a:stretch>
        </p:blipFill>
        <p:spPr bwMode="auto">
          <a:xfrm>
            <a:off x="609600" y="1371600"/>
            <a:ext cx="8196263" cy="4191000"/>
          </a:xfrm>
          <a:prstGeom prst="rect">
            <a:avLst/>
          </a:prstGeom>
          <a:noFill/>
          <a:ln w="9525">
            <a:noFill/>
            <a:miter lim="800000"/>
            <a:headEnd/>
            <a:tailEnd/>
          </a:ln>
        </p:spPr>
      </p:pic>
      <p:sp>
        <p:nvSpPr>
          <p:cNvPr id="86019" name="TextBox 3"/>
          <p:cNvSpPr txBox="1">
            <a:spLocks noChangeArrowheads="1"/>
          </p:cNvSpPr>
          <p:nvPr/>
        </p:nvSpPr>
        <p:spPr bwMode="auto">
          <a:xfrm>
            <a:off x="1219200" y="5715000"/>
            <a:ext cx="6400800" cy="884238"/>
          </a:xfrm>
          <a:prstGeom prst="rect">
            <a:avLst/>
          </a:prstGeom>
          <a:noFill/>
          <a:ln w="9525">
            <a:noFill/>
            <a:miter lim="800000"/>
            <a:headEnd/>
            <a:tailEnd/>
          </a:ln>
        </p:spPr>
        <p:txBody>
          <a:bodyPr>
            <a:prstTxWarp prst="textNoShape">
              <a:avLst/>
            </a:prstTxWarp>
            <a:spAutoFit/>
          </a:bodyPr>
          <a:lstStyle/>
          <a:p>
            <a:pPr algn="ctr"/>
            <a:r>
              <a:rPr lang="en-US" sz="2800">
                <a:latin typeface="Calibri" pitchFamily="-72" charset="0"/>
              </a:rPr>
              <a:t>- </a:t>
            </a:r>
            <a:r>
              <a:rPr lang="en-US">
                <a:latin typeface="Calibri" pitchFamily="-72" charset="0"/>
              </a:rPr>
              <a:t>proportional to the term frequency, inversely    proportional to the collection frequency</a:t>
            </a:r>
          </a:p>
        </p:txBody>
      </p:sp>
      <p:sp>
        <p:nvSpPr>
          <p:cNvPr id="48132" name="Text Box 4"/>
          <p:cNvSpPr txBox="1">
            <a:spLocks noChangeArrowheads="1"/>
          </p:cNvSpPr>
          <p:nvPr/>
        </p:nvSpPr>
        <p:spPr bwMode="auto">
          <a:xfrm>
            <a:off x="6461125" y="4648200"/>
            <a:ext cx="2470150" cy="1190625"/>
          </a:xfrm>
          <a:prstGeom prst="rect">
            <a:avLst/>
          </a:prstGeom>
          <a:solidFill>
            <a:srgbClr val="00FFFF"/>
          </a:solidFill>
          <a:ln w="9525">
            <a:noFill/>
            <a:miter lim="800000"/>
            <a:headEnd/>
            <a:tailEnd/>
          </a:ln>
        </p:spPr>
        <p:txBody>
          <a:bodyPr>
            <a:prstTxWarp prst="textNoShape">
              <a:avLst/>
            </a:prstTxWarp>
            <a:spAutoFit/>
          </a:bodyPr>
          <a:lstStyle/>
          <a:p>
            <a:pPr marL="342900" indent="-342900">
              <a:buFont typeface="Arial" pitchFamily="-72" charset="0"/>
              <a:buAutoNum type="arabicPeriod"/>
            </a:pPr>
            <a:r>
              <a:rPr lang="en-US" sz="1800"/>
              <a:t>Add/sub term from </a:t>
            </a:r>
          </a:p>
          <a:p>
            <a:pPr marL="342900" indent="-342900">
              <a:buFont typeface="Arial" pitchFamily="-72" charset="0"/>
              <a:buNone/>
            </a:pPr>
            <a:r>
              <a:rPr lang="en-US" sz="1800"/>
              <a:t>     p. 258</a:t>
            </a:r>
          </a:p>
          <a:p>
            <a:pPr marL="342900" indent="-342900">
              <a:buFont typeface="Arial" pitchFamily="-72" charset="0"/>
              <a:buAutoNum type="arabicPeriod" startAt="2"/>
            </a:pPr>
            <a:r>
              <a:rPr lang="en-US" sz="1800"/>
              <a:t>Last term can be </a:t>
            </a:r>
          </a:p>
          <a:p>
            <a:pPr marL="342900" indent="-342900">
              <a:buFont typeface="Arial" pitchFamily="-72" charset="0"/>
              <a:buNone/>
            </a:pPr>
            <a:r>
              <a:rPr lang="en-US" sz="1800"/>
              <a:t>      dropped</a:t>
            </a:r>
          </a:p>
        </p:txBody>
      </p:sp>
      <p:grpSp>
        <p:nvGrpSpPr>
          <p:cNvPr id="48138" name="Group 10"/>
          <p:cNvGrpSpPr>
            <a:grpSpLocks/>
          </p:cNvGrpSpPr>
          <p:nvPr/>
        </p:nvGrpSpPr>
        <p:grpSpPr bwMode="auto">
          <a:xfrm>
            <a:off x="2438400" y="1905000"/>
            <a:ext cx="6553200" cy="1143000"/>
            <a:chOff x="1536" y="1200"/>
            <a:chExt cx="4128" cy="720"/>
          </a:xfrm>
        </p:grpSpPr>
        <p:sp>
          <p:nvSpPr>
            <p:cNvPr id="86022" name="Rectangle 6"/>
            <p:cNvSpPr>
              <a:spLocks noChangeArrowheads="1"/>
            </p:cNvSpPr>
            <p:nvPr/>
          </p:nvSpPr>
          <p:spPr bwMode="auto">
            <a:xfrm>
              <a:off x="1536" y="1392"/>
              <a:ext cx="2544" cy="528"/>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86023" name="Text Box 7"/>
            <p:cNvSpPr txBox="1">
              <a:spLocks noChangeArrowheads="1"/>
            </p:cNvSpPr>
            <p:nvPr/>
          </p:nvSpPr>
          <p:spPr bwMode="auto">
            <a:xfrm>
              <a:off x="2160" y="1248"/>
              <a:ext cx="624" cy="231"/>
            </a:xfrm>
            <a:prstGeom prst="rect">
              <a:avLst/>
            </a:prstGeom>
            <a:solidFill>
              <a:srgbClr val="00FFFF"/>
            </a:solidFill>
            <a:ln w="9525">
              <a:noFill/>
              <a:miter lim="800000"/>
              <a:headEnd/>
              <a:tailEnd/>
            </a:ln>
          </p:spPr>
          <p:txBody>
            <a:bodyPr>
              <a:prstTxWarp prst="textNoShape">
                <a:avLst/>
              </a:prstTxWarp>
              <a:spAutoFit/>
            </a:bodyPr>
            <a:lstStyle/>
            <a:p>
              <a:r>
                <a:rPr lang="en-US" sz="1800"/>
                <a:t>occurs</a:t>
              </a:r>
            </a:p>
          </p:txBody>
        </p:sp>
        <p:sp>
          <p:nvSpPr>
            <p:cNvPr id="86024" name="Rectangle 8"/>
            <p:cNvSpPr>
              <a:spLocks noChangeArrowheads="1"/>
            </p:cNvSpPr>
            <p:nvPr/>
          </p:nvSpPr>
          <p:spPr bwMode="auto">
            <a:xfrm>
              <a:off x="4224" y="1392"/>
              <a:ext cx="1440" cy="528"/>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86025" name="Text Box 9"/>
            <p:cNvSpPr txBox="1">
              <a:spLocks noChangeArrowheads="1"/>
            </p:cNvSpPr>
            <p:nvPr/>
          </p:nvSpPr>
          <p:spPr bwMode="auto">
            <a:xfrm>
              <a:off x="4416" y="1200"/>
              <a:ext cx="1200" cy="231"/>
            </a:xfrm>
            <a:prstGeom prst="rect">
              <a:avLst/>
            </a:prstGeom>
            <a:solidFill>
              <a:srgbClr val="00FFFF"/>
            </a:solidFill>
            <a:ln w="9525">
              <a:noFill/>
              <a:miter lim="800000"/>
              <a:headEnd/>
              <a:tailEnd/>
            </a:ln>
          </p:spPr>
          <p:txBody>
            <a:bodyPr>
              <a:prstTxWarp prst="textNoShape">
                <a:avLst/>
              </a:prstTxWarp>
              <a:spAutoFit/>
            </a:bodyPr>
            <a:lstStyle/>
            <a:p>
              <a:r>
                <a:rPr lang="en-US" sz="1800"/>
                <a:t>does not occur</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smtClean="0"/>
              <a:t>Dirichlet Smoothing</a:t>
            </a:r>
          </a:p>
        </p:txBody>
      </p:sp>
      <p:sp>
        <p:nvSpPr>
          <p:cNvPr id="88066" name="Content Placeholder 2"/>
          <p:cNvSpPr>
            <a:spLocks noGrp="1"/>
          </p:cNvSpPr>
          <p:nvPr>
            <p:ph idx="1"/>
          </p:nvPr>
        </p:nvSpPr>
        <p:spPr/>
        <p:txBody>
          <a:bodyPr/>
          <a:lstStyle/>
          <a:p>
            <a:pPr eaLnBrk="1" hangingPunct="1"/>
            <a:r>
              <a:rPr lang="el-GR" i="1" smtClean="0"/>
              <a:t>α</a:t>
            </a:r>
            <a:r>
              <a:rPr lang="en-US" i="1" baseline="-25000" smtClean="0"/>
              <a:t>D </a:t>
            </a:r>
            <a:r>
              <a:rPr lang="en-US" smtClean="0"/>
              <a:t>depends on document length</a:t>
            </a:r>
          </a:p>
          <a:p>
            <a:pPr eaLnBrk="1" hangingPunct="1">
              <a:buFont typeface="Arial" pitchFamily="-72" charset="0"/>
              <a:buNone/>
            </a:pPr>
            <a:endParaRPr lang="en-US" smtClean="0"/>
          </a:p>
          <a:p>
            <a:pPr eaLnBrk="1" hangingPunct="1">
              <a:buFont typeface="Arial" pitchFamily="-72" charset="0"/>
              <a:buNone/>
            </a:pPr>
            <a:endParaRPr lang="en-US" sz="1000" smtClean="0"/>
          </a:p>
          <a:p>
            <a:pPr eaLnBrk="1" hangingPunct="1"/>
            <a:r>
              <a:rPr lang="en-US" smtClean="0"/>
              <a:t>Gives probability estimation of </a:t>
            </a:r>
          </a:p>
          <a:p>
            <a:pPr eaLnBrk="1" hangingPunct="1"/>
            <a:endParaRPr lang="en-US" smtClean="0"/>
          </a:p>
          <a:p>
            <a:pPr eaLnBrk="1" hangingPunct="1"/>
            <a:endParaRPr lang="en-US" sz="1200" smtClean="0"/>
          </a:p>
          <a:p>
            <a:pPr eaLnBrk="1" hangingPunct="1"/>
            <a:r>
              <a:rPr lang="en-US" smtClean="0"/>
              <a:t>and document score</a:t>
            </a:r>
          </a:p>
        </p:txBody>
      </p:sp>
      <p:pic>
        <p:nvPicPr>
          <p:cNvPr id="88067" name="Picture 3" descr="TP_tmp.png"/>
          <p:cNvPicPr>
            <a:picLocks noChangeAspect="1"/>
          </p:cNvPicPr>
          <p:nvPr>
            <p:custDataLst>
              <p:tags r:id="rId1"/>
            </p:custDataLst>
          </p:nvPr>
        </p:nvPicPr>
        <p:blipFill>
          <a:blip r:embed="rId6"/>
          <a:srcRect/>
          <a:stretch>
            <a:fillRect/>
          </a:stretch>
        </p:blipFill>
        <p:spPr bwMode="auto">
          <a:xfrm>
            <a:off x="2819400" y="2286000"/>
            <a:ext cx="1936750" cy="493713"/>
          </a:xfrm>
          <a:prstGeom prst="rect">
            <a:avLst/>
          </a:prstGeom>
          <a:noFill/>
          <a:ln w="9525">
            <a:noFill/>
            <a:miter lim="800000"/>
            <a:headEnd/>
            <a:tailEnd/>
          </a:ln>
        </p:spPr>
      </p:pic>
      <p:pic>
        <p:nvPicPr>
          <p:cNvPr id="88068" name="Picture 4" descr="TP_tmp.png"/>
          <p:cNvPicPr>
            <a:picLocks noChangeAspect="1"/>
          </p:cNvPicPr>
          <p:nvPr>
            <p:custDataLst>
              <p:tags r:id="rId2"/>
            </p:custDataLst>
          </p:nvPr>
        </p:nvPicPr>
        <p:blipFill>
          <a:blip r:embed="rId7"/>
          <a:srcRect/>
          <a:stretch>
            <a:fillRect/>
          </a:stretch>
        </p:blipFill>
        <p:spPr bwMode="auto">
          <a:xfrm>
            <a:off x="2362200" y="3581400"/>
            <a:ext cx="3265488" cy="762000"/>
          </a:xfrm>
          <a:prstGeom prst="rect">
            <a:avLst/>
          </a:prstGeom>
          <a:noFill/>
          <a:ln w="9525">
            <a:noFill/>
            <a:miter lim="800000"/>
            <a:headEnd/>
            <a:tailEnd/>
          </a:ln>
        </p:spPr>
      </p:pic>
      <p:pic>
        <p:nvPicPr>
          <p:cNvPr id="88069" name="Picture 5" descr="TP_tmp.png"/>
          <p:cNvPicPr>
            <a:picLocks noChangeAspect="1"/>
          </p:cNvPicPr>
          <p:nvPr>
            <p:custDataLst>
              <p:tags r:id="rId3"/>
            </p:custDataLst>
          </p:nvPr>
        </p:nvPicPr>
        <p:blipFill>
          <a:blip r:embed="rId8"/>
          <a:srcRect/>
          <a:stretch>
            <a:fillRect/>
          </a:stretch>
        </p:blipFill>
        <p:spPr bwMode="auto">
          <a:xfrm>
            <a:off x="1676400" y="4953000"/>
            <a:ext cx="5334000" cy="762000"/>
          </a:xfrm>
          <a:prstGeom prst="rect">
            <a:avLst/>
          </a:prstGeom>
          <a:noFill/>
          <a:ln w="9525">
            <a:noFill/>
            <a:miter lim="800000"/>
            <a:headEnd/>
            <a:tailEnd/>
          </a:ln>
        </p:spPr>
      </p:pic>
      <p:sp>
        <p:nvSpPr>
          <p:cNvPr id="44036" name="Text Box 4"/>
          <p:cNvSpPr txBox="1">
            <a:spLocks noChangeArrowheads="1"/>
          </p:cNvSpPr>
          <p:nvPr/>
        </p:nvSpPr>
        <p:spPr bwMode="auto">
          <a:xfrm>
            <a:off x="6553200" y="2286000"/>
            <a:ext cx="2590800" cy="1155700"/>
          </a:xfrm>
          <a:prstGeom prst="rect">
            <a:avLst/>
          </a:prstGeom>
          <a:solidFill>
            <a:srgbClr val="00FFFF"/>
          </a:solidFill>
          <a:ln w="9525">
            <a:noFill/>
            <a:miter lim="800000"/>
            <a:headEnd/>
            <a:tailEnd/>
          </a:ln>
        </p:spPr>
        <p:txBody>
          <a:bodyPr>
            <a:prstTxWarp prst="textNoShape">
              <a:avLst/>
            </a:prstTxWarp>
            <a:spAutoFit/>
          </a:bodyPr>
          <a:lstStyle/>
          <a:p>
            <a:r>
              <a:rPr lang="en-US" sz="1400"/>
              <a:t>similar to J-M, </a:t>
            </a:r>
          </a:p>
          <a:p>
            <a:r>
              <a:rPr lang="en-US" sz="1400"/>
              <a:t>small </a:t>
            </a:r>
            <a:r>
              <a:rPr lang="el-GR" sz="1400" i="1">
                <a:latin typeface="Calibri" pitchFamily="-72" charset="0"/>
              </a:rPr>
              <a:t>α</a:t>
            </a:r>
            <a:r>
              <a:rPr lang="en-US" sz="1400" i="1" baseline="-25000">
                <a:latin typeface="Calibri" pitchFamily="-72" charset="0"/>
              </a:rPr>
              <a:t>D</a:t>
            </a:r>
            <a:r>
              <a:rPr lang="en-US" sz="1400"/>
              <a:t> ~= AND</a:t>
            </a:r>
          </a:p>
          <a:p>
            <a:r>
              <a:rPr lang="en-US" sz="1400"/>
              <a:t>large </a:t>
            </a:r>
            <a:r>
              <a:rPr lang="el-GR" sz="1400" i="1">
                <a:latin typeface="Calibri" pitchFamily="-72" charset="0"/>
              </a:rPr>
              <a:t>α</a:t>
            </a:r>
            <a:r>
              <a:rPr lang="en-US" sz="1400" i="1" baseline="-25000">
                <a:latin typeface="Calibri" pitchFamily="-72" charset="0"/>
              </a:rPr>
              <a:t>D</a:t>
            </a:r>
            <a:r>
              <a:rPr lang="en-US" sz="1400"/>
              <a:t> ~= OR</a:t>
            </a:r>
            <a:endParaRPr lang="el-GR" sz="1400"/>
          </a:p>
          <a:p>
            <a:r>
              <a:rPr lang="el-GR" sz="1400"/>
              <a:t>from TREC,  = 1000-2000</a:t>
            </a:r>
          </a:p>
          <a:p>
            <a:r>
              <a:rPr lang="el-GR" sz="1400"/>
              <a:t>generally, Dirichlet &gt; J-M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6"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en-US" smtClean="0"/>
              <a:t>Query Likelihood Example</a:t>
            </a:r>
          </a:p>
        </p:txBody>
      </p:sp>
      <p:sp>
        <p:nvSpPr>
          <p:cNvPr id="3" name="Content Placeholder 2"/>
          <p:cNvSpPr>
            <a:spLocks noGrp="1"/>
          </p:cNvSpPr>
          <p:nvPr>
            <p:ph idx="1"/>
          </p:nvPr>
        </p:nvSpPr>
        <p:spPr>
          <a:xfrm>
            <a:off x="457200" y="1600200"/>
            <a:ext cx="8229600" cy="4800600"/>
          </a:xfrm>
        </p:spPr>
        <p:txBody>
          <a:bodyPr rtlCol="0">
            <a:normAutofit fontScale="92500" lnSpcReduction="10000"/>
          </a:bodyPr>
          <a:lstStyle/>
          <a:p>
            <a:pPr eaLnBrk="1" fontAlgn="auto" hangingPunct="1">
              <a:spcAft>
                <a:spcPts val="0"/>
              </a:spcAft>
              <a:buFont typeface="Arial" pitchFamily="34" charset="0"/>
              <a:buChar char="•"/>
              <a:defRPr/>
            </a:pPr>
            <a:r>
              <a:rPr lang="en-US" dirty="0" smtClean="0">
                <a:ea typeface="+mn-ea"/>
                <a:cs typeface="+mn-cs"/>
              </a:rPr>
              <a:t>For the term “president”</a:t>
            </a:r>
          </a:p>
          <a:p>
            <a:pPr lvl="1" eaLnBrk="1" fontAlgn="auto" hangingPunct="1">
              <a:spcAft>
                <a:spcPts val="0"/>
              </a:spcAft>
              <a:buFont typeface="Arial" pitchFamily="34" charset="0"/>
              <a:buChar char="–"/>
              <a:defRPr/>
            </a:pPr>
            <a:r>
              <a:rPr lang="en-US" i="1" dirty="0" err="1" smtClean="0">
                <a:ea typeface="+mn-ea"/>
              </a:rPr>
              <a:t>f</a:t>
            </a:r>
            <a:r>
              <a:rPr lang="en-US" i="1" baseline="-25000" dirty="0" err="1" smtClean="0">
                <a:ea typeface="+mn-ea"/>
              </a:rPr>
              <a:t>qi,D</a:t>
            </a:r>
            <a:r>
              <a:rPr lang="en-US" i="1" dirty="0" smtClean="0">
                <a:ea typeface="+mn-ea"/>
              </a:rPr>
              <a:t> </a:t>
            </a:r>
            <a:r>
              <a:rPr lang="en-US" dirty="0" smtClean="0">
                <a:ea typeface="+mn-ea"/>
              </a:rPr>
              <a:t>= 15, </a:t>
            </a:r>
            <a:r>
              <a:rPr lang="en-US" i="1" dirty="0" err="1" smtClean="0">
                <a:ea typeface="+mn-ea"/>
              </a:rPr>
              <a:t>c</a:t>
            </a:r>
            <a:r>
              <a:rPr lang="en-US" i="1" baseline="-25000" dirty="0" err="1" smtClean="0">
                <a:ea typeface="+mn-ea"/>
              </a:rPr>
              <a:t>qi</a:t>
            </a:r>
            <a:r>
              <a:rPr lang="en-US" i="1" baseline="-25000" dirty="0" smtClean="0">
                <a:ea typeface="+mn-ea"/>
              </a:rPr>
              <a:t> </a:t>
            </a:r>
            <a:r>
              <a:rPr lang="en-US" dirty="0" smtClean="0">
                <a:ea typeface="+mn-ea"/>
              </a:rPr>
              <a:t>= 160,000</a:t>
            </a:r>
          </a:p>
          <a:p>
            <a:pPr eaLnBrk="1" fontAlgn="auto" hangingPunct="1">
              <a:spcAft>
                <a:spcPts val="0"/>
              </a:spcAft>
              <a:buFont typeface="Arial" pitchFamily="34" charset="0"/>
              <a:buChar char="•"/>
              <a:defRPr/>
            </a:pPr>
            <a:r>
              <a:rPr lang="en-US" dirty="0" smtClean="0">
                <a:ea typeface="+mn-ea"/>
                <a:cs typeface="+mn-cs"/>
              </a:rPr>
              <a:t>For the term “</a:t>
            </a:r>
            <a:r>
              <a:rPr lang="en-US" dirty="0" err="1" smtClean="0">
                <a:ea typeface="+mn-ea"/>
                <a:cs typeface="+mn-cs"/>
              </a:rPr>
              <a:t>lincoln</a:t>
            </a:r>
            <a:r>
              <a:rPr lang="en-US" dirty="0" smtClean="0">
                <a:ea typeface="+mn-ea"/>
                <a:cs typeface="+mn-cs"/>
              </a:rPr>
              <a:t>”</a:t>
            </a:r>
          </a:p>
          <a:p>
            <a:pPr lvl="1" eaLnBrk="1" fontAlgn="auto" hangingPunct="1">
              <a:spcAft>
                <a:spcPts val="0"/>
              </a:spcAft>
              <a:buFont typeface="Arial" pitchFamily="34" charset="0"/>
              <a:buChar char="–"/>
              <a:defRPr/>
            </a:pPr>
            <a:r>
              <a:rPr lang="en-US" i="1" dirty="0" err="1" smtClean="0">
                <a:ea typeface="+mn-ea"/>
              </a:rPr>
              <a:t>f</a:t>
            </a:r>
            <a:r>
              <a:rPr lang="en-US" i="1" baseline="-25000" dirty="0" err="1" smtClean="0">
                <a:ea typeface="+mn-ea"/>
              </a:rPr>
              <a:t>qi,D</a:t>
            </a:r>
            <a:r>
              <a:rPr lang="en-US" i="1" dirty="0" smtClean="0">
                <a:ea typeface="+mn-ea"/>
              </a:rPr>
              <a:t> </a:t>
            </a:r>
            <a:r>
              <a:rPr lang="en-US" dirty="0" smtClean="0">
                <a:ea typeface="+mn-ea"/>
              </a:rPr>
              <a:t>= 25, </a:t>
            </a:r>
            <a:r>
              <a:rPr lang="en-US" i="1" dirty="0" err="1" smtClean="0">
                <a:ea typeface="+mn-ea"/>
              </a:rPr>
              <a:t>c</a:t>
            </a:r>
            <a:r>
              <a:rPr lang="en-US" i="1" baseline="-25000" dirty="0" err="1" smtClean="0">
                <a:ea typeface="+mn-ea"/>
              </a:rPr>
              <a:t>qi</a:t>
            </a:r>
            <a:r>
              <a:rPr lang="en-US" i="1" dirty="0" smtClean="0">
                <a:ea typeface="+mn-ea"/>
              </a:rPr>
              <a:t> </a:t>
            </a:r>
            <a:r>
              <a:rPr lang="en-US" dirty="0" smtClean="0">
                <a:ea typeface="+mn-ea"/>
              </a:rPr>
              <a:t>= 2,400</a:t>
            </a:r>
            <a:endParaRPr lang="en-US" i="1" dirty="0" smtClean="0">
              <a:ea typeface="+mn-ea"/>
            </a:endParaRPr>
          </a:p>
          <a:p>
            <a:pPr eaLnBrk="1" fontAlgn="auto" hangingPunct="1">
              <a:spcAft>
                <a:spcPts val="0"/>
              </a:spcAft>
              <a:buFont typeface="Arial" pitchFamily="34" charset="0"/>
              <a:buChar char="•"/>
              <a:defRPr/>
            </a:pPr>
            <a:r>
              <a:rPr lang="en-US" dirty="0" smtClean="0">
                <a:ea typeface="+mn-ea"/>
                <a:cs typeface="+mn-cs"/>
              </a:rPr>
              <a:t>number of word occurrences in the document |d| is assumed to be 1,800</a:t>
            </a:r>
          </a:p>
          <a:p>
            <a:pPr eaLnBrk="1" fontAlgn="auto" hangingPunct="1">
              <a:spcAft>
                <a:spcPts val="0"/>
              </a:spcAft>
              <a:buFont typeface="Arial" pitchFamily="34" charset="0"/>
              <a:buChar char="•"/>
              <a:defRPr/>
            </a:pPr>
            <a:r>
              <a:rPr lang="en-US" dirty="0" smtClean="0">
                <a:ea typeface="+mn-ea"/>
                <a:cs typeface="+mn-cs"/>
              </a:rPr>
              <a:t>number of word occurrences in the collection is 10</a:t>
            </a:r>
            <a:r>
              <a:rPr lang="en-US" baseline="30000" dirty="0" smtClean="0">
                <a:ea typeface="+mn-ea"/>
                <a:cs typeface="+mn-cs"/>
              </a:rPr>
              <a:t>9</a:t>
            </a:r>
            <a:r>
              <a:rPr lang="en-US" dirty="0" smtClean="0">
                <a:ea typeface="+mn-ea"/>
                <a:cs typeface="+mn-cs"/>
              </a:rPr>
              <a:t> </a:t>
            </a:r>
          </a:p>
          <a:p>
            <a:pPr lvl="1" eaLnBrk="1" fontAlgn="auto" hangingPunct="1">
              <a:spcAft>
                <a:spcPts val="0"/>
              </a:spcAft>
              <a:buFont typeface="Arial" pitchFamily="34" charset="0"/>
              <a:buChar char="–"/>
              <a:defRPr/>
            </a:pPr>
            <a:r>
              <a:rPr lang="en-US" dirty="0" smtClean="0">
                <a:ea typeface="+mn-ea"/>
              </a:rPr>
              <a:t>500,000 documents times an average of 2,000 words</a:t>
            </a:r>
          </a:p>
          <a:p>
            <a:pPr eaLnBrk="1" fontAlgn="auto" hangingPunct="1">
              <a:spcAft>
                <a:spcPts val="0"/>
              </a:spcAft>
              <a:buFont typeface="Arial" pitchFamily="34" charset="0"/>
              <a:buChar char="•"/>
              <a:defRPr/>
            </a:pPr>
            <a:r>
              <a:rPr lang="el-GR" dirty="0" smtClean="0">
                <a:ea typeface="+mn-ea"/>
                <a:cs typeface="+mn-cs"/>
              </a:rPr>
              <a:t>μ</a:t>
            </a:r>
            <a:r>
              <a:rPr lang="en-US" dirty="0" smtClean="0">
                <a:ea typeface="+mn-ea"/>
                <a:cs typeface="+mn-cs"/>
              </a:rPr>
              <a:t> = 2,000</a:t>
            </a:r>
            <a:endParaRPr lang="el-GR" dirty="0" smtClean="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en-US" smtClean="0"/>
              <a:t>Query Likelihood Example</a:t>
            </a:r>
          </a:p>
        </p:txBody>
      </p:sp>
      <p:pic>
        <p:nvPicPr>
          <p:cNvPr id="92162" name="Picture 2" descr="TP_tmp.png"/>
          <p:cNvPicPr>
            <a:picLocks noChangeAspect="1"/>
          </p:cNvPicPr>
          <p:nvPr>
            <p:custDataLst>
              <p:tags r:id="rId1"/>
            </p:custDataLst>
          </p:nvPr>
        </p:nvPicPr>
        <p:blipFill>
          <a:blip r:embed="rId4"/>
          <a:srcRect/>
          <a:stretch>
            <a:fillRect/>
          </a:stretch>
        </p:blipFill>
        <p:spPr bwMode="auto">
          <a:xfrm>
            <a:off x="1219200" y="1905000"/>
            <a:ext cx="6651625" cy="2286000"/>
          </a:xfrm>
          <a:prstGeom prst="rect">
            <a:avLst/>
          </a:prstGeom>
          <a:noFill/>
          <a:ln w="9525">
            <a:noFill/>
            <a:miter lim="800000"/>
            <a:headEnd/>
            <a:tailEnd/>
          </a:ln>
        </p:spPr>
      </p:pic>
      <p:sp>
        <p:nvSpPr>
          <p:cNvPr id="92163" name="TextBox 4"/>
          <p:cNvSpPr txBox="1">
            <a:spLocks noChangeArrowheads="1"/>
          </p:cNvSpPr>
          <p:nvPr/>
        </p:nvSpPr>
        <p:spPr bwMode="auto">
          <a:xfrm>
            <a:off x="1066800" y="4724400"/>
            <a:ext cx="6858000" cy="946150"/>
          </a:xfrm>
          <a:prstGeom prst="rect">
            <a:avLst/>
          </a:prstGeom>
          <a:noFill/>
          <a:ln w="9525">
            <a:noFill/>
            <a:miter lim="800000"/>
            <a:headEnd/>
            <a:tailEnd/>
          </a:ln>
        </p:spPr>
        <p:txBody>
          <a:bodyPr>
            <a:prstTxWarp prst="textNoShape">
              <a:avLst/>
            </a:prstTxWarp>
            <a:spAutoFit/>
          </a:bodyPr>
          <a:lstStyle/>
          <a:p>
            <a:pPr lvl="1">
              <a:buFont typeface="Arial" pitchFamily="-72" charset="0"/>
              <a:buChar char="•"/>
            </a:pPr>
            <a:r>
              <a:rPr lang="en-US" sz="2800">
                <a:latin typeface="Calibri" pitchFamily="-72" charset="0"/>
              </a:rPr>
              <a:t>  Negative number because summing logs 	of small numbers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smtClean="0"/>
              <a:t>Retrieval Model Overview</a:t>
            </a:r>
          </a:p>
        </p:txBody>
      </p:sp>
      <p:sp>
        <p:nvSpPr>
          <p:cNvPr id="3" name="Content Placeholder 2"/>
          <p:cNvSpPr>
            <a:spLocks noGrp="1"/>
          </p:cNvSpPr>
          <p:nvPr>
            <p:ph idx="1"/>
          </p:nvPr>
        </p:nvSpPr>
        <p:spPr>
          <a:xfrm>
            <a:off x="457200" y="1600200"/>
            <a:ext cx="8229600" cy="46482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Older models</a:t>
            </a:r>
          </a:p>
          <a:p>
            <a:pPr lvl="1" eaLnBrk="1" fontAlgn="auto" hangingPunct="1">
              <a:spcAft>
                <a:spcPts val="0"/>
              </a:spcAft>
              <a:buFont typeface="Arial" pitchFamily="34" charset="0"/>
              <a:buChar char="–"/>
              <a:defRPr/>
            </a:pPr>
            <a:r>
              <a:rPr lang="en-US" dirty="0" smtClean="0">
                <a:ea typeface="+mn-ea"/>
              </a:rPr>
              <a:t>Boolean retrieval</a:t>
            </a:r>
          </a:p>
          <a:p>
            <a:pPr lvl="1" eaLnBrk="1" fontAlgn="auto" hangingPunct="1">
              <a:spcAft>
                <a:spcPts val="0"/>
              </a:spcAft>
              <a:buFont typeface="Arial" pitchFamily="34" charset="0"/>
              <a:buChar char="–"/>
              <a:defRPr/>
            </a:pPr>
            <a:r>
              <a:rPr lang="en-US" dirty="0" smtClean="0">
                <a:ea typeface="+mn-ea"/>
              </a:rPr>
              <a:t>Vector Space model</a:t>
            </a:r>
          </a:p>
          <a:p>
            <a:pPr eaLnBrk="1" fontAlgn="auto" hangingPunct="1">
              <a:spcAft>
                <a:spcPts val="0"/>
              </a:spcAft>
              <a:buFont typeface="Arial" pitchFamily="34" charset="0"/>
              <a:buChar char="•"/>
              <a:defRPr/>
            </a:pPr>
            <a:r>
              <a:rPr lang="en-US" dirty="0" smtClean="0">
                <a:ea typeface="+mn-ea"/>
                <a:cs typeface="+mn-cs"/>
              </a:rPr>
              <a:t>Probabilistic Models</a:t>
            </a:r>
          </a:p>
          <a:p>
            <a:pPr lvl="1" eaLnBrk="1" fontAlgn="auto" hangingPunct="1">
              <a:spcAft>
                <a:spcPts val="0"/>
              </a:spcAft>
              <a:buFont typeface="Arial" pitchFamily="34" charset="0"/>
              <a:buChar char="–"/>
              <a:defRPr/>
            </a:pPr>
            <a:r>
              <a:rPr lang="en-US" dirty="0" smtClean="0">
                <a:ea typeface="+mn-ea"/>
              </a:rPr>
              <a:t>BM25</a:t>
            </a:r>
          </a:p>
          <a:p>
            <a:pPr lvl="1" eaLnBrk="1" fontAlgn="auto" hangingPunct="1">
              <a:spcAft>
                <a:spcPts val="0"/>
              </a:spcAft>
              <a:buFont typeface="Arial" pitchFamily="34" charset="0"/>
              <a:buChar char="–"/>
              <a:defRPr/>
            </a:pPr>
            <a:r>
              <a:rPr lang="en-US" dirty="0" smtClean="0">
                <a:ea typeface="+mn-ea"/>
              </a:rPr>
              <a:t>Language models</a:t>
            </a:r>
          </a:p>
          <a:p>
            <a:pPr eaLnBrk="1" fontAlgn="auto" hangingPunct="1">
              <a:spcAft>
                <a:spcPts val="0"/>
              </a:spcAft>
              <a:buFont typeface="Arial" pitchFamily="34" charset="0"/>
              <a:buChar char="•"/>
              <a:defRPr/>
            </a:pPr>
            <a:r>
              <a:rPr lang="en-US" dirty="0" smtClean="0">
                <a:ea typeface="+mn-ea"/>
                <a:cs typeface="+mn-cs"/>
              </a:rPr>
              <a:t>Combining evidence</a:t>
            </a:r>
          </a:p>
          <a:p>
            <a:pPr lvl="1" eaLnBrk="1" fontAlgn="auto" hangingPunct="1">
              <a:spcAft>
                <a:spcPts val="0"/>
              </a:spcAft>
              <a:buFont typeface="Arial" pitchFamily="34" charset="0"/>
              <a:buChar char="–"/>
              <a:defRPr/>
            </a:pPr>
            <a:r>
              <a:rPr lang="en-US" dirty="0" smtClean="0">
                <a:ea typeface="+mn-ea"/>
              </a:rPr>
              <a:t>Inference networks</a:t>
            </a:r>
          </a:p>
          <a:p>
            <a:pPr lvl="1" eaLnBrk="1" fontAlgn="auto" hangingPunct="1">
              <a:spcAft>
                <a:spcPts val="0"/>
              </a:spcAft>
              <a:buFont typeface="Arial" pitchFamily="34" charset="0"/>
              <a:buChar char="–"/>
              <a:defRPr/>
            </a:pPr>
            <a:r>
              <a:rPr lang="en-US" dirty="0" smtClean="0">
                <a:ea typeface="+mn-ea"/>
              </a:rPr>
              <a:t>Learning to Rank</a:t>
            </a:r>
            <a:endParaRPr lang="en-US" dirty="0">
              <a:ea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en-US" smtClean="0"/>
              <a:t>Query Likelihood Example</a:t>
            </a:r>
          </a:p>
        </p:txBody>
      </p:sp>
      <p:pic>
        <p:nvPicPr>
          <p:cNvPr id="94210" name="Picture 3" descr="TP_tmp.png"/>
          <p:cNvPicPr>
            <a:picLocks noChangeAspect="1"/>
          </p:cNvPicPr>
          <p:nvPr>
            <p:custDataLst>
              <p:tags r:id="rId1"/>
            </p:custDataLst>
          </p:nvPr>
        </p:nvPicPr>
        <p:blipFill>
          <a:blip r:embed="rId4"/>
          <a:srcRect/>
          <a:stretch>
            <a:fillRect/>
          </a:stretch>
        </p:blipFill>
        <p:spPr bwMode="auto">
          <a:xfrm>
            <a:off x="2057400" y="2286000"/>
            <a:ext cx="4916488" cy="2362200"/>
          </a:xfrm>
          <a:prstGeom prst="rect">
            <a:avLst/>
          </a:prstGeom>
          <a:noFill/>
          <a:ln w="9525">
            <a:noFill/>
            <a:miter lim="800000"/>
            <a:headEnd/>
            <a:tailEnd/>
          </a:ln>
        </p:spPr>
      </p:pic>
      <p:grpSp>
        <p:nvGrpSpPr>
          <p:cNvPr id="94211" name="Group 3"/>
          <p:cNvGrpSpPr>
            <a:grpSpLocks/>
          </p:cNvGrpSpPr>
          <p:nvPr/>
        </p:nvGrpSpPr>
        <p:grpSpPr bwMode="auto">
          <a:xfrm>
            <a:off x="5486400" y="3276600"/>
            <a:ext cx="2357438" cy="2393950"/>
            <a:chOff x="3408" y="2304"/>
            <a:chExt cx="1485" cy="1508"/>
          </a:xfrm>
        </p:grpSpPr>
        <p:sp>
          <p:nvSpPr>
            <p:cNvPr id="94212" name="Rectangle 4"/>
            <p:cNvSpPr>
              <a:spLocks noChangeArrowheads="1"/>
            </p:cNvSpPr>
            <p:nvPr/>
          </p:nvSpPr>
          <p:spPr bwMode="auto">
            <a:xfrm>
              <a:off x="3696" y="2928"/>
              <a:ext cx="480"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94213" name="Text Box 5"/>
            <p:cNvSpPr txBox="1">
              <a:spLocks noChangeArrowheads="1"/>
            </p:cNvSpPr>
            <p:nvPr/>
          </p:nvSpPr>
          <p:spPr bwMode="auto">
            <a:xfrm>
              <a:off x="3408" y="3408"/>
              <a:ext cx="1485" cy="404"/>
            </a:xfrm>
            <a:prstGeom prst="rect">
              <a:avLst/>
            </a:prstGeom>
            <a:solidFill>
              <a:srgbClr val="00FFFF"/>
            </a:solidFill>
            <a:ln w="9525">
              <a:noFill/>
              <a:miter lim="800000"/>
              <a:headEnd/>
              <a:tailEnd/>
            </a:ln>
          </p:spPr>
          <p:txBody>
            <a:bodyPr wrap="none">
              <a:prstTxWarp prst="textNoShape">
                <a:avLst/>
              </a:prstTxWarp>
              <a:spAutoFit/>
            </a:bodyPr>
            <a:lstStyle/>
            <a:p>
              <a:r>
                <a:rPr lang="en-US" sz="1800"/>
                <a:t>(0,25) &lt; (15,1)</a:t>
              </a:r>
            </a:p>
            <a:p>
              <a:r>
                <a:rPr lang="en-US" sz="1800"/>
                <a:t>cf. table 7.2 for BM25</a:t>
              </a:r>
            </a:p>
          </p:txBody>
        </p:sp>
        <p:sp>
          <p:nvSpPr>
            <p:cNvPr id="94214" name="Rectangle 6"/>
            <p:cNvSpPr>
              <a:spLocks noChangeArrowheads="1"/>
            </p:cNvSpPr>
            <p:nvPr/>
          </p:nvSpPr>
          <p:spPr bwMode="auto">
            <a:xfrm>
              <a:off x="3696" y="2304"/>
              <a:ext cx="480"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gr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en-US" smtClean="0"/>
              <a:t>Relevance Models</a:t>
            </a:r>
          </a:p>
        </p:txBody>
      </p:sp>
      <p:sp>
        <p:nvSpPr>
          <p:cNvPr id="96258" name="Content Placeholder 2"/>
          <p:cNvSpPr>
            <a:spLocks noGrp="1"/>
          </p:cNvSpPr>
          <p:nvPr>
            <p:ph idx="1"/>
          </p:nvPr>
        </p:nvSpPr>
        <p:spPr/>
        <p:txBody>
          <a:bodyPr/>
          <a:lstStyle/>
          <a:p>
            <a:pPr eaLnBrk="1" hangingPunct="1">
              <a:lnSpc>
                <a:spcPct val="90000"/>
              </a:lnSpc>
            </a:pPr>
            <a:r>
              <a:rPr lang="en-US" i="1" smtClean="0"/>
              <a:t>Relevance model </a:t>
            </a:r>
            <a:r>
              <a:rPr lang="en-US" smtClean="0"/>
              <a:t>– language model representing information need</a:t>
            </a:r>
          </a:p>
          <a:p>
            <a:pPr lvl="1" eaLnBrk="1" hangingPunct="1">
              <a:lnSpc>
                <a:spcPct val="90000"/>
              </a:lnSpc>
            </a:pPr>
            <a:r>
              <a:rPr lang="en-US" smtClean="0"/>
              <a:t>query and relevant documents are samples from this model</a:t>
            </a:r>
          </a:p>
          <a:p>
            <a:pPr eaLnBrk="1" hangingPunct="1">
              <a:lnSpc>
                <a:spcPct val="90000"/>
              </a:lnSpc>
            </a:pPr>
            <a:r>
              <a:rPr lang="en-US" i="1" smtClean="0"/>
              <a:t>P(D|R)</a:t>
            </a:r>
            <a:r>
              <a:rPr lang="en-US" smtClean="0"/>
              <a:t> - probability of generating the text in a document given a relevance model</a:t>
            </a:r>
          </a:p>
          <a:p>
            <a:pPr lvl="1" eaLnBrk="1" hangingPunct="1">
              <a:lnSpc>
                <a:spcPct val="90000"/>
              </a:lnSpc>
            </a:pPr>
            <a:r>
              <a:rPr lang="en-US" i="1" smtClean="0"/>
              <a:t>document likelihood </a:t>
            </a:r>
            <a:r>
              <a:rPr lang="en-US" smtClean="0"/>
              <a:t>model</a:t>
            </a:r>
          </a:p>
          <a:p>
            <a:pPr lvl="1" eaLnBrk="1" hangingPunct="1">
              <a:lnSpc>
                <a:spcPct val="90000"/>
              </a:lnSpc>
            </a:pPr>
            <a:r>
              <a:rPr lang="en-US" smtClean="0">
                <a:solidFill>
                  <a:srgbClr val="02BDB4"/>
                </a:solidFill>
              </a:rPr>
              <a:t>less effective than query likelihood due to difficulties comparing across documents of different lengths</a:t>
            </a:r>
            <a:endParaRPr lang="en-US" smtClean="0"/>
          </a:p>
        </p:txBody>
      </p:sp>
      <p:sp>
        <p:nvSpPr>
          <p:cNvPr id="96259" name="Text Box 3"/>
          <p:cNvSpPr txBox="1">
            <a:spLocks noChangeArrowheads="1"/>
          </p:cNvSpPr>
          <p:nvPr/>
        </p:nvSpPr>
        <p:spPr bwMode="auto">
          <a:xfrm>
            <a:off x="7086600" y="1600200"/>
            <a:ext cx="1900238" cy="915988"/>
          </a:xfrm>
          <a:prstGeom prst="rect">
            <a:avLst/>
          </a:prstGeom>
          <a:solidFill>
            <a:srgbClr val="00FFFF"/>
          </a:solidFill>
          <a:ln w="9525">
            <a:noFill/>
            <a:miter lim="800000"/>
            <a:headEnd/>
            <a:tailEnd/>
          </a:ln>
        </p:spPr>
        <p:txBody>
          <a:bodyPr wrap="none">
            <a:prstTxWarp prst="textNoShape">
              <a:avLst/>
            </a:prstTxWarp>
            <a:spAutoFit/>
          </a:bodyPr>
          <a:lstStyle/>
          <a:p>
            <a:r>
              <a:rPr lang="en-US" sz="1800"/>
              <a:t>shake topic box: </a:t>
            </a:r>
          </a:p>
          <a:p>
            <a:r>
              <a:rPr lang="en-US" sz="1800"/>
              <a:t>a little = query</a:t>
            </a:r>
          </a:p>
          <a:p>
            <a:r>
              <a:rPr lang="en-US" sz="1800"/>
              <a:t>a lot = document</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en-US" smtClean="0"/>
              <a:t>Pseudo-Relevance Feedback</a:t>
            </a:r>
          </a:p>
        </p:txBody>
      </p:sp>
      <p:sp>
        <p:nvSpPr>
          <p:cNvPr id="98306" name="Content Placeholder 2"/>
          <p:cNvSpPr>
            <a:spLocks noGrp="1"/>
          </p:cNvSpPr>
          <p:nvPr>
            <p:ph idx="1"/>
          </p:nvPr>
        </p:nvSpPr>
        <p:spPr/>
        <p:txBody>
          <a:bodyPr/>
          <a:lstStyle/>
          <a:p>
            <a:pPr eaLnBrk="1" hangingPunct="1"/>
            <a:r>
              <a:rPr lang="en-US" smtClean="0"/>
              <a:t>Estimate relevance model from query and top-ranked documents</a:t>
            </a:r>
          </a:p>
          <a:p>
            <a:pPr eaLnBrk="1" hangingPunct="1"/>
            <a:r>
              <a:rPr lang="en-US" smtClean="0"/>
              <a:t>Rank documents by similarity of document model to relevance model</a:t>
            </a:r>
          </a:p>
          <a:p>
            <a:pPr eaLnBrk="1" hangingPunct="1"/>
            <a:r>
              <a:rPr lang="en-US" i="1" smtClean="0"/>
              <a:t>Kullback-Leibler divergence </a:t>
            </a:r>
            <a:r>
              <a:rPr lang="en-US" smtClean="0"/>
              <a:t>(KL-divergence) is a well-known </a:t>
            </a:r>
            <a:r>
              <a:rPr lang="en-US" smtClean="0">
                <a:solidFill>
                  <a:srgbClr val="02BDB4"/>
                </a:solidFill>
              </a:rPr>
              <a:t>measure of the difference between two probability distributions</a:t>
            </a:r>
            <a:endParaRPr lang="en-US" smtClean="0"/>
          </a:p>
        </p:txBody>
      </p:sp>
      <p:sp>
        <p:nvSpPr>
          <p:cNvPr id="98307" name="Text Box 3"/>
          <p:cNvSpPr txBox="1">
            <a:spLocks noChangeArrowheads="1"/>
          </p:cNvSpPr>
          <p:nvPr/>
        </p:nvSpPr>
        <p:spPr bwMode="auto">
          <a:xfrm>
            <a:off x="1219200" y="5410200"/>
            <a:ext cx="6858000" cy="1190625"/>
          </a:xfrm>
          <a:prstGeom prst="rect">
            <a:avLst/>
          </a:prstGeom>
          <a:solidFill>
            <a:srgbClr val="00FFFF"/>
          </a:solidFill>
          <a:ln w="9525">
            <a:noFill/>
            <a:miter lim="800000"/>
            <a:headEnd/>
            <a:tailEnd/>
          </a:ln>
        </p:spPr>
        <p:txBody>
          <a:bodyPr wrap="none">
            <a:prstTxWarp prst="textNoShape">
              <a:avLst/>
            </a:prstTxWarp>
            <a:spAutoFit/>
          </a:bodyPr>
          <a:lstStyle/>
          <a:p>
            <a:pPr marL="457200" indent="-457200"/>
            <a:r>
              <a:rPr lang="en-US" sz="1800"/>
              <a:t>example: we all share the same dictionary (bag of words)</a:t>
            </a:r>
          </a:p>
          <a:p>
            <a:pPr marL="457200" indent="-457200">
              <a:buFont typeface="Arial" pitchFamily="-72" charset="0"/>
              <a:buAutoNum type="arabicPeriod"/>
            </a:pPr>
            <a:r>
              <a:rPr lang="en-US" sz="1800"/>
              <a:t>my topic model for "Hokies Football" -&gt; probability distribution</a:t>
            </a:r>
          </a:p>
          <a:p>
            <a:pPr marL="457200" indent="-457200">
              <a:buFont typeface="Arial" pitchFamily="-72" charset="0"/>
              <a:buAutoNum type="arabicPeriod"/>
            </a:pPr>
            <a:r>
              <a:rPr lang="en-US" sz="1800"/>
              <a:t>non-fan topic model for "Hokies Football" -&gt; pd (not as good)</a:t>
            </a:r>
          </a:p>
          <a:p>
            <a:pPr marL="457200" indent="-457200">
              <a:buFont typeface="Arial" pitchFamily="-72" charset="0"/>
              <a:buAutoNum type="arabicPeriod"/>
            </a:pPr>
            <a:r>
              <a:rPr lang="en-US" sz="1800"/>
              <a:t>Uva fan topic model for "Hokies Football" -&gt; pd (terrible)</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en-US" smtClean="0"/>
              <a:t>KL-Divergence</a:t>
            </a:r>
          </a:p>
        </p:txBody>
      </p:sp>
      <p:sp>
        <p:nvSpPr>
          <p:cNvPr id="100354" name="Content Placeholder 2"/>
          <p:cNvSpPr>
            <a:spLocks noGrp="1"/>
          </p:cNvSpPr>
          <p:nvPr>
            <p:ph idx="1"/>
          </p:nvPr>
        </p:nvSpPr>
        <p:spPr>
          <a:xfrm>
            <a:off x="457200" y="1447800"/>
            <a:ext cx="8229600" cy="4525963"/>
          </a:xfrm>
        </p:spPr>
        <p:txBody>
          <a:bodyPr/>
          <a:lstStyle/>
          <a:p>
            <a:pPr eaLnBrk="1" hangingPunct="1"/>
            <a:r>
              <a:rPr lang="en-US" smtClean="0"/>
              <a:t>Given the </a:t>
            </a:r>
            <a:r>
              <a:rPr lang="en-US" i="1" smtClean="0"/>
              <a:t>true</a:t>
            </a:r>
            <a:r>
              <a:rPr lang="en-US" smtClean="0"/>
              <a:t> probability distribution </a:t>
            </a:r>
            <a:r>
              <a:rPr lang="en-US" i="1" smtClean="0"/>
              <a:t>P</a:t>
            </a:r>
            <a:r>
              <a:rPr lang="en-US" smtClean="0"/>
              <a:t> and another distribution </a:t>
            </a:r>
            <a:r>
              <a:rPr lang="en-US" i="1" smtClean="0"/>
              <a:t>Q</a:t>
            </a:r>
            <a:r>
              <a:rPr lang="en-US" smtClean="0"/>
              <a:t> that is an </a:t>
            </a:r>
            <a:r>
              <a:rPr lang="en-US" i="1" smtClean="0"/>
              <a:t>approximation</a:t>
            </a:r>
            <a:r>
              <a:rPr lang="en-US" smtClean="0"/>
              <a:t> to </a:t>
            </a:r>
            <a:r>
              <a:rPr lang="en-US" i="1" smtClean="0"/>
              <a:t>P</a:t>
            </a:r>
            <a:r>
              <a:rPr lang="en-US" smtClean="0"/>
              <a:t>,</a:t>
            </a:r>
          </a:p>
          <a:p>
            <a:pPr eaLnBrk="1" hangingPunct="1"/>
            <a:endParaRPr lang="en-US" smtClean="0"/>
          </a:p>
          <a:p>
            <a:pPr eaLnBrk="1" hangingPunct="1"/>
            <a:endParaRPr lang="en-US" smtClean="0"/>
          </a:p>
          <a:p>
            <a:pPr lvl="1" eaLnBrk="1" hangingPunct="1"/>
            <a:r>
              <a:rPr lang="en-US" smtClean="0"/>
              <a:t>Use negative KL-divergence for ranking, and assume relevance model </a:t>
            </a:r>
            <a:r>
              <a:rPr lang="en-US" i="1" smtClean="0"/>
              <a:t>R</a:t>
            </a:r>
            <a:r>
              <a:rPr lang="en-US" smtClean="0"/>
              <a:t> is the true distribution (not symmetric),</a:t>
            </a:r>
          </a:p>
        </p:txBody>
      </p:sp>
      <p:pic>
        <p:nvPicPr>
          <p:cNvPr id="100355" name="Picture 3" descr="TP_tmp.png"/>
          <p:cNvPicPr>
            <a:picLocks noChangeAspect="1"/>
          </p:cNvPicPr>
          <p:nvPr>
            <p:custDataLst>
              <p:tags r:id="rId1"/>
            </p:custDataLst>
          </p:nvPr>
        </p:nvPicPr>
        <p:blipFill>
          <a:blip r:embed="rId5"/>
          <a:srcRect/>
          <a:stretch>
            <a:fillRect/>
          </a:stretch>
        </p:blipFill>
        <p:spPr bwMode="auto">
          <a:xfrm>
            <a:off x="1905000" y="3352800"/>
            <a:ext cx="4702175" cy="609600"/>
          </a:xfrm>
          <a:prstGeom prst="rect">
            <a:avLst/>
          </a:prstGeom>
          <a:noFill/>
          <a:ln w="9525">
            <a:noFill/>
            <a:miter lim="800000"/>
            <a:headEnd/>
            <a:tailEnd/>
          </a:ln>
        </p:spPr>
      </p:pic>
      <p:pic>
        <p:nvPicPr>
          <p:cNvPr id="100356" name="Picture 4" descr="TP_tmp.png"/>
          <p:cNvPicPr>
            <a:picLocks noChangeAspect="1"/>
          </p:cNvPicPr>
          <p:nvPr>
            <p:custDataLst>
              <p:tags r:id="rId2"/>
            </p:custDataLst>
          </p:nvPr>
        </p:nvPicPr>
        <p:blipFill>
          <a:blip r:embed="rId6"/>
          <a:srcRect/>
          <a:stretch>
            <a:fillRect/>
          </a:stretch>
        </p:blipFill>
        <p:spPr bwMode="auto">
          <a:xfrm>
            <a:off x="609600" y="5715000"/>
            <a:ext cx="8093075" cy="406400"/>
          </a:xfrm>
          <a:prstGeom prst="rect">
            <a:avLst/>
          </a:prstGeom>
          <a:noFill/>
          <a:ln w="9525">
            <a:noFill/>
            <a:miter lim="800000"/>
            <a:headEnd/>
            <a:tailEnd/>
          </a:ln>
        </p:spPr>
      </p:pic>
      <p:sp>
        <p:nvSpPr>
          <p:cNvPr id="100357" name="Rectangle 5"/>
          <p:cNvSpPr>
            <a:spLocks noChangeArrowheads="1"/>
          </p:cNvSpPr>
          <p:nvPr/>
        </p:nvSpPr>
        <p:spPr bwMode="auto">
          <a:xfrm>
            <a:off x="609600" y="6324600"/>
            <a:ext cx="4465638"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R=query model (true), D=document model</a:t>
            </a:r>
          </a:p>
        </p:txBody>
      </p:sp>
      <p:sp>
        <p:nvSpPr>
          <p:cNvPr id="100358" name="Text Box 3"/>
          <p:cNvSpPr txBox="1">
            <a:spLocks noChangeArrowheads="1"/>
          </p:cNvSpPr>
          <p:nvPr/>
        </p:nvSpPr>
        <p:spPr bwMode="auto">
          <a:xfrm>
            <a:off x="6477000" y="2133600"/>
            <a:ext cx="2511425" cy="274638"/>
          </a:xfrm>
          <a:prstGeom prst="rect">
            <a:avLst/>
          </a:prstGeom>
          <a:solidFill>
            <a:srgbClr val="00FFFF"/>
          </a:solidFill>
          <a:ln w="9525">
            <a:noFill/>
            <a:miter lim="800000"/>
            <a:headEnd/>
            <a:tailEnd/>
          </a:ln>
        </p:spPr>
        <p:txBody>
          <a:bodyPr wrap="none">
            <a:prstTxWarp prst="textNoShape">
              <a:avLst/>
            </a:prstTxWarp>
            <a:spAutoFit/>
          </a:bodyPr>
          <a:lstStyle/>
          <a:p>
            <a:r>
              <a:rPr lang="en-US" sz="1200"/>
              <a:t>clearly my TM for VT fb is "true" ;-)</a:t>
            </a:r>
          </a:p>
        </p:txBody>
      </p:sp>
      <p:grpSp>
        <p:nvGrpSpPr>
          <p:cNvPr id="98315" name="Group 11"/>
          <p:cNvGrpSpPr>
            <a:grpSpLocks/>
          </p:cNvGrpSpPr>
          <p:nvPr/>
        </p:nvGrpSpPr>
        <p:grpSpPr bwMode="auto">
          <a:xfrm>
            <a:off x="5867400" y="5562600"/>
            <a:ext cx="2551113" cy="1112838"/>
            <a:chOff x="3696" y="3504"/>
            <a:chExt cx="1607" cy="701"/>
          </a:xfrm>
        </p:grpSpPr>
        <p:grpSp>
          <p:nvGrpSpPr>
            <p:cNvPr id="100360" name="Group 7"/>
            <p:cNvGrpSpPr>
              <a:grpSpLocks/>
            </p:cNvGrpSpPr>
            <p:nvPr/>
          </p:nvGrpSpPr>
          <p:grpSpPr bwMode="auto">
            <a:xfrm>
              <a:off x="4224" y="3504"/>
              <a:ext cx="480" cy="432"/>
              <a:chOff x="3264" y="2688"/>
              <a:chExt cx="480" cy="432"/>
            </a:xfrm>
          </p:grpSpPr>
          <p:sp>
            <p:nvSpPr>
              <p:cNvPr id="100362" name="Line 5"/>
              <p:cNvSpPr>
                <a:spLocks noChangeShapeType="1"/>
              </p:cNvSpPr>
              <p:nvPr/>
            </p:nvSpPr>
            <p:spPr bwMode="auto">
              <a:xfrm>
                <a:off x="3264" y="2688"/>
                <a:ext cx="432" cy="432"/>
              </a:xfrm>
              <a:prstGeom prst="line">
                <a:avLst/>
              </a:prstGeom>
              <a:noFill/>
              <a:ln w="57150">
                <a:solidFill>
                  <a:srgbClr val="FF0000"/>
                </a:solidFill>
                <a:round/>
                <a:headEnd/>
                <a:tailEnd/>
              </a:ln>
            </p:spPr>
            <p:txBody>
              <a:bodyPr wrap="none" anchor="ctr">
                <a:prstTxWarp prst="textNoShape">
                  <a:avLst/>
                </a:prstTxWarp>
              </a:bodyPr>
              <a:lstStyle/>
              <a:p>
                <a:endParaRPr lang="en-US"/>
              </a:p>
            </p:txBody>
          </p:sp>
          <p:sp>
            <p:nvSpPr>
              <p:cNvPr id="100363" name="Line 6"/>
              <p:cNvSpPr>
                <a:spLocks noChangeShapeType="1"/>
              </p:cNvSpPr>
              <p:nvPr/>
            </p:nvSpPr>
            <p:spPr bwMode="auto">
              <a:xfrm flipV="1">
                <a:off x="3312" y="2736"/>
                <a:ext cx="432" cy="336"/>
              </a:xfrm>
              <a:prstGeom prst="line">
                <a:avLst/>
              </a:prstGeom>
              <a:noFill/>
              <a:ln w="57150">
                <a:solidFill>
                  <a:srgbClr val="FF0000"/>
                </a:solidFill>
                <a:round/>
                <a:headEnd/>
                <a:tailEnd/>
              </a:ln>
            </p:spPr>
            <p:txBody>
              <a:bodyPr wrap="none" anchor="ctr">
                <a:prstTxWarp prst="textNoShape">
                  <a:avLst/>
                </a:prstTxWarp>
              </a:bodyPr>
              <a:lstStyle/>
              <a:p>
                <a:endParaRPr lang="en-US"/>
              </a:p>
            </p:txBody>
          </p:sp>
        </p:grpSp>
        <p:sp>
          <p:nvSpPr>
            <p:cNvPr id="100361" name="Text Box 3"/>
            <p:cNvSpPr txBox="1">
              <a:spLocks noChangeArrowheads="1"/>
            </p:cNvSpPr>
            <p:nvPr/>
          </p:nvSpPr>
          <p:spPr bwMode="auto">
            <a:xfrm>
              <a:off x="3696" y="4032"/>
              <a:ext cx="1607" cy="173"/>
            </a:xfrm>
            <a:prstGeom prst="rect">
              <a:avLst/>
            </a:prstGeom>
            <a:solidFill>
              <a:srgbClr val="00FFFF"/>
            </a:solidFill>
            <a:ln w="9525">
              <a:noFill/>
              <a:miter lim="800000"/>
              <a:headEnd/>
              <a:tailEnd/>
            </a:ln>
          </p:spPr>
          <p:txBody>
            <a:bodyPr wrap="none">
              <a:prstTxWarp prst="textNoShape">
                <a:avLst/>
              </a:prstTxWarp>
              <a:spAutoFit/>
            </a:bodyPr>
            <a:lstStyle/>
            <a:p>
              <a:r>
                <a:rPr lang="en-US" sz="1200"/>
                <a:t>rhs doesn't depend on D, so drop it</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en-US" smtClean="0"/>
              <a:t>KL-Divergence</a:t>
            </a:r>
          </a:p>
        </p:txBody>
      </p:sp>
      <p:sp>
        <p:nvSpPr>
          <p:cNvPr id="102402" name="Content Placeholder 2"/>
          <p:cNvSpPr>
            <a:spLocks noGrp="1"/>
          </p:cNvSpPr>
          <p:nvPr>
            <p:ph idx="1"/>
          </p:nvPr>
        </p:nvSpPr>
        <p:spPr/>
        <p:txBody>
          <a:bodyPr/>
          <a:lstStyle/>
          <a:p>
            <a:pPr eaLnBrk="1" hangingPunct="1"/>
            <a:r>
              <a:rPr lang="en-US" smtClean="0"/>
              <a:t>Given a simple maximum likelihood estimate for </a:t>
            </a:r>
            <a:r>
              <a:rPr lang="en-US" i="1" smtClean="0"/>
              <a:t>P(w|R), </a:t>
            </a:r>
            <a:r>
              <a:rPr lang="en-US" smtClean="0"/>
              <a:t>based on the frequency in the query text, ranking score is</a:t>
            </a:r>
          </a:p>
          <a:p>
            <a:pPr eaLnBrk="1" hangingPunct="1"/>
            <a:endParaRPr lang="en-US" smtClean="0"/>
          </a:p>
          <a:p>
            <a:pPr eaLnBrk="1" hangingPunct="1"/>
            <a:endParaRPr lang="en-US" smtClean="0"/>
          </a:p>
          <a:p>
            <a:pPr lvl="1" eaLnBrk="1" hangingPunct="1"/>
            <a:r>
              <a:rPr lang="en-US" smtClean="0"/>
              <a:t>rank-equivalent to query likelihood score</a:t>
            </a:r>
          </a:p>
          <a:p>
            <a:pPr eaLnBrk="1" hangingPunct="1"/>
            <a:r>
              <a:rPr lang="en-US" smtClean="0">
                <a:solidFill>
                  <a:srgbClr val="02BDB4"/>
                </a:solidFill>
              </a:rPr>
              <a:t>Query likelihood model is a special case of retrieval based on relevance model</a:t>
            </a:r>
          </a:p>
        </p:txBody>
      </p:sp>
      <p:pic>
        <p:nvPicPr>
          <p:cNvPr id="102403" name="Picture 3" descr="TP_tmp.png"/>
          <p:cNvPicPr>
            <a:picLocks noChangeAspect="1"/>
          </p:cNvPicPr>
          <p:nvPr>
            <p:custDataLst>
              <p:tags r:id="rId1"/>
            </p:custDataLst>
          </p:nvPr>
        </p:nvPicPr>
        <p:blipFill>
          <a:blip r:embed="rId4"/>
          <a:srcRect/>
          <a:stretch>
            <a:fillRect/>
          </a:stretch>
        </p:blipFill>
        <p:spPr bwMode="auto">
          <a:xfrm>
            <a:off x="1981200" y="3505200"/>
            <a:ext cx="4064000" cy="650875"/>
          </a:xfrm>
          <a:prstGeom prst="rect">
            <a:avLst/>
          </a:prstGeom>
          <a:noFill/>
          <a:ln w="9525">
            <a:noFill/>
            <a:miter lim="800000"/>
            <a:headEnd/>
            <a:tailEnd/>
          </a:ln>
        </p:spPr>
      </p:pic>
      <p:sp>
        <p:nvSpPr>
          <p:cNvPr id="102404" name="Text Box 6"/>
          <p:cNvSpPr txBox="1">
            <a:spLocks noChangeArrowheads="1"/>
          </p:cNvSpPr>
          <p:nvPr/>
        </p:nvSpPr>
        <p:spPr bwMode="auto">
          <a:xfrm>
            <a:off x="4038600" y="3124200"/>
            <a:ext cx="4897438"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frequency of term w in query / # terms in query</a:t>
            </a:r>
          </a:p>
        </p:txBody>
      </p:sp>
      <p:sp>
        <p:nvSpPr>
          <p:cNvPr id="102405" name="Rectangle 7"/>
          <p:cNvSpPr>
            <a:spLocks noChangeArrowheads="1"/>
          </p:cNvSpPr>
          <p:nvPr/>
        </p:nvSpPr>
        <p:spPr bwMode="auto">
          <a:xfrm>
            <a:off x="3124200" y="3429000"/>
            <a:ext cx="914400" cy="838200"/>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pic>
        <p:nvPicPr>
          <p:cNvPr id="100359" name="Picture 7" descr="applause-sign"/>
          <p:cNvPicPr>
            <a:picLocks noChangeAspect="1" noChangeArrowheads="1"/>
          </p:cNvPicPr>
          <p:nvPr/>
        </p:nvPicPr>
        <p:blipFill>
          <a:blip r:embed="rId5"/>
          <a:srcRect/>
          <a:stretch>
            <a:fillRect/>
          </a:stretch>
        </p:blipFill>
        <p:spPr bwMode="auto">
          <a:xfrm>
            <a:off x="3352800" y="5943600"/>
            <a:ext cx="2133600" cy="6667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en-US" smtClean="0"/>
              <a:t>Estimating the Relevance Model</a:t>
            </a:r>
          </a:p>
        </p:txBody>
      </p:sp>
      <p:sp>
        <p:nvSpPr>
          <p:cNvPr id="104450" name="Content Placeholder 2"/>
          <p:cNvSpPr>
            <a:spLocks noGrp="1"/>
          </p:cNvSpPr>
          <p:nvPr>
            <p:ph idx="1"/>
          </p:nvPr>
        </p:nvSpPr>
        <p:spPr/>
        <p:txBody>
          <a:bodyPr/>
          <a:lstStyle/>
          <a:p>
            <a:pPr eaLnBrk="1" hangingPunct="1"/>
            <a:r>
              <a:rPr lang="en-US" smtClean="0"/>
              <a:t>Probability of pulling a word </a:t>
            </a:r>
            <a:r>
              <a:rPr lang="en-US" i="1" smtClean="0"/>
              <a:t>w </a:t>
            </a:r>
            <a:r>
              <a:rPr lang="en-US" smtClean="0"/>
              <a:t>out of the “bucket” representing the relevance model depends on the </a:t>
            </a:r>
            <a:r>
              <a:rPr lang="en-US" i="1" smtClean="0"/>
              <a:t>n </a:t>
            </a:r>
            <a:r>
              <a:rPr lang="en-US" smtClean="0"/>
              <a:t>query words we have just pulled out</a:t>
            </a:r>
          </a:p>
          <a:p>
            <a:pPr eaLnBrk="1" hangingPunct="1"/>
            <a:endParaRPr lang="en-US" smtClean="0"/>
          </a:p>
          <a:p>
            <a:pPr eaLnBrk="1" hangingPunct="1"/>
            <a:endParaRPr lang="en-US" sz="1200" smtClean="0"/>
          </a:p>
          <a:p>
            <a:pPr eaLnBrk="1" hangingPunct="1"/>
            <a:r>
              <a:rPr lang="en-US" smtClean="0"/>
              <a:t>By definition</a:t>
            </a:r>
          </a:p>
        </p:txBody>
      </p:sp>
      <p:pic>
        <p:nvPicPr>
          <p:cNvPr id="104451" name="Picture 3" descr="TP_tmp.png"/>
          <p:cNvPicPr>
            <a:picLocks noChangeAspect="1"/>
          </p:cNvPicPr>
          <p:nvPr>
            <p:custDataLst>
              <p:tags r:id="rId1"/>
            </p:custDataLst>
          </p:nvPr>
        </p:nvPicPr>
        <p:blipFill>
          <a:blip r:embed="rId5"/>
          <a:srcRect/>
          <a:stretch>
            <a:fillRect/>
          </a:stretch>
        </p:blipFill>
        <p:spPr bwMode="auto">
          <a:xfrm>
            <a:off x="2514600" y="3962400"/>
            <a:ext cx="3643313" cy="381000"/>
          </a:xfrm>
          <a:prstGeom prst="rect">
            <a:avLst/>
          </a:prstGeom>
          <a:noFill/>
          <a:ln w="9525">
            <a:noFill/>
            <a:miter lim="800000"/>
            <a:headEnd/>
            <a:tailEnd/>
          </a:ln>
        </p:spPr>
      </p:pic>
      <p:pic>
        <p:nvPicPr>
          <p:cNvPr id="104452" name="Picture 4" descr="TP_tmp.png"/>
          <p:cNvPicPr>
            <a:picLocks noChangeAspect="1"/>
          </p:cNvPicPr>
          <p:nvPr>
            <p:custDataLst>
              <p:tags r:id="rId2"/>
            </p:custDataLst>
          </p:nvPr>
        </p:nvPicPr>
        <p:blipFill>
          <a:blip r:embed="rId6"/>
          <a:srcRect/>
          <a:stretch>
            <a:fillRect/>
          </a:stretch>
        </p:blipFill>
        <p:spPr bwMode="auto">
          <a:xfrm>
            <a:off x="2514600" y="5105400"/>
            <a:ext cx="3486150" cy="642938"/>
          </a:xfrm>
          <a:prstGeom prst="rect">
            <a:avLst/>
          </a:prstGeom>
          <a:noFill/>
          <a:ln w="9525">
            <a:noFill/>
            <a:miter lim="800000"/>
            <a:headEnd/>
            <a:tailEnd/>
          </a:ln>
        </p:spPr>
      </p:pic>
      <p:grpSp>
        <p:nvGrpSpPr>
          <p:cNvPr id="57354" name="Group 10"/>
          <p:cNvGrpSpPr>
            <a:grpSpLocks/>
          </p:cNvGrpSpPr>
          <p:nvPr/>
        </p:nvGrpSpPr>
        <p:grpSpPr bwMode="auto">
          <a:xfrm>
            <a:off x="4114800" y="5410200"/>
            <a:ext cx="2281238" cy="747713"/>
            <a:chOff x="2592" y="3408"/>
            <a:chExt cx="1437" cy="471"/>
          </a:xfrm>
        </p:grpSpPr>
        <p:sp>
          <p:nvSpPr>
            <p:cNvPr id="104457" name="Text Box 5"/>
            <p:cNvSpPr txBox="1">
              <a:spLocks noChangeArrowheads="1"/>
            </p:cNvSpPr>
            <p:nvPr/>
          </p:nvSpPr>
          <p:spPr bwMode="auto">
            <a:xfrm>
              <a:off x="2592" y="3648"/>
              <a:ext cx="1437"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normalizing constant</a:t>
              </a:r>
            </a:p>
          </p:txBody>
        </p:sp>
        <p:sp>
          <p:nvSpPr>
            <p:cNvPr id="104458" name="Rectangle 6"/>
            <p:cNvSpPr>
              <a:spLocks noChangeArrowheads="1"/>
            </p:cNvSpPr>
            <p:nvPr/>
          </p:nvSpPr>
          <p:spPr bwMode="auto">
            <a:xfrm>
              <a:off x="2784" y="3408"/>
              <a:ext cx="912" cy="240"/>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grpSp>
      <p:grpSp>
        <p:nvGrpSpPr>
          <p:cNvPr id="57353" name="Group 9"/>
          <p:cNvGrpSpPr>
            <a:grpSpLocks/>
          </p:cNvGrpSpPr>
          <p:nvPr/>
        </p:nvGrpSpPr>
        <p:grpSpPr bwMode="auto">
          <a:xfrm>
            <a:off x="4876800" y="3962400"/>
            <a:ext cx="1447800" cy="747713"/>
            <a:chOff x="3072" y="2496"/>
            <a:chExt cx="912" cy="471"/>
          </a:xfrm>
        </p:grpSpPr>
        <p:sp>
          <p:nvSpPr>
            <p:cNvPr id="104455" name="Text Box 7"/>
            <p:cNvSpPr txBox="1">
              <a:spLocks noChangeArrowheads="1"/>
            </p:cNvSpPr>
            <p:nvPr/>
          </p:nvSpPr>
          <p:spPr bwMode="auto">
            <a:xfrm>
              <a:off x="3216" y="2736"/>
              <a:ext cx="580"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history!</a:t>
              </a:r>
            </a:p>
          </p:txBody>
        </p:sp>
        <p:sp>
          <p:nvSpPr>
            <p:cNvPr id="104456" name="Rectangle 8"/>
            <p:cNvSpPr>
              <a:spLocks noChangeArrowheads="1"/>
            </p:cNvSpPr>
            <p:nvPr/>
          </p:nvSpPr>
          <p:spPr bwMode="auto">
            <a:xfrm>
              <a:off x="3072" y="2496"/>
              <a:ext cx="912" cy="240"/>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en-US" smtClean="0"/>
              <a:t>Estimating the Relevance Model</a:t>
            </a:r>
          </a:p>
        </p:txBody>
      </p:sp>
      <p:sp>
        <p:nvSpPr>
          <p:cNvPr id="106498" name="Content Placeholder 2"/>
          <p:cNvSpPr>
            <a:spLocks noGrp="1"/>
          </p:cNvSpPr>
          <p:nvPr>
            <p:ph idx="1"/>
          </p:nvPr>
        </p:nvSpPr>
        <p:spPr/>
        <p:txBody>
          <a:bodyPr/>
          <a:lstStyle/>
          <a:p>
            <a:pPr eaLnBrk="1" hangingPunct="1"/>
            <a:r>
              <a:rPr lang="en-US" smtClean="0"/>
              <a:t>Joint probability is</a:t>
            </a:r>
          </a:p>
          <a:p>
            <a:pPr eaLnBrk="1" hangingPunct="1"/>
            <a:endParaRPr lang="en-US" smtClean="0"/>
          </a:p>
          <a:p>
            <a:pPr eaLnBrk="1" hangingPunct="1">
              <a:buFont typeface="Arial" pitchFamily="-72" charset="0"/>
              <a:buNone/>
            </a:pPr>
            <a:endParaRPr lang="en-US" sz="1200" smtClean="0"/>
          </a:p>
          <a:p>
            <a:pPr eaLnBrk="1" hangingPunct="1"/>
            <a:r>
              <a:rPr lang="en-US" smtClean="0"/>
              <a:t>Assume</a:t>
            </a:r>
          </a:p>
          <a:p>
            <a:pPr eaLnBrk="1" hangingPunct="1"/>
            <a:endParaRPr lang="en-US" smtClean="0"/>
          </a:p>
          <a:p>
            <a:pPr eaLnBrk="1" hangingPunct="1"/>
            <a:endParaRPr lang="en-US" sz="1000" smtClean="0"/>
          </a:p>
          <a:p>
            <a:pPr eaLnBrk="1" hangingPunct="1"/>
            <a:r>
              <a:rPr lang="en-US" smtClean="0"/>
              <a:t>Gives</a:t>
            </a:r>
          </a:p>
        </p:txBody>
      </p:sp>
      <p:pic>
        <p:nvPicPr>
          <p:cNvPr id="106499" name="Picture 3" descr="TP_tmp.png"/>
          <p:cNvPicPr>
            <a:picLocks noChangeAspect="1"/>
          </p:cNvPicPr>
          <p:nvPr>
            <p:custDataLst>
              <p:tags r:id="rId1"/>
            </p:custDataLst>
          </p:nvPr>
        </p:nvPicPr>
        <p:blipFill>
          <a:blip r:embed="rId6"/>
          <a:srcRect/>
          <a:stretch>
            <a:fillRect/>
          </a:stretch>
        </p:blipFill>
        <p:spPr bwMode="auto">
          <a:xfrm>
            <a:off x="914400" y="2438400"/>
            <a:ext cx="7505700" cy="457200"/>
          </a:xfrm>
          <a:prstGeom prst="rect">
            <a:avLst/>
          </a:prstGeom>
          <a:noFill/>
          <a:ln w="9525">
            <a:noFill/>
            <a:miter lim="800000"/>
            <a:headEnd/>
            <a:tailEnd/>
          </a:ln>
        </p:spPr>
      </p:pic>
      <p:pic>
        <p:nvPicPr>
          <p:cNvPr id="106500" name="Picture 4" descr="TP_tmp.png"/>
          <p:cNvPicPr>
            <a:picLocks noChangeAspect="1"/>
          </p:cNvPicPr>
          <p:nvPr>
            <p:custDataLst>
              <p:tags r:id="rId2"/>
            </p:custDataLst>
          </p:nvPr>
        </p:nvPicPr>
        <p:blipFill>
          <a:blip r:embed="rId7"/>
          <a:srcRect/>
          <a:stretch>
            <a:fillRect/>
          </a:stretch>
        </p:blipFill>
        <p:spPr bwMode="auto">
          <a:xfrm>
            <a:off x="990600" y="3733800"/>
            <a:ext cx="6858000" cy="457200"/>
          </a:xfrm>
          <a:prstGeom prst="rect">
            <a:avLst/>
          </a:prstGeom>
          <a:noFill/>
          <a:ln w="9525">
            <a:noFill/>
            <a:miter lim="800000"/>
            <a:headEnd/>
            <a:tailEnd/>
          </a:ln>
        </p:spPr>
      </p:pic>
      <p:pic>
        <p:nvPicPr>
          <p:cNvPr id="106501" name="Picture 5" descr="TP_tmp.png"/>
          <p:cNvPicPr>
            <a:picLocks noChangeAspect="1"/>
          </p:cNvPicPr>
          <p:nvPr>
            <p:custDataLst>
              <p:tags r:id="rId3"/>
            </p:custDataLst>
          </p:nvPr>
        </p:nvPicPr>
        <p:blipFill>
          <a:blip r:embed="rId8"/>
          <a:srcRect/>
          <a:stretch>
            <a:fillRect/>
          </a:stretch>
        </p:blipFill>
        <p:spPr bwMode="auto">
          <a:xfrm>
            <a:off x="533400" y="5181600"/>
            <a:ext cx="8228013" cy="482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pPr eaLnBrk="1" hangingPunct="1"/>
            <a:r>
              <a:rPr lang="en-US" smtClean="0"/>
              <a:t>Estimating the Relevance Model</a:t>
            </a:r>
          </a:p>
        </p:txBody>
      </p:sp>
      <p:sp>
        <p:nvSpPr>
          <p:cNvPr id="108546" name="Content Placeholder 2"/>
          <p:cNvSpPr>
            <a:spLocks noGrp="1"/>
          </p:cNvSpPr>
          <p:nvPr>
            <p:ph idx="1"/>
          </p:nvPr>
        </p:nvSpPr>
        <p:spPr/>
        <p:txBody>
          <a:bodyPr/>
          <a:lstStyle/>
          <a:p>
            <a:pPr eaLnBrk="1" hangingPunct="1"/>
            <a:r>
              <a:rPr lang="en-US" i="1" smtClean="0"/>
              <a:t>P(D)</a:t>
            </a:r>
            <a:r>
              <a:rPr lang="en-US" smtClean="0"/>
              <a:t> usually assumed to be uniform</a:t>
            </a:r>
          </a:p>
          <a:p>
            <a:pPr eaLnBrk="1" hangingPunct="1"/>
            <a:r>
              <a:rPr lang="en-US" i="1" smtClean="0"/>
              <a:t>P(w, q</a:t>
            </a:r>
            <a:r>
              <a:rPr lang="en-US" i="1" baseline="-25000" smtClean="0"/>
              <a:t>1</a:t>
            </a:r>
            <a:r>
              <a:rPr lang="en-US" i="1" smtClean="0"/>
              <a:t> . . . q</a:t>
            </a:r>
            <a:r>
              <a:rPr lang="en-US" i="1" baseline="-25000" smtClean="0"/>
              <a:t>n</a:t>
            </a:r>
            <a:r>
              <a:rPr lang="en-US" i="1" smtClean="0"/>
              <a:t>) </a:t>
            </a:r>
            <a:r>
              <a:rPr lang="en-US" smtClean="0"/>
              <a:t>is </a:t>
            </a:r>
            <a:r>
              <a:rPr lang="en-US" smtClean="0">
                <a:solidFill>
                  <a:srgbClr val="02BDB4"/>
                </a:solidFill>
              </a:rPr>
              <a:t>simply a weighted average of the language model probabilities for </a:t>
            </a:r>
            <a:r>
              <a:rPr lang="en-US" i="1" smtClean="0">
                <a:solidFill>
                  <a:srgbClr val="02BDB4"/>
                </a:solidFill>
              </a:rPr>
              <a:t>w</a:t>
            </a:r>
            <a:r>
              <a:rPr lang="en-US" smtClean="0">
                <a:solidFill>
                  <a:srgbClr val="02BDB4"/>
                </a:solidFill>
              </a:rPr>
              <a:t> in a set of documents, where the weights are the query likelihood scores for those documents</a:t>
            </a:r>
            <a:endParaRPr lang="en-US" smtClean="0"/>
          </a:p>
          <a:p>
            <a:pPr eaLnBrk="1" hangingPunct="1"/>
            <a:r>
              <a:rPr lang="en-US" smtClean="0"/>
              <a:t>Formal model for pseudo-relevance feedback</a:t>
            </a:r>
          </a:p>
          <a:p>
            <a:pPr lvl="1" eaLnBrk="1" hangingPunct="1"/>
            <a:r>
              <a:rPr lang="en-US" smtClean="0"/>
              <a:t>query expansion technique</a:t>
            </a:r>
          </a:p>
        </p:txBody>
      </p:sp>
      <p:pic>
        <p:nvPicPr>
          <p:cNvPr id="106499" name="Picture 3" descr="applause-sign"/>
          <p:cNvPicPr>
            <a:picLocks noChangeAspect="1" noChangeArrowheads="1"/>
          </p:cNvPicPr>
          <p:nvPr/>
        </p:nvPicPr>
        <p:blipFill>
          <a:blip r:embed="rId3"/>
          <a:srcRect/>
          <a:stretch>
            <a:fillRect/>
          </a:stretch>
        </p:blipFill>
        <p:spPr bwMode="auto">
          <a:xfrm>
            <a:off x="5791200" y="4953000"/>
            <a:ext cx="2133600" cy="6667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a:lstStyle/>
          <a:p>
            <a:pPr eaLnBrk="1" hangingPunct="1"/>
            <a:r>
              <a:rPr lang="en-US" smtClean="0"/>
              <a:t>Pseudo-Feedback Algorithm</a:t>
            </a:r>
          </a:p>
        </p:txBody>
      </p:sp>
      <p:pic>
        <p:nvPicPr>
          <p:cNvPr id="110594" name="Picture 2" descr="TP_tmp.png"/>
          <p:cNvPicPr>
            <a:picLocks noChangeAspect="1"/>
          </p:cNvPicPr>
          <p:nvPr>
            <p:custDataLst>
              <p:tags r:id="rId1"/>
            </p:custDataLst>
          </p:nvPr>
        </p:nvPicPr>
        <p:blipFill>
          <a:blip r:embed="rId4"/>
          <a:srcRect/>
          <a:stretch>
            <a:fillRect/>
          </a:stretch>
        </p:blipFill>
        <p:spPr bwMode="auto">
          <a:xfrm>
            <a:off x="381000" y="1752600"/>
            <a:ext cx="8432800" cy="3911600"/>
          </a:xfrm>
          <a:prstGeom prst="rect">
            <a:avLst/>
          </a:prstGeom>
          <a:noFill/>
          <a:ln w="9525">
            <a:noFill/>
            <a:miter lim="800000"/>
            <a:headEnd/>
            <a:tailEnd/>
          </a:ln>
        </p:spPr>
      </p:pic>
      <p:sp>
        <p:nvSpPr>
          <p:cNvPr id="110595" name="Text Box 6"/>
          <p:cNvSpPr txBox="1">
            <a:spLocks noChangeArrowheads="1"/>
          </p:cNvSpPr>
          <p:nvPr/>
        </p:nvSpPr>
        <p:spPr bwMode="auto">
          <a:xfrm>
            <a:off x="8148638" y="2286000"/>
            <a:ext cx="995362" cy="244475"/>
          </a:xfrm>
          <a:prstGeom prst="rect">
            <a:avLst/>
          </a:prstGeom>
          <a:solidFill>
            <a:srgbClr val="00FFFF"/>
          </a:solidFill>
          <a:ln w="9525">
            <a:noFill/>
            <a:miter lim="800000"/>
            <a:headEnd/>
            <a:tailEnd/>
          </a:ln>
        </p:spPr>
        <p:txBody>
          <a:bodyPr wrap="none">
            <a:prstTxWarp prst="textNoShape">
              <a:avLst/>
            </a:prstTxWarp>
            <a:spAutoFit/>
          </a:bodyPr>
          <a:lstStyle/>
          <a:p>
            <a:r>
              <a:rPr lang="en-US" sz="1000"/>
              <a:t>typically 10-50</a:t>
            </a:r>
          </a:p>
        </p:txBody>
      </p:sp>
      <p:sp>
        <p:nvSpPr>
          <p:cNvPr id="110596" name="Text Box 6"/>
          <p:cNvSpPr txBox="1">
            <a:spLocks noChangeArrowheads="1"/>
          </p:cNvSpPr>
          <p:nvPr/>
        </p:nvSpPr>
        <p:spPr bwMode="auto">
          <a:xfrm>
            <a:off x="7315200" y="5105400"/>
            <a:ext cx="1208088" cy="396875"/>
          </a:xfrm>
          <a:prstGeom prst="rect">
            <a:avLst/>
          </a:prstGeom>
          <a:solidFill>
            <a:srgbClr val="00FFFF"/>
          </a:solidFill>
          <a:ln w="9525">
            <a:noFill/>
            <a:miter lim="800000"/>
            <a:headEnd/>
            <a:tailEnd/>
          </a:ln>
        </p:spPr>
        <p:txBody>
          <a:bodyPr wrap="none">
            <a:prstTxWarp prst="textNoShape">
              <a:avLst/>
            </a:prstTxWarp>
            <a:spAutoFit/>
          </a:bodyPr>
          <a:lstStyle/>
          <a:p>
            <a:r>
              <a:rPr lang="en-US" sz="1000"/>
              <a:t>typically not all </a:t>
            </a:r>
            <a:r>
              <a:rPr lang="en-US" sz="1000" i="1"/>
              <a:t>w</a:t>
            </a:r>
            <a:r>
              <a:rPr lang="en-US" sz="1000"/>
              <a:t>, </a:t>
            </a:r>
          </a:p>
          <a:p>
            <a:r>
              <a:rPr lang="en-US" sz="1000"/>
              <a:t>just top 10-25</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pPr eaLnBrk="1" hangingPunct="1"/>
            <a:r>
              <a:rPr lang="en-US" smtClean="0"/>
              <a:t>Example from Top 10 Docs</a:t>
            </a:r>
          </a:p>
        </p:txBody>
      </p:sp>
      <p:pic>
        <p:nvPicPr>
          <p:cNvPr id="112642" name="Picture 2" descr="TP_tmp.png"/>
          <p:cNvPicPr>
            <a:picLocks noChangeAspect="1"/>
          </p:cNvPicPr>
          <p:nvPr>
            <p:custDataLst>
              <p:tags r:id="rId1"/>
            </p:custDataLst>
          </p:nvPr>
        </p:nvPicPr>
        <p:blipFill>
          <a:blip r:embed="rId4"/>
          <a:srcRect/>
          <a:stretch>
            <a:fillRect/>
          </a:stretch>
        </p:blipFill>
        <p:spPr bwMode="auto">
          <a:xfrm>
            <a:off x="1143000" y="1524000"/>
            <a:ext cx="6959600" cy="4714875"/>
          </a:xfrm>
          <a:prstGeom prst="rect">
            <a:avLst/>
          </a:prstGeom>
          <a:noFill/>
          <a:ln w="9525">
            <a:noFill/>
            <a:miter lim="800000"/>
            <a:headEnd/>
            <a:tailEnd/>
          </a:ln>
        </p:spPr>
      </p:pic>
      <p:sp>
        <p:nvSpPr>
          <p:cNvPr id="112643" name="Text Box 4"/>
          <p:cNvSpPr txBox="1">
            <a:spLocks noChangeArrowheads="1"/>
          </p:cNvSpPr>
          <p:nvPr/>
        </p:nvSpPr>
        <p:spPr bwMode="auto">
          <a:xfrm>
            <a:off x="152400" y="1524000"/>
            <a:ext cx="933450"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queries</a:t>
            </a:r>
          </a:p>
        </p:txBody>
      </p:sp>
      <p:sp>
        <p:nvSpPr>
          <p:cNvPr id="112644" name="Text Box 5"/>
          <p:cNvSpPr txBox="1">
            <a:spLocks noChangeArrowheads="1"/>
          </p:cNvSpPr>
          <p:nvPr/>
        </p:nvSpPr>
        <p:spPr bwMode="auto">
          <a:xfrm>
            <a:off x="0" y="3429000"/>
            <a:ext cx="1174750" cy="915988"/>
          </a:xfrm>
          <a:prstGeom prst="rect">
            <a:avLst/>
          </a:prstGeom>
          <a:solidFill>
            <a:srgbClr val="00FFFF"/>
          </a:solidFill>
          <a:ln w="9525">
            <a:noFill/>
            <a:miter lim="800000"/>
            <a:headEnd/>
            <a:tailEnd/>
          </a:ln>
        </p:spPr>
        <p:txBody>
          <a:bodyPr wrap="none">
            <a:prstTxWarp prst="textNoShape">
              <a:avLst/>
            </a:prstTxWarp>
            <a:spAutoFit/>
          </a:bodyPr>
          <a:lstStyle/>
          <a:p>
            <a:r>
              <a:rPr lang="en-US" sz="1800"/>
              <a:t>terms in </a:t>
            </a:r>
          </a:p>
          <a:p>
            <a:r>
              <a:rPr lang="en-US" sz="1800"/>
              <a:t>relevance</a:t>
            </a:r>
          </a:p>
          <a:p>
            <a:r>
              <a:rPr lang="en-US" sz="1800"/>
              <a:t>model</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smtClean="0"/>
              <a:t>Boolean Retrieval</a:t>
            </a:r>
          </a:p>
        </p:txBody>
      </p:sp>
      <p:sp>
        <p:nvSpPr>
          <p:cNvPr id="22530" name="Content Placeholder 2"/>
          <p:cNvSpPr>
            <a:spLocks noGrp="1"/>
          </p:cNvSpPr>
          <p:nvPr>
            <p:ph idx="1"/>
          </p:nvPr>
        </p:nvSpPr>
        <p:spPr/>
        <p:txBody>
          <a:bodyPr/>
          <a:lstStyle/>
          <a:p>
            <a:pPr eaLnBrk="1" hangingPunct="1"/>
            <a:r>
              <a:rPr lang="en-US" smtClean="0"/>
              <a:t>Two possible outcomes for query processing</a:t>
            </a:r>
          </a:p>
          <a:p>
            <a:pPr lvl="1" eaLnBrk="1" hangingPunct="1"/>
            <a:r>
              <a:rPr lang="en-US" smtClean="0"/>
              <a:t>TRUE and FALSE</a:t>
            </a:r>
          </a:p>
          <a:p>
            <a:pPr lvl="1" eaLnBrk="1" hangingPunct="1"/>
            <a:r>
              <a:rPr lang="en-US" smtClean="0"/>
              <a:t>“exact-match” retrieval</a:t>
            </a:r>
          </a:p>
          <a:p>
            <a:pPr lvl="1" eaLnBrk="1" hangingPunct="1"/>
            <a:r>
              <a:rPr lang="en-US" smtClean="0"/>
              <a:t>simplest form of ranking</a:t>
            </a:r>
          </a:p>
          <a:p>
            <a:pPr eaLnBrk="1" hangingPunct="1"/>
            <a:r>
              <a:rPr lang="en-US" smtClean="0"/>
              <a:t>Query usually specified using Boolean operators</a:t>
            </a:r>
          </a:p>
          <a:p>
            <a:pPr lvl="1" eaLnBrk="1" hangingPunct="1"/>
            <a:r>
              <a:rPr lang="en-US" smtClean="0"/>
              <a:t>AND, OR, NOT</a:t>
            </a:r>
          </a:p>
          <a:p>
            <a:pPr lvl="1" eaLnBrk="1" hangingPunct="1"/>
            <a:r>
              <a:rPr lang="en-US" smtClean="0"/>
              <a:t>proximity operators also used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pPr eaLnBrk="1" hangingPunct="1"/>
            <a:r>
              <a:rPr lang="en-US" smtClean="0"/>
              <a:t>Example from Top 50 Docs</a:t>
            </a:r>
          </a:p>
        </p:txBody>
      </p:sp>
      <p:pic>
        <p:nvPicPr>
          <p:cNvPr id="114690" name="Picture 2" descr="TP_tmp.png"/>
          <p:cNvPicPr>
            <a:picLocks noChangeAspect="1"/>
          </p:cNvPicPr>
          <p:nvPr>
            <p:custDataLst>
              <p:tags r:id="rId1"/>
            </p:custDataLst>
          </p:nvPr>
        </p:nvPicPr>
        <p:blipFill>
          <a:blip r:embed="rId4"/>
          <a:srcRect/>
          <a:stretch>
            <a:fillRect/>
          </a:stretch>
        </p:blipFill>
        <p:spPr bwMode="auto">
          <a:xfrm>
            <a:off x="1219200" y="1447800"/>
            <a:ext cx="6748463" cy="4572000"/>
          </a:xfrm>
          <a:prstGeom prst="rect">
            <a:avLst/>
          </a:prstGeom>
          <a:noFill/>
          <a:ln w="9525">
            <a:noFill/>
            <a:miter lim="800000"/>
            <a:headEnd/>
            <a:tailEnd/>
          </a:ln>
        </p:spPr>
      </p:pic>
      <p:sp>
        <p:nvSpPr>
          <p:cNvPr id="2" name="Rectangle 1"/>
          <p:cNvSpPr/>
          <p:nvPr/>
        </p:nvSpPr>
        <p:spPr>
          <a:xfrm>
            <a:off x="1763688" y="4077072"/>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63688" y="5445224"/>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635896" y="4581128"/>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220072" y="3573016"/>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660232" y="4077072"/>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660232" y="2492896"/>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pPr eaLnBrk="1" hangingPunct="1"/>
            <a:r>
              <a:rPr lang="en-US" smtClean="0"/>
              <a:t>Combining Evidence</a:t>
            </a:r>
          </a:p>
        </p:txBody>
      </p:sp>
      <p:sp>
        <p:nvSpPr>
          <p:cNvPr id="116738" name="Content Placeholder 2"/>
          <p:cNvSpPr>
            <a:spLocks noGrp="1"/>
          </p:cNvSpPr>
          <p:nvPr>
            <p:ph idx="1"/>
          </p:nvPr>
        </p:nvSpPr>
        <p:spPr>
          <a:xfrm>
            <a:off x="457200" y="1447800"/>
            <a:ext cx="8229600" cy="5105400"/>
          </a:xfrm>
        </p:spPr>
        <p:txBody>
          <a:bodyPr/>
          <a:lstStyle/>
          <a:p>
            <a:pPr eaLnBrk="1" hangingPunct="1"/>
            <a:r>
              <a:rPr lang="en-US" smtClean="0"/>
              <a:t>Effective retrieval requires the combination of many pieces of evidence about a document’s potential relevance</a:t>
            </a:r>
          </a:p>
          <a:p>
            <a:pPr lvl="1" eaLnBrk="1" hangingPunct="1"/>
            <a:r>
              <a:rPr lang="en-US" smtClean="0"/>
              <a:t>have focused on simple word-based evidence</a:t>
            </a:r>
          </a:p>
          <a:p>
            <a:pPr lvl="1" eaLnBrk="1" hangingPunct="1"/>
            <a:r>
              <a:rPr lang="en-US" smtClean="0"/>
              <a:t>many other types of evidence</a:t>
            </a:r>
          </a:p>
          <a:p>
            <a:pPr lvl="2" eaLnBrk="1" hangingPunct="1"/>
            <a:r>
              <a:rPr lang="en-US" smtClean="0"/>
              <a:t>structure, PageRank, metadata, even scores from different models</a:t>
            </a:r>
          </a:p>
          <a:p>
            <a:pPr eaLnBrk="1" hangingPunct="1"/>
            <a:r>
              <a:rPr lang="en-US" i="1" smtClean="0"/>
              <a:t>Inference network </a:t>
            </a:r>
            <a:r>
              <a:rPr lang="en-US" smtClean="0"/>
              <a:t>model is one approach to combining evidence</a:t>
            </a:r>
          </a:p>
          <a:p>
            <a:pPr lvl="1" eaLnBrk="1" hangingPunct="1"/>
            <a:r>
              <a:rPr lang="en-US" smtClean="0"/>
              <a:t>uses Bayesian network formalism</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p:txBody>
          <a:bodyPr/>
          <a:lstStyle/>
          <a:p>
            <a:pPr eaLnBrk="1" hangingPunct="1"/>
            <a:r>
              <a:rPr lang="en-US" smtClean="0"/>
              <a:t>Inference Network</a:t>
            </a:r>
          </a:p>
        </p:txBody>
      </p:sp>
      <p:pic>
        <p:nvPicPr>
          <p:cNvPr id="118786" name="Picture 2" descr="C:\Users\croft\Desktop\chap7-3.tif"/>
          <p:cNvPicPr>
            <a:picLocks noChangeAspect="1" noChangeArrowheads="1"/>
          </p:cNvPicPr>
          <p:nvPr/>
        </p:nvPicPr>
        <p:blipFill>
          <a:blip r:embed="rId3"/>
          <a:srcRect/>
          <a:stretch>
            <a:fillRect/>
          </a:stretch>
        </p:blipFill>
        <p:spPr bwMode="auto">
          <a:xfrm>
            <a:off x="609600" y="1371600"/>
            <a:ext cx="7972425" cy="47799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p:txBody>
          <a:bodyPr/>
          <a:lstStyle/>
          <a:p>
            <a:pPr eaLnBrk="1" hangingPunct="1"/>
            <a:r>
              <a:rPr lang="en-US" smtClean="0"/>
              <a:t>Inference Network</a:t>
            </a:r>
          </a:p>
        </p:txBody>
      </p:sp>
      <p:sp>
        <p:nvSpPr>
          <p:cNvPr id="120834" name="Content Placeholder 2"/>
          <p:cNvSpPr>
            <a:spLocks noGrp="1"/>
          </p:cNvSpPr>
          <p:nvPr>
            <p:ph idx="1"/>
          </p:nvPr>
        </p:nvSpPr>
        <p:spPr>
          <a:xfrm>
            <a:off x="457200" y="1447800"/>
            <a:ext cx="8229600" cy="5181600"/>
          </a:xfrm>
        </p:spPr>
        <p:txBody>
          <a:bodyPr/>
          <a:lstStyle/>
          <a:p>
            <a:pPr eaLnBrk="1" hangingPunct="1">
              <a:lnSpc>
                <a:spcPct val="90000"/>
              </a:lnSpc>
            </a:pPr>
            <a:r>
              <a:rPr lang="en-US" i="1" smtClean="0"/>
              <a:t>Document node </a:t>
            </a:r>
            <a:r>
              <a:rPr lang="en-US" smtClean="0"/>
              <a:t>(D) corresponds to the event that a document is observed</a:t>
            </a:r>
          </a:p>
          <a:p>
            <a:pPr eaLnBrk="1" hangingPunct="1">
              <a:lnSpc>
                <a:spcPct val="90000"/>
              </a:lnSpc>
            </a:pPr>
            <a:r>
              <a:rPr lang="en-US" i="1" smtClean="0"/>
              <a:t>Representation nodes </a:t>
            </a:r>
            <a:r>
              <a:rPr lang="en-US" smtClean="0"/>
              <a:t>(r</a:t>
            </a:r>
            <a:r>
              <a:rPr lang="en-US" baseline="-25000" smtClean="0"/>
              <a:t>i</a:t>
            </a:r>
            <a:r>
              <a:rPr lang="en-US" smtClean="0"/>
              <a:t>)</a:t>
            </a:r>
            <a:r>
              <a:rPr lang="en-US" i="1" smtClean="0"/>
              <a:t> </a:t>
            </a:r>
            <a:r>
              <a:rPr lang="en-US" smtClean="0"/>
              <a:t>are document features (evidence)</a:t>
            </a:r>
          </a:p>
          <a:p>
            <a:pPr lvl="1" eaLnBrk="1" hangingPunct="1">
              <a:lnSpc>
                <a:spcPct val="90000"/>
              </a:lnSpc>
            </a:pPr>
            <a:r>
              <a:rPr lang="en-US" smtClean="0"/>
              <a:t>Probabilities associated with those features are based on language models θ</a:t>
            </a:r>
            <a:r>
              <a:rPr lang="en-US" i="1" smtClean="0"/>
              <a:t> </a:t>
            </a:r>
            <a:r>
              <a:rPr lang="en-US" smtClean="0"/>
              <a:t>estimated using the parameters</a:t>
            </a:r>
            <a:r>
              <a:rPr lang="en-US" i="1" smtClean="0"/>
              <a:t> </a:t>
            </a:r>
            <a:r>
              <a:rPr lang="el-GR" smtClean="0"/>
              <a:t>μ</a:t>
            </a:r>
            <a:endParaRPr lang="en-US" smtClean="0"/>
          </a:p>
          <a:p>
            <a:pPr lvl="1" eaLnBrk="1" hangingPunct="1">
              <a:lnSpc>
                <a:spcPct val="90000"/>
              </a:lnSpc>
            </a:pPr>
            <a:r>
              <a:rPr lang="en-US" smtClean="0"/>
              <a:t>one language model for each significant document structure</a:t>
            </a:r>
          </a:p>
          <a:p>
            <a:pPr lvl="1" eaLnBrk="1" hangingPunct="1">
              <a:lnSpc>
                <a:spcPct val="90000"/>
              </a:lnSpc>
            </a:pPr>
            <a:r>
              <a:rPr lang="en-US" smtClean="0"/>
              <a:t>r</a:t>
            </a:r>
            <a:r>
              <a:rPr lang="en-US" sz="3100" baseline="-25000" smtClean="0"/>
              <a:t>i</a:t>
            </a:r>
            <a:r>
              <a:rPr lang="en-US" sz="1200" smtClean="0"/>
              <a:t>  </a:t>
            </a:r>
            <a:r>
              <a:rPr lang="en-US" smtClean="0"/>
              <a:t>nodes can represent proximity features, or other types of evidence (e.g. date)</a:t>
            </a:r>
          </a:p>
          <a:p>
            <a:pPr lvl="2" eaLnBrk="1" hangingPunct="1">
              <a:lnSpc>
                <a:spcPct val="90000"/>
              </a:lnSpc>
            </a:pPr>
            <a:r>
              <a:rPr lang="en-US" smtClean="0">
                <a:solidFill>
                  <a:srgbClr val="02BDB4"/>
                </a:solidFill>
              </a:rPr>
              <a:t>proximity -&gt; operators: AND, OR, quote, etc.</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a:lstStyle/>
          <a:p>
            <a:pPr eaLnBrk="1" hangingPunct="1"/>
            <a:r>
              <a:rPr lang="en-US" smtClean="0"/>
              <a:t>Inference Network</a:t>
            </a:r>
          </a:p>
        </p:txBody>
      </p:sp>
      <p:sp>
        <p:nvSpPr>
          <p:cNvPr id="3" name="Content Placeholder 2"/>
          <p:cNvSpPr>
            <a:spLocks noGrp="1"/>
          </p:cNvSpPr>
          <p:nvPr>
            <p:ph idx="1"/>
          </p:nvPr>
        </p:nvSpPr>
        <p:spPr>
          <a:xfrm>
            <a:off x="457200" y="1600200"/>
            <a:ext cx="8229600" cy="4800600"/>
          </a:xfrm>
        </p:spPr>
        <p:txBody>
          <a:bodyPr rtlCol="0">
            <a:normAutofit lnSpcReduction="10000"/>
          </a:bodyPr>
          <a:lstStyle/>
          <a:p>
            <a:pPr eaLnBrk="1" fontAlgn="auto" hangingPunct="1">
              <a:spcAft>
                <a:spcPts val="0"/>
              </a:spcAft>
              <a:buFont typeface="Arial" pitchFamily="34" charset="0"/>
              <a:buChar char="•"/>
              <a:defRPr/>
            </a:pPr>
            <a:r>
              <a:rPr lang="en-US" i="1" dirty="0" smtClean="0">
                <a:ea typeface="+mn-ea"/>
                <a:cs typeface="+mn-cs"/>
              </a:rPr>
              <a:t>Query nodes </a:t>
            </a:r>
            <a:r>
              <a:rPr lang="en-US" dirty="0" smtClean="0">
                <a:ea typeface="+mn-ea"/>
                <a:cs typeface="+mn-cs"/>
              </a:rPr>
              <a:t>(</a:t>
            </a:r>
            <a:r>
              <a:rPr lang="en-US" dirty="0" err="1" smtClean="0">
                <a:ea typeface="+mn-ea"/>
                <a:cs typeface="+mn-cs"/>
              </a:rPr>
              <a:t>q</a:t>
            </a:r>
            <a:r>
              <a:rPr lang="en-US" baseline="-25000" dirty="0" err="1" smtClean="0">
                <a:ea typeface="+mn-ea"/>
                <a:cs typeface="+mn-cs"/>
              </a:rPr>
              <a:t>i</a:t>
            </a:r>
            <a:r>
              <a:rPr lang="en-US" dirty="0" smtClean="0">
                <a:ea typeface="+mn-ea"/>
                <a:cs typeface="+mn-cs"/>
              </a:rPr>
              <a:t>) are used to combine evidence from representation nodes and other query nodes</a:t>
            </a:r>
          </a:p>
          <a:p>
            <a:pPr lvl="1" eaLnBrk="1" fontAlgn="auto" hangingPunct="1">
              <a:spcAft>
                <a:spcPts val="0"/>
              </a:spcAft>
              <a:buFont typeface="Arial" pitchFamily="34" charset="0"/>
              <a:buChar char="–"/>
              <a:defRPr/>
            </a:pPr>
            <a:r>
              <a:rPr lang="en-US" dirty="0" smtClean="0">
                <a:ea typeface="+mn-ea"/>
              </a:rPr>
              <a:t>represent the occurrence of more complex evidence and document features</a:t>
            </a:r>
          </a:p>
          <a:p>
            <a:pPr lvl="1" eaLnBrk="1" fontAlgn="auto" hangingPunct="1">
              <a:spcAft>
                <a:spcPts val="0"/>
              </a:spcAft>
              <a:buFont typeface="Arial" pitchFamily="34" charset="0"/>
              <a:buChar char="–"/>
              <a:defRPr/>
            </a:pPr>
            <a:r>
              <a:rPr lang="en-US" dirty="0" smtClean="0">
                <a:ea typeface="+mn-ea"/>
              </a:rPr>
              <a:t>a number of combination operators are available</a:t>
            </a:r>
          </a:p>
          <a:p>
            <a:pPr eaLnBrk="1" fontAlgn="auto" hangingPunct="1">
              <a:spcAft>
                <a:spcPts val="0"/>
              </a:spcAft>
              <a:buFont typeface="Arial" pitchFamily="34" charset="0"/>
              <a:buChar char="•"/>
              <a:defRPr/>
            </a:pPr>
            <a:r>
              <a:rPr lang="en-US" i="1" dirty="0" smtClean="0">
                <a:ea typeface="+mn-ea"/>
                <a:cs typeface="+mn-cs"/>
              </a:rPr>
              <a:t>Information need node </a:t>
            </a:r>
            <a:r>
              <a:rPr lang="en-US" dirty="0" smtClean="0">
                <a:ea typeface="+mn-ea"/>
                <a:cs typeface="+mn-cs"/>
              </a:rPr>
              <a:t>(I) is a special query node that combines all of the evidence from the other query nodes</a:t>
            </a:r>
          </a:p>
          <a:p>
            <a:pPr lvl="1" eaLnBrk="1" fontAlgn="auto" hangingPunct="1">
              <a:spcAft>
                <a:spcPts val="0"/>
              </a:spcAft>
              <a:buFont typeface="Arial" pitchFamily="34" charset="0"/>
              <a:buChar char="–"/>
              <a:defRPr/>
            </a:pPr>
            <a:r>
              <a:rPr lang="en-US" dirty="0" smtClean="0">
                <a:ea typeface="+mn-ea"/>
              </a:rPr>
              <a:t>network computes P(I|D, </a:t>
            </a:r>
            <a:r>
              <a:rPr lang="el-GR" dirty="0" smtClean="0">
                <a:ea typeface="+mn-ea"/>
              </a:rPr>
              <a:t>μ)</a:t>
            </a:r>
            <a:endParaRPr lang="en-US" dirty="0">
              <a:ea typeface="+mn-ea"/>
            </a:endParaRPr>
          </a:p>
        </p:txBody>
      </p:sp>
      <p:sp>
        <p:nvSpPr>
          <p:cNvPr id="122883" name="Text Box 3"/>
          <p:cNvSpPr txBox="1">
            <a:spLocks noChangeArrowheads="1"/>
          </p:cNvSpPr>
          <p:nvPr/>
        </p:nvSpPr>
        <p:spPr bwMode="auto">
          <a:xfrm>
            <a:off x="381000" y="6324600"/>
            <a:ext cx="8494713"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“probability an information need is met given the document and the parameters u” </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pPr eaLnBrk="1" hangingPunct="1"/>
            <a:r>
              <a:rPr lang="en-US" smtClean="0"/>
              <a:t>Example: AND Combination</a:t>
            </a:r>
          </a:p>
        </p:txBody>
      </p:sp>
      <p:pic>
        <p:nvPicPr>
          <p:cNvPr id="124930" name="Picture 2" descr="C:\Users\croft\Desktop\chap7-4.tif"/>
          <p:cNvPicPr>
            <a:picLocks noChangeAspect="1" noChangeArrowheads="1"/>
          </p:cNvPicPr>
          <p:nvPr/>
        </p:nvPicPr>
        <p:blipFill>
          <a:blip r:embed="rId4"/>
          <a:srcRect/>
          <a:stretch>
            <a:fillRect/>
          </a:stretch>
        </p:blipFill>
        <p:spPr bwMode="auto">
          <a:xfrm>
            <a:off x="1905000" y="1905000"/>
            <a:ext cx="2825750" cy="2017713"/>
          </a:xfrm>
          <a:prstGeom prst="rect">
            <a:avLst/>
          </a:prstGeom>
          <a:noFill/>
          <a:ln w="9525">
            <a:noFill/>
            <a:miter lim="800000"/>
            <a:headEnd/>
            <a:tailEnd/>
          </a:ln>
        </p:spPr>
      </p:pic>
      <p:sp>
        <p:nvSpPr>
          <p:cNvPr id="124931" name="TextBox 3"/>
          <p:cNvSpPr txBox="1">
            <a:spLocks noChangeArrowheads="1"/>
          </p:cNvSpPr>
          <p:nvPr/>
        </p:nvSpPr>
        <p:spPr bwMode="auto">
          <a:xfrm>
            <a:off x="4800600" y="2590800"/>
            <a:ext cx="3005138" cy="366713"/>
          </a:xfrm>
          <a:prstGeom prst="rect">
            <a:avLst/>
          </a:prstGeom>
          <a:noFill/>
          <a:ln w="9525">
            <a:noFill/>
            <a:miter lim="800000"/>
            <a:headEnd/>
            <a:tailEnd/>
          </a:ln>
        </p:spPr>
        <p:txBody>
          <a:bodyPr wrap="none">
            <a:prstTxWarp prst="textNoShape">
              <a:avLst/>
            </a:prstTxWarp>
            <a:spAutoFit/>
          </a:bodyPr>
          <a:lstStyle/>
          <a:p>
            <a:r>
              <a:rPr lang="en-US" sz="1800" i="1">
                <a:latin typeface="Calibri" pitchFamily="-72" charset="0"/>
              </a:rPr>
              <a:t>a</a:t>
            </a:r>
            <a:r>
              <a:rPr lang="en-US" sz="1800">
                <a:latin typeface="Calibri" pitchFamily="-72" charset="0"/>
              </a:rPr>
              <a:t> and </a:t>
            </a:r>
            <a:r>
              <a:rPr lang="en-US" sz="1800" i="1">
                <a:latin typeface="Calibri" pitchFamily="-72" charset="0"/>
              </a:rPr>
              <a:t>b</a:t>
            </a:r>
            <a:r>
              <a:rPr lang="en-US" sz="1800">
                <a:latin typeface="Calibri" pitchFamily="-72" charset="0"/>
              </a:rPr>
              <a:t> are </a:t>
            </a:r>
            <a:r>
              <a:rPr lang="en-US" sz="1800" i="1">
                <a:latin typeface="Calibri" pitchFamily="-72" charset="0"/>
              </a:rPr>
              <a:t>parent</a:t>
            </a:r>
            <a:r>
              <a:rPr lang="en-US" sz="1800">
                <a:latin typeface="Calibri" pitchFamily="-72" charset="0"/>
              </a:rPr>
              <a:t> nodes for </a:t>
            </a:r>
            <a:r>
              <a:rPr lang="en-US" sz="1800" u="sng">
                <a:latin typeface="Calibri" pitchFamily="-72" charset="0"/>
              </a:rPr>
              <a:t>q</a:t>
            </a:r>
          </a:p>
        </p:txBody>
      </p:sp>
      <p:pic>
        <p:nvPicPr>
          <p:cNvPr id="124932" name="Picture 4" descr="TP_tmp.png"/>
          <p:cNvPicPr>
            <a:picLocks noChangeAspect="1"/>
          </p:cNvPicPr>
          <p:nvPr>
            <p:custDataLst>
              <p:tags r:id="rId1"/>
            </p:custDataLst>
          </p:nvPr>
        </p:nvPicPr>
        <p:blipFill>
          <a:blip r:embed="rId5"/>
          <a:srcRect/>
          <a:stretch>
            <a:fillRect/>
          </a:stretch>
        </p:blipFill>
        <p:spPr bwMode="auto">
          <a:xfrm>
            <a:off x="2133600" y="4343400"/>
            <a:ext cx="4597400" cy="1676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pPr eaLnBrk="1" hangingPunct="1"/>
            <a:r>
              <a:rPr lang="en-US" smtClean="0"/>
              <a:t>Example: AND Combination</a:t>
            </a:r>
          </a:p>
        </p:txBody>
      </p:sp>
      <p:sp>
        <p:nvSpPr>
          <p:cNvPr id="126978" name="Content Placeholder 2"/>
          <p:cNvSpPr>
            <a:spLocks noGrp="1"/>
          </p:cNvSpPr>
          <p:nvPr>
            <p:ph idx="1"/>
          </p:nvPr>
        </p:nvSpPr>
        <p:spPr>
          <a:xfrm>
            <a:off x="457200" y="1447800"/>
            <a:ext cx="8229600" cy="4525963"/>
          </a:xfrm>
        </p:spPr>
        <p:txBody>
          <a:bodyPr/>
          <a:lstStyle/>
          <a:p>
            <a:pPr eaLnBrk="1" hangingPunct="1"/>
            <a:r>
              <a:rPr lang="en-US" smtClean="0"/>
              <a:t>Combination must consider all possible states of parents</a:t>
            </a:r>
          </a:p>
          <a:p>
            <a:pPr eaLnBrk="1" hangingPunct="1"/>
            <a:r>
              <a:rPr lang="en-US" smtClean="0"/>
              <a:t>Some combinations can be computed efficiently</a:t>
            </a:r>
          </a:p>
        </p:txBody>
      </p:sp>
      <p:pic>
        <p:nvPicPr>
          <p:cNvPr id="126979" name="Picture 3" descr="TP_tmp.png"/>
          <p:cNvPicPr>
            <a:picLocks noChangeAspect="1"/>
          </p:cNvPicPr>
          <p:nvPr>
            <p:custDataLst>
              <p:tags r:id="rId1"/>
            </p:custDataLst>
          </p:nvPr>
        </p:nvPicPr>
        <p:blipFill>
          <a:blip r:embed="rId4"/>
          <a:srcRect/>
          <a:stretch>
            <a:fillRect/>
          </a:stretch>
        </p:blipFill>
        <p:spPr bwMode="auto">
          <a:xfrm>
            <a:off x="457200" y="3962400"/>
            <a:ext cx="8305800" cy="2159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p:txBody>
          <a:bodyPr/>
          <a:lstStyle/>
          <a:p>
            <a:pPr eaLnBrk="1" hangingPunct="1"/>
            <a:r>
              <a:rPr lang="en-US" smtClean="0"/>
              <a:t>Inference Network Operators</a:t>
            </a:r>
          </a:p>
        </p:txBody>
      </p:sp>
      <p:pic>
        <p:nvPicPr>
          <p:cNvPr id="129026" name="Picture 2" descr="TP_tmp.png"/>
          <p:cNvPicPr>
            <a:picLocks noChangeAspect="1"/>
          </p:cNvPicPr>
          <p:nvPr>
            <p:custDataLst>
              <p:tags r:id="rId1"/>
            </p:custDataLst>
          </p:nvPr>
        </p:nvPicPr>
        <p:blipFill>
          <a:blip r:embed="rId4"/>
          <a:srcRect/>
          <a:stretch>
            <a:fillRect/>
          </a:stretch>
        </p:blipFill>
        <p:spPr bwMode="auto">
          <a:xfrm>
            <a:off x="2362200" y="1447800"/>
            <a:ext cx="4267200" cy="4803775"/>
          </a:xfrm>
          <a:prstGeom prst="rect">
            <a:avLst/>
          </a:prstGeom>
          <a:noFill/>
          <a:ln w="9525">
            <a:noFill/>
            <a:miter lim="800000"/>
            <a:headEnd/>
            <a:tailEnd/>
          </a:ln>
        </p:spPr>
      </p:pic>
      <p:sp>
        <p:nvSpPr>
          <p:cNvPr id="129027" name="Text Box 3"/>
          <p:cNvSpPr txBox="1">
            <a:spLocks noChangeArrowheads="1"/>
          </p:cNvSpPr>
          <p:nvPr/>
        </p:nvSpPr>
        <p:spPr bwMode="auto">
          <a:xfrm>
            <a:off x="6505575" y="3810000"/>
            <a:ext cx="2638425" cy="457200"/>
          </a:xfrm>
          <a:prstGeom prst="rect">
            <a:avLst/>
          </a:prstGeom>
          <a:solidFill>
            <a:srgbClr val="00FFFF"/>
          </a:solidFill>
          <a:ln w="9525">
            <a:noFill/>
            <a:miter lim="800000"/>
            <a:headEnd/>
            <a:tailEnd/>
          </a:ln>
        </p:spPr>
        <p:txBody>
          <a:bodyPr wrap="none">
            <a:prstTxWarp prst="textNoShape">
              <a:avLst/>
            </a:prstTxWarp>
            <a:spAutoFit/>
          </a:bodyPr>
          <a:lstStyle/>
          <a:p>
            <a:r>
              <a:rPr lang="en-US" sz="1200"/>
              <a:t>weighted AND; using r</a:t>
            </a:r>
            <a:r>
              <a:rPr lang="en-US" sz="1200" baseline="-25000"/>
              <a:t>i</a:t>
            </a:r>
            <a:r>
              <a:rPr lang="en-US" sz="1200"/>
              <a:t> as unigrams,</a:t>
            </a:r>
          </a:p>
          <a:p>
            <a:r>
              <a:rPr lang="en-US" sz="1200"/>
              <a:t>rank equivalent to query likelihood</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pPr eaLnBrk="1" hangingPunct="1"/>
            <a:r>
              <a:rPr lang="en-US" smtClean="0"/>
              <a:t>Galago Query Language</a:t>
            </a:r>
          </a:p>
        </p:txBody>
      </p:sp>
      <p:sp>
        <p:nvSpPr>
          <p:cNvPr id="131074" name="Content Placeholder 2"/>
          <p:cNvSpPr>
            <a:spLocks noGrp="1"/>
          </p:cNvSpPr>
          <p:nvPr>
            <p:ph idx="1"/>
          </p:nvPr>
        </p:nvSpPr>
        <p:spPr/>
        <p:txBody>
          <a:bodyPr/>
          <a:lstStyle/>
          <a:p>
            <a:pPr eaLnBrk="1" hangingPunct="1"/>
            <a:r>
              <a:rPr lang="en-US" smtClean="0"/>
              <a:t>A document is viewed as a sequence of text that may contain arbitrary tags</a:t>
            </a:r>
          </a:p>
          <a:p>
            <a:pPr eaLnBrk="1" hangingPunct="1"/>
            <a:r>
              <a:rPr lang="en-US" smtClean="0"/>
              <a:t>A single </a:t>
            </a:r>
            <a:r>
              <a:rPr lang="en-US" i="1" smtClean="0"/>
              <a:t>context</a:t>
            </a:r>
            <a:r>
              <a:rPr lang="en-US" smtClean="0"/>
              <a:t> is generated for each unique tag name </a:t>
            </a:r>
            <a:r>
              <a:rPr lang="en-US" smtClean="0">
                <a:solidFill>
                  <a:srgbClr val="02BDB4"/>
                </a:solidFill>
              </a:rPr>
              <a:t>(e.g., &lt;title&gt;, &lt;h1&gt;)</a:t>
            </a:r>
            <a:endParaRPr lang="en-US" smtClean="0"/>
          </a:p>
          <a:p>
            <a:pPr eaLnBrk="1" hangingPunct="1"/>
            <a:r>
              <a:rPr lang="en-US" smtClean="0"/>
              <a:t>An </a:t>
            </a:r>
            <a:r>
              <a:rPr lang="en-US" i="1" smtClean="0"/>
              <a:t>extent</a:t>
            </a:r>
            <a:r>
              <a:rPr lang="en-US" smtClean="0"/>
              <a:t> is a sequence of text that appears within a single begin/end tag pair of the same type as the context</a:t>
            </a:r>
          </a:p>
          <a:p>
            <a:pPr eaLnBrk="1" hangingPunct="1"/>
            <a:endParaRPr lang="en-US" smtClean="0"/>
          </a:p>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pPr eaLnBrk="1" hangingPunct="1"/>
            <a:r>
              <a:rPr lang="en-US" smtClean="0"/>
              <a:t>Galago Query Language</a:t>
            </a:r>
          </a:p>
        </p:txBody>
      </p:sp>
      <p:grpSp>
        <p:nvGrpSpPr>
          <p:cNvPr id="133122" name="Group 13"/>
          <p:cNvGrpSpPr>
            <a:grpSpLocks/>
          </p:cNvGrpSpPr>
          <p:nvPr/>
        </p:nvGrpSpPr>
        <p:grpSpPr bwMode="auto">
          <a:xfrm>
            <a:off x="1066800" y="1905000"/>
            <a:ext cx="6829425" cy="4114800"/>
            <a:chOff x="1371600" y="2133600"/>
            <a:chExt cx="6143626" cy="3657600"/>
          </a:xfrm>
        </p:grpSpPr>
        <p:pic>
          <p:nvPicPr>
            <p:cNvPr id="133124" name="Picture 2"/>
            <p:cNvPicPr>
              <a:picLocks noChangeAspect="1" noChangeArrowheads="1"/>
            </p:cNvPicPr>
            <p:nvPr/>
          </p:nvPicPr>
          <p:blipFill>
            <a:blip r:embed="rId3"/>
            <a:srcRect/>
            <a:stretch>
              <a:fillRect/>
            </a:stretch>
          </p:blipFill>
          <p:spPr bwMode="auto">
            <a:xfrm>
              <a:off x="1371600" y="2362200"/>
              <a:ext cx="2871788" cy="2749584"/>
            </a:xfrm>
            <a:prstGeom prst="rect">
              <a:avLst/>
            </a:prstGeom>
            <a:noFill/>
            <a:ln w="9525">
              <a:noFill/>
              <a:miter lim="800000"/>
              <a:headEnd/>
              <a:tailEnd/>
            </a:ln>
          </p:spPr>
        </p:pic>
        <p:pic>
          <p:nvPicPr>
            <p:cNvPr id="133125" name="Picture 3"/>
            <p:cNvPicPr>
              <a:picLocks noChangeAspect="1" noChangeArrowheads="1"/>
            </p:cNvPicPr>
            <p:nvPr/>
          </p:nvPicPr>
          <p:blipFill>
            <a:blip r:embed="rId4"/>
            <a:srcRect/>
            <a:stretch>
              <a:fillRect/>
            </a:stretch>
          </p:blipFill>
          <p:spPr bwMode="auto">
            <a:xfrm>
              <a:off x="4761140" y="2133600"/>
              <a:ext cx="2754086" cy="533400"/>
            </a:xfrm>
            <a:prstGeom prst="rect">
              <a:avLst/>
            </a:prstGeom>
            <a:noFill/>
            <a:ln w="9525">
              <a:noFill/>
              <a:miter lim="800000"/>
              <a:headEnd/>
              <a:tailEnd/>
            </a:ln>
          </p:spPr>
        </p:pic>
        <p:pic>
          <p:nvPicPr>
            <p:cNvPr id="133126" name="Picture 4"/>
            <p:cNvPicPr>
              <a:picLocks noChangeAspect="1" noChangeArrowheads="1"/>
            </p:cNvPicPr>
            <p:nvPr/>
          </p:nvPicPr>
          <p:blipFill>
            <a:blip r:embed="rId5"/>
            <a:srcRect/>
            <a:stretch>
              <a:fillRect/>
            </a:stretch>
          </p:blipFill>
          <p:spPr bwMode="auto">
            <a:xfrm>
              <a:off x="4724400" y="2895600"/>
              <a:ext cx="1905000" cy="762000"/>
            </a:xfrm>
            <a:prstGeom prst="rect">
              <a:avLst/>
            </a:prstGeom>
            <a:noFill/>
            <a:ln w="9525">
              <a:noFill/>
              <a:miter lim="800000"/>
              <a:headEnd/>
              <a:tailEnd/>
            </a:ln>
          </p:spPr>
        </p:pic>
        <p:pic>
          <p:nvPicPr>
            <p:cNvPr id="133127" name="Picture 5"/>
            <p:cNvPicPr>
              <a:picLocks noChangeAspect="1" noChangeArrowheads="1"/>
            </p:cNvPicPr>
            <p:nvPr/>
          </p:nvPicPr>
          <p:blipFill>
            <a:blip r:embed="rId6"/>
            <a:srcRect/>
            <a:stretch>
              <a:fillRect/>
            </a:stretch>
          </p:blipFill>
          <p:spPr bwMode="auto">
            <a:xfrm>
              <a:off x="5105400" y="3581400"/>
              <a:ext cx="2057400" cy="457200"/>
            </a:xfrm>
            <a:prstGeom prst="rect">
              <a:avLst/>
            </a:prstGeom>
            <a:noFill/>
            <a:ln w="9525">
              <a:noFill/>
              <a:miter lim="800000"/>
              <a:headEnd/>
              <a:tailEnd/>
            </a:ln>
          </p:spPr>
        </p:pic>
        <p:pic>
          <p:nvPicPr>
            <p:cNvPr id="133128" name="Picture 6"/>
            <p:cNvPicPr>
              <a:picLocks noChangeAspect="1" noChangeArrowheads="1"/>
            </p:cNvPicPr>
            <p:nvPr/>
          </p:nvPicPr>
          <p:blipFill>
            <a:blip r:embed="rId7"/>
            <a:srcRect/>
            <a:stretch>
              <a:fillRect/>
            </a:stretch>
          </p:blipFill>
          <p:spPr bwMode="auto">
            <a:xfrm>
              <a:off x="4800600" y="4267200"/>
              <a:ext cx="2560735" cy="1524000"/>
            </a:xfrm>
            <a:prstGeom prst="rect">
              <a:avLst/>
            </a:prstGeom>
            <a:noFill/>
            <a:ln w="9525">
              <a:noFill/>
              <a:miter lim="800000"/>
              <a:headEnd/>
              <a:tailEnd/>
            </a:ln>
          </p:spPr>
        </p:pic>
      </p:grpSp>
      <p:sp>
        <p:nvSpPr>
          <p:cNvPr id="133123" name="Text Box 3"/>
          <p:cNvSpPr txBox="1">
            <a:spLocks noChangeArrowheads="1"/>
          </p:cNvSpPr>
          <p:nvPr/>
        </p:nvSpPr>
        <p:spPr bwMode="auto">
          <a:xfrm>
            <a:off x="7086600" y="3276600"/>
            <a:ext cx="1849438" cy="274638"/>
          </a:xfrm>
          <a:prstGeom prst="rect">
            <a:avLst/>
          </a:prstGeom>
          <a:solidFill>
            <a:srgbClr val="00FFFF"/>
          </a:solidFill>
          <a:ln w="9525">
            <a:noFill/>
            <a:miter lim="800000"/>
            <a:headEnd/>
            <a:tailEnd/>
          </a:ln>
        </p:spPr>
        <p:txBody>
          <a:bodyPr wrap="none">
            <a:prstTxWarp prst="textNoShape">
              <a:avLst/>
            </a:prstTxWarp>
            <a:spAutoFit/>
          </a:bodyPr>
          <a:lstStyle/>
          <a:p>
            <a:r>
              <a:rPr lang="en-US" sz="1200"/>
              <a:t>h1 = 1 context, 4 extents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Boolean Retrieval</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Advantages</a:t>
            </a:r>
          </a:p>
          <a:p>
            <a:pPr lvl="1" eaLnBrk="1" fontAlgn="auto" hangingPunct="1">
              <a:spcAft>
                <a:spcPts val="0"/>
              </a:spcAft>
              <a:buFont typeface="Arial" pitchFamily="34" charset="0"/>
              <a:buChar char="–"/>
              <a:defRPr/>
            </a:pPr>
            <a:r>
              <a:rPr lang="en-US" dirty="0" smtClean="0">
                <a:ea typeface="+mn-ea"/>
              </a:rPr>
              <a:t>Results are predictable, relatively easy to explain</a:t>
            </a:r>
          </a:p>
          <a:p>
            <a:pPr lvl="1" eaLnBrk="1" fontAlgn="auto" hangingPunct="1">
              <a:spcAft>
                <a:spcPts val="0"/>
              </a:spcAft>
              <a:buFont typeface="Arial" pitchFamily="34" charset="0"/>
              <a:buChar char="–"/>
              <a:defRPr/>
            </a:pPr>
            <a:r>
              <a:rPr lang="en-US" dirty="0" smtClean="0">
                <a:ea typeface="+mn-ea"/>
              </a:rPr>
              <a:t>Many different features can be incorporated</a:t>
            </a:r>
          </a:p>
          <a:p>
            <a:pPr lvl="1" eaLnBrk="1" fontAlgn="auto" hangingPunct="1">
              <a:spcAft>
                <a:spcPts val="0"/>
              </a:spcAft>
              <a:buFont typeface="Arial" pitchFamily="34" charset="0"/>
              <a:buChar char="–"/>
              <a:defRPr/>
            </a:pPr>
            <a:r>
              <a:rPr lang="en-US" dirty="0" smtClean="0">
                <a:ea typeface="+mn-ea"/>
              </a:rPr>
              <a:t>Efficient processing since many documents can be eliminated from search</a:t>
            </a:r>
          </a:p>
          <a:p>
            <a:pPr eaLnBrk="1" fontAlgn="auto" hangingPunct="1">
              <a:spcAft>
                <a:spcPts val="0"/>
              </a:spcAft>
              <a:buFont typeface="Arial" pitchFamily="34" charset="0"/>
              <a:buChar char="•"/>
              <a:defRPr/>
            </a:pPr>
            <a:r>
              <a:rPr lang="en-US" dirty="0" smtClean="0">
                <a:ea typeface="+mn-ea"/>
                <a:cs typeface="+mn-cs"/>
              </a:rPr>
              <a:t>Disadvantages</a:t>
            </a:r>
          </a:p>
          <a:p>
            <a:pPr lvl="1" eaLnBrk="1" fontAlgn="auto" hangingPunct="1">
              <a:spcAft>
                <a:spcPts val="0"/>
              </a:spcAft>
              <a:buFont typeface="Arial" pitchFamily="34" charset="0"/>
              <a:buChar char="–"/>
              <a:defRPr/>
            </a:pPr>
            <a:r>
              <a:rPr lang="en-US" dirty="0" smtClean="0">
                <a:ea typeface="+mn-ea"/>
              </a:rPr>
              <a:t>Effectiveness depends entirely on user</a:t>
            </a:r>
          </a:p>
          <a:p>
            <a:pPr lvl="1" eaLnBrk="1" fontAlgn="auto" hangingPunct="1">
              <a:spcAft>
                <a:spcPts val="0"/>
              </a:spcAft>
              <a:buFont typeface="Arial" pitchFamily="34" charset="0"/>
              <a:buChar char="–"/>
              <a:defRPr/>
            </a:pPr>
            <a:r>
              <a:rPr lang="en-US" dirty="0" smtClean="0">
                <a:ea typeface="+mn-ea"/>
              </a:rPr>
              <a:t>Simple queries usually don’t work well</a:t>
            </a:r>
          </a:p>
          <a:p>
            <a:pPr lvl="1" eaLnBrk="1" fontAlgn="auto" hangingPunct="1">
              <a:spcAft>
                <a:spcPts val="0"/>
              </a:spcAft>
              <a:buFont typeface="Arial" pitchFamily="34" charset="0"/>
              <a:buChar char="–"/>
              <a:defRPr/>
            </a:pPr>
            <a:r>
              <a:rPr lang="en-US" dirty="0" smtClean="0">
                <a:ea typeface="+mn-ea"/>
              </a:rPr>
              <a:t>Complex queries are difficult</a:t>
            </a:r>
            <a:endParaRPr lang="en-US" dirty="0">
              <a:ea typeface="+mn-ea"/>
            </a:endParaRPr>
          </a:p>
        </p:txBody>
      </p:sp>
      <p:sp>
        <p:nvSpPr>
          <p:cNvPr id="24579" name="Text Box 4"/>
          <p:cNvSpPr txBox="1">
            <a:spLocks noChangeArrowheads="1"/>
          </p:cNvSpPr>
          <p:nvPr/>
        </p:nvSpPr>
        <p:spPr bwMode="auto">
          <a:xfrm>
            <a:off x="1219200" y="6019800"/>
            <a:ext cx="7051675"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if all results are equally relevant, then that's not much of a ranking…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en-US" smtClean="0"/>
              <a:t>Galago Query Language</a:t>
            </a:r>
          </a:p>
        </p:txBody>
      </p:sp>
      <p:sp>
        <p:nvSpPr>
          <p:cNvPr id="3" name="Double Bracket 2"/>
          <p:cNvSpPr/>
          <p:nvPr>
            <p:custDataLst>
              <p:tags r:id="rId1"/>
            </p:custDataLst>
          </p:nvPr>
        </p:nvSpPr>
        <p:spPr>
          <a:xfrm>
            <a:off x="3302000" y="3175000"/>
            <a:ext cx="2540000" cy="508000"/>
          </a:xfrm>
          <a:prstGeom prst="bracketPair">
            <a:avLst/>
          </a:prstGeom>
          <a:gradFill flip="none" rotWithShape="1">
            <a:gsLst>
              <a:gs pos="0">
                <a:srgbClr val="0064C8"/>
              </a:gs>
              <a:gs pos="100000">
                <a:srgbClr val="FFFFFF"/>
              </a:gs>
            </a:gsLst>
            <a:lin ang="5400000" scaled="1"/>
            <a:tileRect/>
          </a:gradFill>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r>
              <a:rPr lang="en-US" sz="1200" b="1"/>
              <a:t>TexPoint Display</a:t>
            </a:r>
          </a:p>
        </p:txBody>
      </p:sp>
      <p:pic>
        <p:nvPicPr>
          <p:cNvPr id="135171" name="Picture 4" descr="TP_tmp.png"/>
          <p:cNvPicPr>
            <a:picLocks noChangeAspect="1"/>
          </p:cNvPicPr>
          <p:nvPr>
            <p:custDataLst>
              <p:tags r:id="rId2"/>
            </p:custDataLst>
          </p:nvPr>
        </p:nvPicPr>
        <p:blipFill>
          <a:blip r:embed="rId5"/>
          <a:srcRect/>
          <a:stretch>
            <a:fillRect/>
          </a:stretch>
        </p:blipFill>
        <p:spPr bwMode="auto">
          <a:xfrm>
            <a:off x="1524000" y="1905000"/>
            <a:ext cx="5842000" cy="1930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pPr eaLnBrk="1" hangingPunct="1"/>
            <a:r>
              <a:rPr lang="en-US" smtClean="0"/>
              <a:t>Galago Query Language</a:t>
            </a:r>
          </a:p>
        </p:txBody>
      </p:sp>
      <p:pic>
        <p:nvPicPr>
          <p:cNvPr id="137218" name="Picture 3" descr="TP_tmp.png"/>
          <p:cNvPicPr>
            <a:picLocks noChangeAspect="1"/>
          </p:cNvPicPr>
          <p:nvPr>
            <p:custDataLst>
              <p:tags r:id="rId1"/>
            </p:custDataLst>
          </p:nvPr>
        </p:nvPicPr>
        <p:blipFill>
          <a:blip r:embed="rId4"/>
          <a:srcRect/>
          <a:stretch>
            <a:fillRect/>
          </a:stretch>
        </p:blipFill>
        <p:spPr bwMode="auto">
          <a:xfrm>
            <a:off x="838200" y="1752600"/>
            <a:ext cx="7366000" cy="420211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p:txBody>
          <a:bodyPr/>
          <a:lstStyle/>
          <a:p>
            <a:pPr eaLnBrk="1" hangingPunct="1"/>
            <a:r>
              <a:rPr lang="en-US" smtClean="0"/>
              <a:t>Galago Query Language</a:t>
            </a:r>
          </a:p>
        </p:txBody>
      </p:sp>
      <p:pic>
        <p:nvPicPr>
          <p:cNvPr id="139266" name="Picture 3" descr="TP_tmp.png"/>
          <p:cNvPicPr>
            <a:picLocks noChangeAspect="1"/>
          </p:cNvPicPr>
          <p:nvPr>
            <p:custDataLst>
              <p:tags r:id="rId1"/>
            </p:custDataLst>
          </p:nvPr>
        </p:nvPicPr>
        <p:blipFill>
          <a:blip r:embed="rId4"/>
          <a:srcRect/>
          <a:stretch>
            <a:fillRect/>
          </a:stretch>
        </p:blipFill>
        <p:spPr bwMode="auto">
          <a:xfrm>
            <a:off x="762000" y="1981200"/>
            <a:ext cx="7723188" cy="2895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p:txBody>
          <a:bodyPr/>
          <a:lstStyle/>
          <a:p>
            <a:pPr eaLnBrk="1" hangingPunct="1"/>
            <a:r>
              <a:rPr lang="en-US" smtClean="0"/>
              <a:t>Galago Query Language</a:t>
            </a:r>
          </a:p>
        </p:txBody>
      </p:sp>
      <p:pic>
        <p:nvPicPr>
          <p:cNvPr id="141314" name="Picture 4" descr="TP_tmp.png"/>
          <p:cNvPicPr>
            <a:picLocks noChangeAspect="1"/>
          </p:cNvPicPr>
          <p:nvPr>
            <p:custDataLst>
              <p:tags r:id="rId1"/>
            </p:custDataLst>
          </p:nvPr>
        </p:nvPicPr>
        <p:blipFill>
          <a:blip r:embed="rId4"/>
          <a:srcRect/>
          <a:stretch>
            <a:fillRect/>
          </a:stretch>
        </p:blipFill>
        <p:spPr bwMode="auto">
          <a:xfrm>
            <a:off x="990600" y="2209800"/>
            <a:ext cx="7747000" cy="1981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p:cNvSpPr>
            <a:spLocks noGrp="1"/>
          </p:cNvSpPr>
          <p:nvPr>
            <p:ph type="title"/>
          </p:nvPr>
        </p:nvSpPr>
        <p:spPr/>
        <p:txBody>
          <a:bodyPr/>
          <a:lstStyle/>
          <a:p>
            <a:pPr eaLnBrk="1" hangingPunct="1"/>
            <a:r>
              <a:rPr lang="en-US" smtClean="0"/>
              <a:t>Galago Query Language</a:t>
            </a:r>
          </a:p>
        </p:txBody>
      </p:sp>
      <p:pic>
        <p:nvPicPr>
          <p:cNvPr id="143362" name="Picture 4" descr="TP_tmp.png"/>
          <p:cNvPicPr>
            <a:picLocks noChangeAspect="1"/>
          </p:cNvPicPr>
          <p:nvPr>
            <p:custDataLst>
              <p:tags r:id="rId1"/>
            </p:custDataLst>
          </p:nvPr>
        </p:nvPicPr>
        <p:blipFill>
          <a:blip r:embed="rId4"/>
          <a:srcRect/>
          <a:stretch>
            <a:fillRect/>
          </a:stretch>
        </p:blipFill>
        <p:spPr bwMode="auto">
          <a:xfrm>
            <a:off x="381000" y="1447800"/>
            <a:ext cx="8355013" cy="5029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p:txBody>
          <a:bodyPr/>
          <a:lstStyle/>
          <a:p>
            <a:pPr eaLnBrk="1" hangingPunct="1"/>
            <a:r>
              <a:rPr lang="en-US" smtClean="0"/>
              <a:t>Galago Query Language</a:t>
            </a:r>
          </a:p>
        </p:txBody>
      </p:sp>
      <p:pic>
        <p:nvPicPr>
          <p:cNvPr id="145410" name="Picture 6" descr="TP_tmp.png"/>
          <p:cNvPicPr>
            <a:picLocks noChangeAspect="1"/>
          </p:cNvPicPr>
          <p:nvPr>
            <p:custDataLst>
              <p:tags r:id="rId1"/>
            </p:custDataLst>
          </p:nvPr>
        </p:nvPicPr>
        <p:blipFill>
          <a:blip r:embed="rId4"/>
          <a:srcRect/>
          <a:stretch>
            <a:fillRect/>
          </a:stretch>
        </p:blipFill>
        <p:spPr bwMode="auto">
          <a:xfrm>
            <a:off x="762000" y="1752600"/>
            <a:ext cx="7723188" cy="3200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le 1"/>
          <p:cNvSpPr>
            <a:spLocks noGrp="1"/>
          </p:cNvSpPr>
          <p:nvPr>
            <p:ph type="title"/>
          </p:nvPr>
        </p:nvSpPr>
        <p:spPr/>
        <p:txBody>
          <a:bodyPr/>
          <a:lstStyle/>
          <a:p>
            <a:pPr eaLnBrk="1" hangingPunct="1"/>
            <a:r>
              <a:rPr lang="en-US" smtClean="0"/>
              <a:t>Galago Query Language</a:t>
            </a:r>
          </a:p>
        </p:txBody>
      </p:sp>
      <p:pic>
        <p:nvPicPr>
          <p:cNvPr id="147458" name="Picture 3" descr="TP_tmp.png"/>
          <p:cNvPicPr>
            <a:picLocks noChangeAspect="1"/>
          </p:cNvPicPr>
          <p:nvPr>
            <p:custDataLst>
              <p:tags r:id="rId1"/>
            </p:custDataLst>
          </p:nvPr>
        </p:nvPicPr>
        <p:blipFill>
          <a:blip r:embed="rId4"/>
          <a:srcRect/>
          <a:stretch>
            <a:fillRect/>
          </a:stretch>
        </p:blipFill>
        <p:spPr bwMode="auto">
          <a:xfrm>
            <a:off x="749300" y="1524000"/>
            <a:ext cx="7519988" cy="4775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eaLnBrk="1" hangingPunct="1"/>
            <a:r>
              <a:rPr lang="en-US" smtClean="0"/>
              <a:t>Web Search</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Most important, but not only, search application</a:t>
            </a:r>
          </a:p>
          <a:p>
            <a:pPr eaLnBrk="1" fontAlgn="auto" hangingPunct="1">
              <a:spcAft>
                <a:spcPts val="0"/>
              </a:spcAft>
              <a:buFont typeface="Arial" pitchFamily="34" charset="0"/>
              <a:buChar char="•"/>
              <a:defRPr/>
            </a:pPr>
            <a:r>
              <a:rPr lang="en-US" dirty="0" smtClean="0">
                <a:ea typeface="+mn-ea"/>
                <a:cs typeface="+mn-cs"/>
              </a:rPr>
              <a:t>Major differences to TREC news</a:t>
            </a:r>
          </a:p>
          <a:p>
            <a:pPr lvl="1" eaLnBrk="1" fontAlgn="auto" hangingPunct="1">
              <a:spcAft>
                <a:spcPts val="0"/>
              </a:spcAft>
              <a:buFont typeface="Arial" pitchFamily="34" charset="0"/>
              <a:buChar char="–"/>
              <a:defRPr/>
            </a:pPr>
            <a:r>
              <a:rPr lang="en-US" dirty="0" smtClean="0">
                <a:ea typeface="+mn-ea"/>
              </a:rPr>
              <a:t>Size of collection</a:t>
            </a:r>
          </a:p>
          <a:p>
            <a:pPr lvl="1" eaLnBrk="1" fontAlgn="auto" hangingPunct="1">
              <a:spcAft>
                <a:spcPts val="0"/>
              </a:spcAft>
              <a:buFont typeface="Arial" pitchFamily="34" charset="0"/>
              <a:buChar char="–"/>
              <a:defRPr/>
            </a:pPr>
            <a:r>
              <a:rPr lang="en-US" dirty="0" smtClean="0">
                <a:ea typeface="+mn-ea"/>
              </a:rPr>
              <a:t>Connections between documents</a:t>
            </a:r>
          </a:p>
          <a:p>
            <a:pPr lvl="1" eaLnBrk="1" fontAlgn="auto" hangingPunct="1">
              <a:spcAft>
                <a:spcPts val="0"/>
              </a:spcAft>
              <a:buFont typeface="Arial" pitchFamily="34" charset="0"/>
              <a:buChar char="–"/>
              <a:defRPr/>
            </a:pPr>
            <a:r>
              <a:rPr lang="en-US" dirty="0" smtClean="0">
                <a:ea typeface="+mn-ea"/>
              </a:rPr>
              <a:t>Range of document types</a:t>
            </a:r>
          </a:p>
          <a:p>
            <a:pPr lvl="1" eaLnBrk="1" fontAlgn="auto" hangingPunct="1">
              <a:spcAft>
                <a:spcPts val="0"/>
              </a:spcAft>
              <a:buFont typeface="Arial" pitchFamily="34" charset="0"/>
              <a:buChar char="–"/>
              <a:defRPr/>
            </a:pPr>
            <a:r>
              <a:rPr lang="en-US" dirty="0" smtClean="0">
                <a:ea typeface="+mn-ea"/>
              </a:rPr>
              <a:t>Importance of spam</a:t>
            </a:r>
          </a:p>
          <a:p>
            <a:pPr lvl="1" eaLnBrk="1" fontAlgn="auto" hangingPunct="1">
              <a:spcAft>
                <a:spcPts val="0"/>
              </a:spcAft>
              <a:buFont typeface="Arial" pitchFamily="34" charset="0"/>
              <a:buChar char="–"/>
              <a:defRPr/>
            </a:pPr>
            <a:r>
              <a:rPr lang="en-US" dirty="0" smtClean="0">
                <a:ea typeface="+mn-ea"/>
              </a:rPr>
              <a:t>Volume of queries</a:t>
            </a:r>
          </a:p>
          <a:p>
            <a:pPr lvl="1" eaLnBrk="1" fontAlgn="auto" hangingPunct="1">
              <a:spcAft>
                <a:spcPts val="0"/>
              </a:spcAft>
              <a:buFont typeface="Arial" pitchFamily="34" charset="0"/>
              <a:buChar char="–"/>
              <a:defRPr/>
            </a:pPr>
            <a:r>
              <a:rPr lang="en-US" dirty="0" smtClean="0">
                <a:ea typeface="+mn-ea"/>
              </a:rPr>
              <a:t>Range of query types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pPr eaLnBrk="1" hangingPunct="1"/>
            <a:r>
              <a:rPr lang="en-US" smtClean="0"/>
              <a:t>Search Taxonomy</a:t>
            </a:r>
          </a:p>
        </p:txBody>
      </p:sp>
      <p:sp>
        <p:nvSpPr>
          <p:cNvPr id="3" name="Content Placeholder 2"/>
          <p:cNvSpPr>
            <a:spLocks noGrp="1"/>
          </p:cNvSpPr>
          <p:nvPr>
            <p:ph idx="1"/>
          </p:nvPr>
        </p:nvSpPr>
        <p:spPr>
          <a:xfrm>
            <a:off x="457200" y="1600200"/>
            <a:ext cx="8229600" cy="4800600"/>
          </a:xfrm>
        </p:spPr>
        <p:txBody>
          <a:bodyPr rtlCol="0">
            <a:normAutofit lnSpcReduction="10000"/>
          </a:bodyPr>
          <a:lstStyle/>
          <a:p>
            <a:pPr eaLnBrk="1" fontAlgn="auto" hangingPunct="1">
              <a:spcAft>
                <a:spcPts val="0"/>
              </a:spcAft>
              <a:buFont typeface="Arial" pitchFamily="34" charset="0"/>
              <a:buChar char="•"/>
              <a:defRPr/>
            </a:pPr>
            <a:r>
              <a:rPr lang="en-US" i="1" dirty="0" smtClean="0">
                <a:ea typeface="+mn-ea"/>
                <a:cs typeface="+mn-cs"/>
              </a:rPr>
              <a:t>Informational</a:t>
            </a:r>
          </a:p>
          <a:p>
            <a:pPr lvl="1" eaLnBrk="1" fontAlgn="auto" hangingPunct="1">
              <a:spcAft>
                <a:spcPts val="0"/>
              </a:spcAft>
              <a:buFont typeface="Arial" pitchFamily="34" charset="0"/>
              <a:buChar char="–"/>
              <a:defRPr/>
            </a:pPr>
            <a:r>
              <a:rPr lang="en-US" dirty="0" smtClean="0">
                <a:ea typeface="+mn-ea"/>
              </a:rPr>
              <a:t>Finding information about some topic which may be on one or more web pages</a:t>
            </a:r>
          </a:p>
          <a:p>
            <a:pPr lvl="1" eaLnBrk="1" fontAlgn="auto" hangingPunct="1">
              <a:spcAft>
                <a:spcPts val="0"/>
              </a:spcAft>
              <a:buFont typeface="Arial" pitchFamily="34" charset="0"/>
              <a:buChar char="–"/>
              <a:defRPr/>
            </a:pPr>
            <a:r>
              <a:rPr lang="en-US" dirty="0" smtClean="0">
                <a:ea typeface="+mn-ea"/>
              </a:rPr>
              <a:t>Topical search</a:t>
            </a:r>
          </a:p>
          <a:p>
            <a:pPr eaLnBrk="1" fontAlgn="auto" hangingPunct="1">
              <a:spcAft>
                <a:spcPts val="0"/>
              </a:spcAft>
              <a:buFont typeface="Arial" pitchFamily="34" charset="0"/>
              <a:buChar char="•"/>
              <a:defRPr/>
            </a:pPr>
            <a:r>
              <a:rPr lang="en-US" i="1" dirty="0" smtClean="0">
                <a:ea typeface="+mn-ea"/>
                <a:cs typeface="+mn-cs"/>
              </a:rPr>
              <a:t>Navigational</a:t>
            </a:r>
          </a:p>
          <a:p>
            <a:pPr lvl="1" eaLnBrk="1" fontAlgn="auto" hangingPunct="1">
              <a:spcAft>
                <a:spcPts val="0"/>
              </a:spcAft>
              <a:buFont typeface="Arial" pitchFamily="34" charset="0"/>
              <a:buChar char="–"/>
              <a:defRPr/>
            </a:pPr>
            <a:r>
              <a:rPr lang="en-US" dirty="0" smtClean="0">
                <a:ea typeface="+mn-ea"/>
              </a:rPr>
              <a:t>finding a particular web page that the user has either seen before or is assumed to exist</a:t>
            </a:r>
          </a:p>
          <a:p>
            <a:pPr eaLnBrk="1" fontAlgn="auto" hangingPunct="1">
              <a:spcAft>
                <a:spcPts val="0"/>
              </a:spcAft>
              <a:buFont typeface="Arial" pitchFamily="34" charset="0"/>
              <a:buChar char="•"/>
              <a:defRPr/>
            </a:pPr>
            <a:r>
              <a:rPr lang="en-US" i="1" dirty="0" smtClean="0">
                <a:ea typeface="+mn-ea"/>
                <a:cs typeface="+mn-cs"/>
              </a:rPr>
              <a:t>Transactional</a:t>
            </a:r>
          </a:p>
          <a:p>
            <a:pPr lvl="1" eaLnBrk="1" fontAlgn="auto" hangingPunct="1">
              <a:spcAft>
                <a:spcPts val="0"/>
              </a:spcAft>
              <a:buFont typeface="Arial" pitchFamily="34" charset="0"/>
              <a:buChar char="–"/>
              <a:defRPr/>
            </a:pPr>
            <a:r>
              <a:rPr lang="en-US" dirty="0" smtClean="0">
                <a:ea typeface="+mn-ea"/>
              </a:rPr>
              <a:t>finding a site where a task such as shopping or downloading music can be performed</a:t>
            </a:r>
            <a:endParaRPr lang="en-US" dirty="0">
              <a:ea typeface="+mn-ea"/>
            </a:endParaRPr>
          </a:p>
        </p:txBody>
      </p:sp>
      <p:sp>
        <p:nvSpPr>
          <p:cNvPr id="151555" name="Text Box 3"/>
          <p:cNvSpPr txBox="1">
            <a:spLocks noChangeArrowheads="1"/>
          </p:cNvSpPr>
          <p:nvPr/>
        </p:nvSpPr>
        <p:spPr bwMode="auto">
          <a:xfrm>
            <a:off x="6858000" y="1447800"/>
            <a:ext cx="1971675" cy="639763"/>
          </a:xfrm>
          <a:prstGeom prst="rect">
            <a:avLst/>
          </a:prstGeom>
          <a:solidFill>
            <a:srgbClr val="00FFFF"/>
          </a:solidFill>
          <a:ln w="9525">
            <a:noFill/>
            <a:miter lim="800000"/>
            <a:headEnd/>
            <a:tailEnd/>
          </a:ln>
        </p:spPr>
        <p:txBody>
          <a:bodyPr wrap="none">
            <a:prstTxWarp prst="textNoShape">
              <a:avLst/>
            </a:prstTxWarp>
            <a:spAutoFit/>
          </a:bodyPr>
          <a:lstStyle/>
          <a:p>
            <a:r>
              <a:rPr lang="en-US" sz="1200"/>
              <a:t>(Broder, 2002)</a:t>
            </a:r>
          </a:p>
          <a:p>
            <a:r>
              <a:rPr lang="en-US" sz="1200"/>
              <a:t>cf. Marchionini ISEE book,</a:t>
            </a:r>
          </a:p>
          <a:p>
            <a:r>
              <a:rPr lang="en-US" sz="1200"/>
              <a:t>Belkin's ASK article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itle 1"/>
          <p:cNvSpPr>
            <a:spLocks noGrp="1"/>
          </p:cNvSpPr>
          <p:nvPr>
            <p:ph type="title"/>
          </p:nvPr>
        </p:nvSpPr>
        <p:spPr/>
        <p:txBody>
          <a:bodyPr/>
          <a:lstStyle/>
          <a:p>
            <a:pPr eaLnBrk="1" hangingPunct="1"/>
            <a:r>
              <a:rPr lang="en-US" smtClean="0"/>
              <a:t>Web Search</a:t>
            </a:r>
          </a:p>
        </p:txBody>
      </p:sp>
      <p:sp>
        <p:nvSpPr>
          <p:cNvPr id="3" name="Content Placeholder 2"/>
          <p:cNvSpPr>
            <a:spLocks noGrp="1"/>
          </p:cNvSpPr>
          <p:nvPr>
            <p:ph idx="1"/>
          </p:nvPr>
        </p:nvSpPr>
        <p:spPr>
          <a:xfrm>
            <a:off x="457200" y="1447800"/>
            <a:ext cx="8229600" cy="51816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For effective navigational and transactional search, need to combine features that reflect </a:t>
            </a:r>
            <a:r>
              <a:rPr lang="en-US" i="1" dirty="0" smtClean="0">
                <a:ea typeface="+mn-ea"/>
                <a:cs typeface="+mn-cs"/>
              </a:rPr>
              <a:t>user relevance</a:t>
            </a:r>
          </a:p>
          <a:p>
            <a:pPr eaLnBrk="1" fontAlgn="auto" hangingPunct="1">
              <a:spcAft>
                <a:spcPts val="0"/>
              </a:spcAft>
              <a:buFont typeface="Arial" pitchFamily="34" charset="0"/>
              <a:buChar char="•"/>
              <a:defRPr/>
            </a:pPr>
            <a:r>
              <a:rPr lang="en-US" dirty="0" smtClean="0">
                <a:ea typeface="+mn-ea"/>
                <a:cs typeface="+mn-cs"/>
              </a:rPr>
              <a:t>Commercial web search engines combine evidence from </a:t>
            </a:r>
            <a:r>
              <a:rPr lang="en-US" i="1" dirty="0" smtClean="0">
                <a:ea typeface="+mn-ea"/>
                <a:cs typeface="+mn-cs"/>
              </a:rPr>
              <a:t>hundreds</a:t>
            </a:r>
            <a:r>
              <a:rPr lang="en-US" dirty="0" smtClean="0">
                <a:ea typeface="+mn-ea"/>
                <a:cs typeface="+mn-cs"/>
              </a:rPr>
              <a:t> of features to generate a ranking score for a web page</a:t>
            </a:r>
          </a:p>
          <a:p>
            <a:pPr lvl="1" eaLnBrk="1" fontAlgn="auto" hangingPunct="1">
              <a:spcAft>
                <a:spcPts val="0"/>
              </a:spcAft>
              <a:buFont typeface="Arial" pitchFamily="34" charset="0"/>
              <a:buChar char="–"/>
              <a:defRPr/>
            </a:pPr>
            <a:r>
              <a:rPr lang="en-US" dirty="0" smtClean="0">
                <a:ea typeface="+mn-ea"/>
              </a:rPr>
              <a:t>page content, page metadata, anchor text, links (e.g., </a:t>
            </a:r>
            <a:r>
              <a:rPr lang="en-US" dirty="0" err="1" smtClean="0">
                <a:ea typeface="+mn-ea"/>
              </a:rPr>
              <a:t>PageRank</a:t>
            </a:r>
            <a:r>
              <a:rPr lang="en-US" dirty="0" smtClean="0">
                <a:ea typeface="+mn-ea"/>
              </a:rPr>
              <a:t>), and user behavior (click logs)</a:t>
            </a:r>
          </a:p>
          <a:p>
            <a:pPr lvl="1" eaLnBrk="1" fontAlgn="auto" hangingPunct="1">
              <a:spcAft>
                <a:spcPts val="0"/>
              </a:spcAft>
              <a:buFont typeface="Arial" pitchFamily="34" charset="0"/>
              <a:buChar char="–"/>
              <a:defRPr/>
            </a:pPr>
            <a:r>
              <a:rPr lang="en-US" dirty="0" smtClean="0">
                <a:ea typeface="+mn-ea"/>
              </a:rPr>
              <a:t>page metadata – e.g., “age”, how often it is updated, the URL of the page, the domain name of its site, and the amount of text content</a:t>
            </a:r>
            <a:endParaRPr lang="en-US" dirty="0">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t>Searching by Numbers</a:t>
            </a:r>
          </a:p>
        </p:txBody>
      </p:sp>
      <p:sp>
        <p:nvSpPr>
          <p:cNvPr id="3" name="Content Placeholder 2"/>
          <p:cNvSpPr>
            <a:spLocks noGrp="1"/>
          </p:cNvSpPr>
          <p:nvPr>
            <p:ph idx="1"/>
          </p:nvPr>
        </p:nvSpPr>
        <p:spPr>
          <a:xfrm>
            <a:off x="457200" y="1447800"/>
            <a:ext cx="8229600" cy="5029200"/>
          </a:xfrm>
        </p:spPr>
        <p:txBody>
          <a:bodyPr rtlCol="0">
            <a:normAutofit fontScale="92500"/>
          </a:bodyPr>
          <a:lstStyle/>
          <a:p>
            <a:pPr eaLnBrk="1" fontAlgn="auto" hangingPunct="1">
              <a:spcAft>
                <a:spcPts val="0"/>
              </a:spcAft>
              <a:buFont typeface="Arial" pitchFamily="34" charset="0"/>
              <a:buChar char="•"/>
              <a:defRPr/>
            </a:pPr>
            <a:r>
              <a:rPr lang="en-US" dirty="0" smtClean="0">
                <a:ea typeface="+mn-ea"/>
                <a:cs typeface="+mn-cs"/>
              </a:rPr>
              <a:t>Sequence of queries driven by number of retrieved documents</a:t>
            </a:r>
          </a:p>
          <a:p>
            <a:pPr lvl="1" eaLnBrk="1" fontAlgn="auto" hangingPunct="1">
              <a:spcAft>
                <a:spcPts val="0"/>
              </a:spcAft>
              <a:buFont typeface="Arial" pitchFamily="34" charset="0"/>
              <a:buChar char="–"/>
              <a:defRPr/>
            </a:pPr>
            <a:r>
              <a:rPr lang="en-US" dirty="0" smtClean="0">
                <a:ea typeface="+mn-ea"/>
              </a:rPr>
              <a:t>e.g. “</a:t>
            </a:r>
            <a:r>
              <a:rPr lang="en-US" dirty="0" err="1" smtClean="0">
                <a:ea typeface="+mn-ea"/>
              </a:rPr>
              <a:t>lincoln</a:t>
            </a:r>
            <a:r>
              <a:rPr lang="en-US" dirty="0" smtClean="0">
                <a:ea typeface="+mn-ea"/>
              </a:rPr>
              <a:t>” search of news articles</a:t>
            </a:r>
          </a:p>
          <a:p>
            <a:pPr lvl="1" eaLnBrk="1" fontAlgn="auto" hangingPunct="1">
              <a:spcAft>
                <a:spcPts val="0"/>
              </a:spcAft>
              <a:buFont typeface="Arial" pitchFamily="34" charset="0"/>
              <a:buChar char="–"/>
              <a:defRPr/>
            </a:pPr>
            <a:r>
              <a:rPr lang="en-US" dirty="0" smtClean="0">
                <a:ea typeface="+mn-ea"/>
              </a:rPr>
              <a:t>president AND </a:t>
            </a:r>
            <a:r>
              <a:rPr lang="en-US" dirty="0" err="1" smtClean="0">
                <a:ea typeface="+mn-ea"/>
              </a:rPr>
              <a:t>lincoln</a:t>
            </a:r>
            <a:endParaRPr lang="en-US" dirty="0" smtClean="0">
              <a:ea typeface="+mn-ea"/>
            </a:endParaRPr>
          </a:p>
          <a:p>
            <a:pPr lvl="1" eaLnBrk="1" fontAlgn="auto" hangingPunct="1">
              <a:spcAft>
                <a:spcPts val="0"/>
              </a:spcAft>
              <a:buFont typeface="Arial" pitchFamily="34" charset="0"/>
              <a:buChar char="–"/>
              <a:defRPr/>
            </a:pPr>
            <a:r>
              <a:rPr lang="en-US" dirty="0" smtClean="0">
                <a:ea typeface="+mn-ea"/>
              </a:rPr>
              <a:t>president AND </a:t>
            </a:r>
            <a:r>
              <a:rPr lang="en-US" dirty="0" err="1" smtClean="0">
                <a:ea typeface="+mn-ea"/>
              </a:rPr>
              <a:t>lincoln</a:t>
            </a:r>
            <a:r>
              <a:rPr lang="en-US" dirty="0" smtClean="0">
                <a:ea typeface="+mn-ea"/>
              </a:rPr>
              <a:t> AND NOT (automobile OR car)</a:t>
            </a:r>
          </a:p>
          <a:p>
            <a:pPr lvl="1" eaLnBrk="1" fontAlgn="auto" hangingPunct="1">
              <a:spcAft>
                <a:spcPts val="0"/>
              </a:spcAft>
              <a:buFont typeface="Arial" pitchFamily="34" charset="0"/>
              <a:buChar char="–"/>
              <a:defRPr/>
            </a:pPr>
            <a:r>
              <a:rPr lang="en-US" dirty="0" smtClean="0">
                <a:ea typeface="+mn-ea"/>
              </a:rPr>
              <a:t>president AND </a:t>
            </a:r>
            <a:r>
              <a:rPr lang="en-US" dirty="0" err="1" smtClean="0">
                <a:ea typeface="+mn-ea"/>
              </a:rPr>
              <a:t>lincoln</a:t>
            </a:r>
            <a:r>
              <a:rPr lang="en-US" dirty="0" smtClean="0">
                <a:ea typeface="+mn-ea"/>
              </a:rPr>
              <a:t> AND biography AND life AND birthplace AND </a:t>
            </a:r>
            <a:r>
              <a:rPr lang="en-US" dirty="0" err="1" smtClean="0">
                <a:ea typeface="+mn-ea"/>
              </a:rPr>
              <a:t>gettysburg</a:t>
            </a:r>
            <a:r>
              <a:rPr lang="en-US" dirty="0" smtClean="0">
                <a:ea typeface="+mn-ea"/>
              </a:rPr>
              <a:t> AND NOT (automobile OR car)</a:t>
            </a:r>
          </a:p>
          <a:p>
            <a:pPr lvl="1" eaLnBrk="1" fontAlgn="auto" hangingPunct="1">
              <a:spcAft>
                <a:spcPts val="0"/>
              </a:spcAft>
              <a:buFont typeface="Arial" pitchFamily="34" charset="0"/>
              <a:buChar char="–"/>
              <a:defRPr/>
            </a:pPr>
            <a:r>
              <a:rPr lang="en-US" dirty="0" smtClean="0">
                <a:ea typeface="+mn-ea"/>
              </a:rPr>
              <a:t>president AND </a:t>
            </a:r>
            <a:r>
              <a:rPr lang="en-US" dirty="0" err="1" smtClean="0">
                <a:ea typeface="+mn-ea"/>
              </a:rPr>
              <a:t>lincoln</a:t>
            </a:r>
            <a:r>
              <a:rPr lang="en-US" dirty="0" smtClean="0">
                <a:ea typeface="+mn-ea"/>
              </a:rPr>
              <a:t> AND (biography OR life OR birthplace OR </a:t>
            </a:r>
            <a:r>
              <a:rPr lang="en-US" dirty="0" err="1" smtClean="0">
                <a:ea typeface="+mn-ea"/>
              </a:rPr>
              <a:t>gettysburg</a:t>
            </a:r>
            <a:r>
              <a:rPr lang="en-US" dirty="0" smtClean="0">
                <a:ea typeface="+mn-ea"/>
              </a:rPr>
              <a:t>) AND NOT (automobile OR car)</a:t>
            </a:r>
            <a:endParaRPr lang="en-US" dirty="0">
              <a:ea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p:cNvSpPr>
            <a:spLocks noGrp="1"/>
          </p:cNvSpPr>
          <p:nvPr>
            <p:ph type="title"/>
          </p:nvPr>
        </p:nvSpPr>
        <p:spPr/>
        <p:txBody>
          <a:bodyPr/>
          <a:lstStyle/>
          <a:p>
            <a:pPr eaLnBrk="1" hangingPunct="1"/>
            <a:r>
              <a:rPr lang="en-US" smtClean="0"/>
              <a:t>Search Engine Optimization</a:t>
            </a:r>
          </a:p>
        </p:txBody>
      </p:sp>
      <p:sp>
        <p:nvSpPr>
          <p:cNvPr id="3" name="Content Placeholder 2"/>
          <p:cNvSpPr>
            <a:spLocks noGrp="1"/>
          </p:cNvSpPr>
          <p:nvPr>
            <p:ph idx="1"/>
          </p:nvPr>
        </p:nvSpPr>
        <p:spPr>
          <a:xfrm>
            <a:off x="457200" y="1600200"/>
            <a:ext cx="8229600" cy="4876800"/>
          </a:xfrm>
        </p:spPr>
        <p:txBody>
          <a:bodyPr rtlCol="0">
            <a:normAutofit lnSpcReduction="10000"/>
          </a:bodyPr>
          <a:lstStyle/>
          <a:p>
            <a:pPr eaLnBrk="1" fontAlgn="auto" hangingPunct="1">
              <a:spcAft>
                <a:spcPts val="0"/>
              </a:spcAft>
              <a:buFont typeface="Arial" pitchFamily="34" charset="0"/>
              <a:buChar char="•"/>
              <a:defRPr/>
            </a:pPr>
            <a:r>
              <a:rPr lang="en-US" i="1" dirty="0" smtClean="0">
                <a:ea typeface="+mn-ea"/>
                <a:cs typeface="+mn-cs"/>
              </a:rPr>
              <a:t>SEO</a:t>
            </a:r>
            <a:r>
              <a:rPr lang="en-US" dirty="0" smtClean="0">
                <a:ea typeface="+mn-ea"/>
                <a:cs typeface="+mn-cs"/>
              </a:rPr>
              <a:t>: understanding the relative importance of features used in search and how they can be manipulated to obtain better search rankings for a web page</a:t>
            </a:r>
          </a:p>
          <a:p>
            <a:pPr lvl="1" eaLnBrk="1" fontAlgn="auto" hangingPunct="1">
              <a:spcAft>
                <a:spcPts val="0"/>
              </a:spcAft>
              <a:buFont typeface="Arial" pitchFamily="34" charset="0"/>
              <a:buChar char="–"/>
              <a:defRPr/>
            </a:pPr>
            <a:r>
              <a:rPr lang="en-US" dirty="0" smtClean="0">
                <a:ea typeface="+mn-ea"/>
              </a:rPr>
              <a:t>e.g., improve the text used in the title tag, improve the text in heading tags, make sure that the domain name and URL contain important keywords, and try to improve the anchor text and link structure</a:t>
            </a:r>
          </a:p>
          <a:p>
            <a:pPr lvl="1" eaLnBrk="1" fontAlgn="auto" hangingPunct="1">
              <a:spcAft>
                <a:spcPts val="0"/>
              </a:spcAft>
              <a:buFont typeface="Arial" pitchFamily="34" charset="0"/>
              <a:buChar char="–"/>
              <a:defRPr/>
            </a:pPr>
            <a:r>
              <a:rPr lang="en-US" dirty="0" smtClean="0">
                <a:ea typeface="+mn-ea"/>
              </a:rPr>
              <a:t>Some of these techniques are regarded as not appropriate by search engine companies</a:t>
            </a:r>
            <a:endParaRPr lang="en-US" dirty="0">
              <a:ea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pPr eaLnBrk="1" hangingPunct="1"/>
            <a:r>
              <a:rPr lang="en-US" smtClean="0"/>
              <a:t>Web Search</a:t>
            </a:r>
          </a:p>
        </p:txBody>
      </p:sp>
      <p:sp>
        <p:nvSpPr>
          <p:cNvPr id="3" name="Content Placeholder 2"/>
          <p:cNvSpPr>
            <a:spLocks noGrp="1"/>
          </p:cNvSpPr>
          <p:nvPr>
            <p:ph idx="1"/>
          </p:nvPr>
        </p:nvSpPr>
        <p:spPr>
          <a:xfrm>
            <a:off x="457200" y="1447800"/>
            <a:ext cx="8229600" cy="50292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In TREC evaluations, most effective features for navigational search are:</a:t>
            </a:r>
          </a:p>
          <a:p>
            <a:pPr lvl="1" eaLnBrk="1" fontAlgn="auto" hangingPunct="1">
              <a:spcAft>
                <a:spcPts val="0"/>
              </a:spcAft>
              <a:buFont typeface="Arial" pitchFamily="34" charset="0"/>
              <a:buChar char="–"/>
              <a:defRPr/>
            </a:pPr>
            <a:r>
              <a:rPr lang="en-US" dirty="0" smtClean="0">
                <a:ea typeface="+mn-ea"/>
              </a:rPr>
              <a:t>text in the title, body, and heading (h1, h2, h3, and h4) parts of the document, the anchor text of all links pointing to the document, the </a:t>
            </a:r>
            <a:r>
              <a:rPr lang="en-US" dirty="0" err="1" smtClean="0">
                <a:ea typeface="+mn-ea"/>
              </a:rPr>
              <a:t>PageRank</a:t>
            </a:r>
            <a:r>
              <a:rPr lang="en-US" dirty="0" smtClean="0">
                <a:ea typeface="+mn-ea"/>
              </a:rPr>
              <a:t> number, and the </a:t>
            </a:r>
            <a:r>
              <a:rPr lang="en-US" dirty="0" err="1" smtClean="0">
                <a:ea typeface="+mn-ea"/>
              </a:rPr>
              <a:t>inlink</a:t>
            </a:r>
            <a:r>
              <a:rPr lang="en-US" dirty="0" smtClean="0">
                <a:ea typeface="+mn-ea"/>
              </a:rPr>
              <a:t> count</a:t>
            </a:r>
          </a:p>
          <a:p>
            <a:pPr eaLnBrk="1" fontAlgn="auto" hangingPunct="1">
              <a:spcAft>
                <a:spcPts val="0"/>
              </a:spcAft>
              <a:buFont typeface="Arial" pitchFamily="34" charset="0"/>
              <a:buChar char="•"/>
              <a:defRPr/>
            </a:pPr>
            <a:r>
              <a:rPr lang="en-US" dirty="0" smtClean="0">
                <a:ea typeface="+mn-ea"/>
                <a:cs typeface="+mn-cs"/>
              </a:rPr>
              <a:t>Given size of Web, many pages will contain all query terms</a:t>
            </a:r>
          </a:p>
          <a:p>
            <a:pPr lvl="1" eaLnBrk="1" fontAlgn="auto" hangingPunct="1">
              <a:spcAft>
                <a:spcPts val="0"/>
              </a:spcAft>
              <a:buFont typeface="Arial" pitchFamily="34" charset="0"/>
              <a:buChar char="–"/>
              <a:defRPr/>
            </a:pPr>
            <a:r>
              <a:rPr lang="en-US" dirty="0" smtClean="0">
                <a:ea typeface="+mn-ea"/>
              </a:rPr>
              <a:t>Ranking algorithm focuses on discriminating between these pages</a:t>
            </a:r>
          </a:p>
          <a:p>
            <a:pPr lvl="1" eaLnBrk="1" fontAlgn="auto" hangingPunct="1">
              <a:spcAft>
                <a:spcPts val="0"/>
              </a:spcAft>
              <a:buFont typeface="Arial" pitchFamily="34" charset="0"/>
              <a:buChar char="–"/>
              <a:defRPr/>
            </a:pPr>
            <a:r>
              <a:rPr lang="en-US" dirty="0" smtClean="0">
                <a:ea typeface="+mn-ea"/>
              </a:rPr>
              <a:t>Word proximity is important</a:t>
            </a:r>
            <a:endParaRPr lang="en-US" dirty="0">
              <a:ea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a:lstStyle/>
          <a:p>
            <a:pPr eaLnBrk="1" hangingPunct="1"/>
            <a:r>
              <a:rPr lang="en-US" smtClean="0"/>
              <a:t>Term Proximity</a:t>
            </a:r>
          </a:p>
        </p:txBody>
      </p:sp>
      <p:sp>
        <p:nvSpPr>
          <p:cNvPr id="159746" name="Content Placeholder 2"/>
          <p:cNvSpPr>
            <a:spLocks noGrp="1"/>
          </p:cNvSpPr>
          <p:nvPr>
            <p:ph idx="1"/>
          </p:nvPr>
        </p:nvSpPr>
        <p:spPr>
          <a:xfrm>
            <a:off x="533400" y="1447800"/>
            <a:ext cx="8229600" cy="4525963"/>
          </a:xfrm>
        </p:spPr>
        <p:txBody>
          <a:bodyPr/>
          <a:lstStyle/>
          <a:p>
            <a:pPr eaLnBrk="1" hangingPunct="1"/>
            <a:r>
              <a:rPr lang="en-US" smtClean="0"/>
              <a:t>Many models have been developed</a:t>
            </a:r>
          </a:p>
          <a:p>
            <a:pPr marL="342900" lvl="1" indent="-342900" eaLnBrk="1" hangingPunct="1">
              <a:buFont typeface="Arial" pitchFamily="-72" charset="0"/>
              <a:buChar char="•"/>
            </a:pPr>
            <a:r>
              <a:rPr lang="en-US" sz="3200" smtClean="0"/>
              <a:t>N-grams are commonly used in commercial web search</a:t>
            </a:r>
          </a:p>
          <a:p>
            <a:pPr eaLnBrk="1" hangingPunct="1"/>
            <a:r>
              <a:rPr lang="en-US" i="1" smtClean="0"/>
              <a:t>Dependence model </a:t>
            </a:r>
            <a:r>
              <a:rPr lang="en-US" smtClean="0"/>
              <a:t>based on inference net has been effective in TREC - e.g.</a:t>
            </a:r>
          </a:p>
        </p:txBody>
      </p:sp>
      <p:pic>
        <p:nvPicPr>
          <p:cNvPr id="159747" name="Picture 4" descr="TP_tmp.png"/>
          <p:cNvPicPr>
            <a:picLocks noChangeAspect="1"/>
          </p:cNvPicPr>
          <p:nvPr>
            <p:custDataLst>
              <p:tags r:id="rId1"/>
            </p:custDataLst>
          </p:nvPr>
        </p:nvPicPr>
        <p:blipFill>
          <a:blip r:embed="rId4"/>
          <a:srcRect/>
          <a:stretch>
            <a:fillRect/>
          </a:stretch>
        </p:blipFill>
        <p:spPr bwMode="auto">
          <a:xfrm>
            <a:off x="306388" y="4495800"/>
            <a:ext cx="8543925" cy="1752600"/>
          </a:xfrm>
          <a:prstGeom prst="rect">
            <a:avLst/>
          </a:prstGeom>
          <a:noFill/>
          <a:ln w="9525">
            <a:noFill/>
            <a:miter lim="800000"/>
            <a:headEnd/>
            <a:tailEnd/>
          </a:ln>
        </p:spPr>
      </p:pic>
      <p:sp>
        <p:nvSpPr>
          <p:cNvPr id="159748" name="Text Box 4"/>
          <p:cNvSpPr txBox="1">
            <a:spLocks noChangeArrowheads="1"/>
          </p:cNvSpPr>
          <p:nvPr/>
        </p:nvSpPr>
        <p:spPr bwMode="auto">
          <a:xfrm>
            <a:off x="3505200" y="4267200"/>
            <a:ext cx="5337175"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DM = query terms likely to appear near each other </a:t>
            </a: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p:nvPr>
        </p:nvSpPr>
        <p:spPr/>
        <p:txBody>
          <a:bodyPr/>
          <a:lstStyle/>
          <a:p>
            <a:pPr eaLnBrk="1" hangingPunct="1"/>
            <a:r>
              <a:rPr lang="en-US" smtClean="0"/>
              <a:t>Example Web Query</a:t>
            </a:r>
          </a:p>
        </p:txBody>
      </p:sp>
      <p:pic>
        <p:nvPicPr>
          <p:cNvPr id="161794" name="Picture 3" descr="TP_tmp.png"/>
          <p:cNvPicPr>
            <a:picLocks noChangeAspect="1"/>
          </p:cNvPicPr>
          <p:nvPr>
            <p:custDataLst>
              <p:tags r:id="rId1"/>
            </p:custDataLst>
          </p:nvPr>
        </p:nvPicPr>
        <p:blipFill>
          <a:blip r:embed="rId4"/>
          <a:srcRect/>
          <a:stretch>
            <a:fillRect/>
          </a:stretch>
        </p:blipFill>
        <p:spPr bwMode="auto">
          <a:xfrm>
            <a:off x="273050" y="1676400"/>
            <a:ext cx="8485188" cy="4267200"/>
          </a:xfrm>
          <a:prstGeom prst="rect">
            <a:avLst/>
          </a:prstGeom>
          <a:noFill/>
          <a:ln w="9525">
            <a:noFill/>
            <a:miter lim="800000"/>
            <a:headEnd/>
            <a:tailEnd/>
          </a:ln>
        </p:spPr>
      </p:pic>
      <p:sp>
        <p:nvSpPr>
          <p:cNvPr id="161795" name="Text Box 3"/>
          <p:cNvSpPr txBox="1">
            <a:spLocks noChangeArrowheads="1"/>
          </p:cNvSpPr>
          <p:nvPr/>
        </p:nvSpPr>
        <p:spPr bwMode="auto">
          <a:xfrm>
            <a:off x="3414713" y="1371600"/>
            <a:ext cx="1766887"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Q = pet therapy</a:t>
            </a: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pPr eaLnBrk="1" hangingPunct="1"/>
            <a:r>
              <a:rPr lang="en-US" smtClean="0"/>
              <a:t>Machine Learning and IR</a:t>
            </a:r>
          </a:p>
        </p:txBody>
      </p:sp>
      <p:sp>
        <p:nvSpPr>
          <p:cNvPr id="163842" name="Content Placeholder 2"/>
          <p:cNvSpPr>
            <a:spLocks noGrp="1"/>
          </p:cNvSpPr>
          <p:nvPr>
            <p:ph idx="1"/>
          </p:nvPr>
        </p:nvSpPr>
        <p:spPr>
          <a:xfrm>
            <a:off x="457200" y="1600200"/>
            <a:ext cx="8229600" cy="4724400"/>
          </a:xfrm>
        </p:spPr>
        <p:txBody>
          <a:bodyPr/>
          <a:lstStyle/>
          <a:p>
            <a:pPr eaLnBrk="1" hangingPunct="1">
              <a:lnSpc>
                <a:spcPct val="90000"/>
              </a:lnSpc>
            </a:pPr>
            <a:r>
              <a:rPr lang="en-US" smtClean="0"/>
              <a:t>Considerable interaction between these fields</a:t>
            </a:r>
          </a:p>
          <a:p>
            <a:pPr lvl="1" eaLnBrk="1" hangingPunct="1">
              <a:lnSpc>
                <a:spcPct val="90000"/>
              </a:lnSpc>
            </a:pPr>
            <a:r>
              <a:rPr lang="en-US" smtClean="0"/>
              <a:t>Rocchio algorithm (60s) is a simple learning approach</a:t>
            </a:r>
          </a:p>
          <a:p>
            <a:pPr lvl="1" eaLnBrk="1" hangingPunct="1">
              <a:lnSpc>
                <a:spcPct val="90000"/>
              </a:lnSpc>
            </a:pPr>
            <a:r>
              <a:rPr lang="en-US" smtClean="0"/>
              <a:t>80s, 90s: learning ranking algorithms based on user feedback</a:t>
            </a:r>
          </a:p>
          <a:p>
            <a:pPr lvl="1" eaLnBrk="1" hangingPunct="1">
              <a:lnSpc>
                <a:spcPct val="90000"/>
              </a:lnSpc>
            </a:pPr>
            <a:r>
              <a:rPr lang="en-US" smtClean="0"/>
              <a:t>2000s: text categorization</a:t>
            </a:r>
          </a:p>
          <a:p>
            <a:pPr eaLnBrk="1" hangingPunct="1">
              <a:lnSpc>
                <a:spcPct val="90000"/>
              </a:lnSpc>
            </a:pPr>
            <a:r>
              <a:rPr lang="en-US" smtClean="0"/>
              <a:t>Limited by amount of training data</a:t>
            </a:r>
          </a:p>
          <a:p>
            <a:pPr eaLnBrk="1" hangingPunct="1">
              <a:lnSpc>
                <a:spcPct val="90000"/>
              </a:lnSpc>
            </a:pPr>
            <a:r>
              <a:rPr lang="en-US" smtClean="0">
                <a:solidFill>
                  <a:srgbClr val="02BDB4"/>
                </a:solidFill>
              </a:rPr>
              <a:t>Web query logs</a:t>
            </a:r>
            <a:r>
              <a:rPr lang="en-US" smtClean="0"/>
              <a:t> have generated new wave of research</a:t>
            </a:r>
          </a:p>
          <a:p>
            <a:pPr lvl="1" eaLnBrk="1" hangingPunct="1">
              <a:lnSpc>
                <a:spcPct val="90000"/>
              </a:lnSpc>
            </a:pPr>
            <a:r>
              <a:rPr lang="en-US" smtClean="0"/>
              <a:t>e.g., “Learning to Rank”</a:t>
            </a:r>
          </a:p>
          <a:p>
            <a:pPr lvl="1" eaLnBrk="1" hangingPunct="1">
              <a:lnSpc>
                <a:spcPct val="90000"/>
              </a:lnSpc>
              <a:buFont typeface="Arial" pitchFamily="-72" charset="0"/>
              <a:buNone/>
            </a:pPr>
            <a:endParaRPr lang="en-US"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p:txBody>
          <a:bodyPr/>
          <a:lstStyle/>
          <a:p>
            <a:pPr eaLnBrk="1" hangingPunct="1"/>
            <a:r>
              <a:rPr lang="en-US" smtClean="0"/>
              <a:t>Generative vs. Discriminative</a:t>
            </a:r>
          </a:p>
        </p:txBody>
      </p:sp>
      <p:sp>
        <p:nvSpPr>
          <p:cNvPr id="3" name="Content Placeholder 2"/>
          <p:cNvSpPr>
            <a:spLocks noGrp="1"/>
          </p:cNvSpPr>
          <p:nvPr>
            <p:ph idx="1"/>
          </p:nvPr>
        </p:nvSpPr>
        <p:spPr>
          <a:xfrm>
            <a:off x="457200" y="1600200"/>
            <a:ext cx="8229600" cy="47244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All of the probabilistic retrieval models presented so far fall into the category of </a:t>
            </a:r>
            <a:r>
              <a:rPr lang="en-US" i="1" dirty="0" smtClean="0">
                <a:ea typeface="+mn-ea"/>
                <a:cs typeface="+mn-cs"/>
              </a:rPr>
              <a:t>generative models</a:t>
            </a:r>
          </a:p>
          <a:p>
            <a:pPr lvl="1" eaLnBrk="1" fontAlgn="auto" hangingPunct="1">
              <a:spcAft>
                <a:spcPts val="0"/>
              </a:spcAft>
              <a:buFont typeface="Arial" pitchFamily="34" charset="0"/>
              <a:buChar char="–"/>
              <a:defRPr/>
            </a:pPr>
            <a:r>
              <a:rPr lang="en-US" dirty="0" smtClean="0">
                <a:ea typeface="+mn-ea"/>
              </a:rPr>
              <a:t>A generative model assumes that documents were generated from some underlying model (in this case, usually a multinomial distribution) and uses training data to estimate the parameters of the model</a:t>
            </a:r>
          </a:p>
          <a:p>
            <a:pPr lvl="1" eaLnBrk="1" fontAlgn="auto" hangingPunct="1">
              <a:spcAft>
                <a:spcPts val="0"/>
              </a:spcAft>
              <a:buFont typeface="Arial" pitchFamily="34" charset="0"/>
              <a:buChar char="–"/>
              <a:defRPr/>
            </a:pPr>
            <a:r>
              <a:rPr lang="en-US" dirty="0" smtClean="0">
                <a:ea typeface="+mn-ea"/>
              </a:rPr>
              <a:t>probability of belonging to a class (i.e. the relevant documents for a query) is then estimated using </a:t>
            </a:r>
            <a:r>
              <a:rPr lang="en-US" dirty="0" err="1" smtClean="0">
                <a:ea typeface="+mn-ea"/>
              </a:rPr>
              <a:t>Bayes</a:t>
            </a:r>
            <a:r>
              <a:rPr lang="en-US" dirty="0" smtClean="0">
                <a:ea typeface="+mn-ea"/>
              </a:rPr>
              <a:t>’ Rule and the document model</a:t>
            </a:r>
            <a:endParaRPr lang="en-US" dirty="0">
              <a:ea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p:cNvSpPr>
          <p:nvPr>
            <p:ph type="title"/>
          </p:nvPr>
        </p:nvSpPr>
        <p:spPr/>
        <p:txBody>
          <a:bodyPr/>
          <a:lstStyle/>
          <a:p>
            <a:pPr eaLnBrk="1" hangingPunct="1"/>
            <a:r>
              <a:rPr lang="en-US" smtClean="0"/>
              <a:t>Generative vs. Discriminative</a:t>
            </a:r>
          </a:p>
        </p:txBody>
      </p:sp>
      <p:sp>
        <p:nvSpPr>
          <p:cNvPr id="167938" name="Content Placeholder 2"/>
          <p:cNvSpPr>
            <a:spLocks noGrp="1"/>
          </p:cNvSpPr>
          <p:nvPr>
            <p:ph idx="1"/>
          </p:nvPr>
        </p:nvSpPr>
        <p:spPr>
          <a:xfrm>
            <a:off x="457200" y="1600200"/>
            <a:ext cx="8229600" cy="4800600"/>
          </a:xfrm>
        </p:spPr>
        <p:txBody>
          <a:bodyPr/>
          <a:lstStyle/>
          <a:p>
            <a:pPr eaLnBrk="1" hangingPunct="1"/>
            <a:r>
              <a:rPr lang="en-US" smtClean="0"/>
              <a:t>A </a:t>
            </a:r>
            <a:r>
              <a:rPr lang="en-US" i="1" smtClean="0"/>
              <a:t>discriminative </a:t>
            </a:r>
            <a:r>
              <a:rPr lang="en-US" smtClean="0"/>
              <a:t>model estimates the probability of belonging to a class directly from the observed features of the document based on the training data</a:t>
            </a:r>
          </a:p>
          <a:p>
            <a:pPr eaLnBrk="1" hangingPunct="1"/>
            <a:r>
              <a:rPr lang="en-US" smtClean="0"/>
              <a:t>Generative models perform well with low numbers of training examples</a:t>
            </a:r>
          </a:p>
          <a:p>
            <a:pPr eaLnBrk="1" hangingPunct="1"/>
            <a:r>
              <a:rPr lang="en-US" smtClean="0">
                <a:solidFill>
                  <a:srgbClr val="02BDB4"/>
                </a:solidFill>
              </a:rPr>
              <a:t>Discriminative models usually have the advantage given enough training data</a:t>
            </a:r>
            <a:endParaRPr lang="en-US" smtClean="0"/>
          </a:p>
          <a:p>
            <a:pPr lvl="1" eaLnBrk="1" hangingPunct="1"/>
            <a:r>
              <a:rPr lang="en-US" smtClean="0"/>
              <a:t>Can also easily incorporate many features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p:txBody>
          <a:bodyPr/>
          <a:lstStyle/>
          <a:p>
            <a:pPr eaLnBrk="1" hangingPunct="1"/>
            <a:r>
              <a:rPr lang="en-US" smtClean="0"/>
              <a:t>Discriminative Models for IR</a:t>
            </a:r>
          </a:p>
        </p:txBody>
      </p:sp>
      <p:sp>
        <p:nvSpPr>
          <p:cNvPr id="169986" name="Content Placeholder 2"/>
          <p:cNvSpPr>
            <a:spLocks noGrp="1"/>
          </p:cNvSpPr>
          <p:nvPr>
            <p:ph idx="1"/>
          </p:nvPr>
        </p:nvSpPr>
        <p:spPr>
          <a:xfrm>
            <a:off x="457200" y="1600200"/>
            <a:ext cx="8229600" cy="4724400"/>
          </a:xfrm>
        </p:spPr>
        <p:txBody>
          <a:bodyPr/>
          <a:lstStyle/>
          <a:p>
            <a:pPr eaLnBrk="1" hangingPunct="1"/>
            <a:r>
              <a:rPr lang="en-US" smtClean="0"/>
              <a:t>Discriminative models can be trained using explicit relevance judgments or </a:t>
            </a:r>
            <a:r>
              <a:rPr lang="en-US" smtClean="0">
                <a:solidFill>
                  <a:srgbClr val="02BDB4"/>
                </a:solidFill>
              </a:rPr>
              <a:t>click data in query logs</a:t>
            </a:r>
          </a:p>
          <a:p>
            <a:pPr lvl="1" eaLnBrk="1" hangingPunct="1"/>
            <a:r>
              <a:rPr lang="en-US" smtClean="0"/>
              <a:t>Click data is much cheaper, more noisy</a:t>
            </a:r>
          </a:p>
          <a:p>
            <a:pPr lvl="1" eaLnBrk="1" hangingPunct="1"/>
            <a:r>
              <a:rPr lang="en-US" smtClean="0"/>
              <a:t>e.g. Ranking Support Vector Machine (SVM) takes as input </a:t>
            </a:r>
            <a:r>
              <a:rPr lang="en-US" i="1" smtClean="0"/>
              <a:t>partial rank </a:t>
            </a:r>
            <a:r>
              <a:rPr lang="en-US" smtClean="0"/>
              <a:t>information for queries</a:t>
            </a:r>
          </a:p>
          <a:p>
            <a:pPr lvl="2" eaLnBrk="1" hangingPunct="1"/>
            <a:r>
              <a:rPr lang="en-US" smtClean="0"/>
              <a:t>partial information about which documents should be ranked higher than others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p:nvPr>
        </p:nvSpPr>
        <p:spPr/>
        <p:txBody>
          <a:bodyPr/>
          <a:lstStyle/>
          <a:p>
            <a:pPr eaLnBrk="1" hangingPunct="1"/>
            <a:r>
              <a:rPr lang="en-US" smtClean="0"/>
              <a:t>Ranking SVM</a:t>
            </a:r>
          </a:p>
        </p:txBody>
      </p:sp>
      <p:sp>
        <p:nvSpPr>
          <p:cNvPr id="172034" name="Content Placeholder 2"/>
          <p:cNvSpPr>
            <a:spLocks noGrp="1"/>
          </p:cNvSpPr>
          <p:nvPr>
            <p:ph idx="1"/>
          </p:nvPr>
        </p:nvSpPr>
        <p:spPr>
          <a:xfrm>
            <a:off x="457200" y="1600200"/>
            <a:ext cx="8229600" cy="4953000"/>
          </a:xfrm>
        </p:spPr>
        <p:txBody>
          <a:bodyPr/>
          <a:lstStyle/>
          <a:p>
            <a:pPr eaLnBrk="1" hangingPunct="1">
              <a:lnSpc>
                <a:spcPct val="90000"/>
              </a:lnSpc>
            </a:pPr>
            <a:r>
              <a:rPr lang="en-US" smtClean="0"/>
              <a:t>Training data is</a:t>
            </a:r>
          </a:p>
          <a:p>
            <a:pPr eaLnBrk="1" hangingPunct="1">
              <a:lnSpc>
                <a:spcPct val="90000"/>
              </a:lnSpc>
            </a:pPr>
            <a:endParaRPr lang="en-US" smtClean="0"/>
          </a:p>
          <a:p>
            <a:pPr lvl="1" eaLnBrk="1" hangingPunct="1">
              <a:lnSpc>
                <a:spcPct val="90000"/>
              </a:lnSpc>
            </a:pPr>
            <a:r>
              <a:rPr lang="en-US" smtClean="0"/>
              <a:t>r is partial rank information</a:t>
            </a:r>
          </a:p>
          <a:p>
            <a:pPr lvl="2" eaLnBrk="1" hangingPunct="1">
              <a:lnSpc>
                <a:spcPct val="90000"/>
              </a:lnSpc>
            </a:pPr>
            <a:r>
              <a:rPr lang="en-US" smtClean="0"/>
              <a:t>if document d</a:t>
            </a:r>
            <a:r>
              <a:rPr lang="en-US" sz="1600" smtClean="0"/>
              <a:t>a</a:t>
            </a:r>
            <a:r>
              <a:rPr lang="en-US" sz="800" smtClean="0"/>
              <a:t> </a:t>
            </a:r>
            <a:r>
              <a:rPr lang="en-US" smtClean="0"/>
              <a:t>should be ranked higher than d</a:t>
            </a:r>
            <a:r>
              <a:rPr lang="en-US" sz="1600" smtClean="0"/>
              <a:t>b</a:t>
            </a:r>
            <a:r>
              <a:rPr lang="en-US" smtClean="0"/>
              <a:t>, then (d</a:t>
            </a:r>
            <a:r>
              <a:rPr lang="en-US" sz="1600" smtClean="0"/>
              <a:t>a</a:t>
            </a:r>
            <a:r>
              <a:rPr lang="en-US" smtClean="0"/>
              <a:t>, d</a:t>
            </a:r>
            <a:r>
              <a:rPr lang="en-US" sz="1600" smtClean="0"/>
              <a:t>b</a:t>
            </a:r>
            <a:r>
              <a:rPr lang="en-US" smtClean="0"/>
              <a:t>) ∈ r</a:t>
            </a:r>
            <a:r>
              <a:rPr lang="en-US" sz="1600" smtClean="0"/>
              <a:t>i</a:t>
            </a:r>
          </a:p>
          <a:p>
            <a:pPr lvl="1" eaLnBrk="1" hangingPunct="1">
              <a:lnSpc>
                <a:spcPct val="90000"/>
              </a:lnSpc>
            </a:pPr>
            <a:r>
              <a:rPr lang="en-US" smtClean="0"/>
              <a:t>partial rank information comes from relevance judgments (allows multiple levels of relevance) or click data</a:t>
            </a:r>
          </a:p>
          <a:p>
            <a:pPr lvl="2" eaLnBrk="1" hangingPunct="1">
              <a:lnSpc>
                <a:spcPct val="90000"/>
              </a:lnSpc>
            </a:pPr>
            <a:r>
              <a:rPr lang="en-US" smtClean="0"/>
              <a:t>e.g., d</a:t>
            </a:r>
            <a:r>
              <a:rPr lang="en-US" sz="1300" smtClean="0"/>
              <a:t>1</a:t>
            </a:r>
            <a:r>
              <a:rPr lang="en-US" smtClean="0"/>
              <a:t>, d</a:t>
            </a:r>
            <a:r>
              <a:rPr lang="en-US" sz="1300" smtClean="0"/>
              <a:t>2</a:t>
            </a:r>
            <a:r>
              <a:rPr lang="en-US" sz="800" smtClean="0"/>
              <a:t>  </a:t>
            </a:r>
            <a:r>
              <a:rPr lang="en-US" smtClean="0"/>
              <a:t>and d</a:t>
            </a:r>
            <a:r>
              <a:rPr lang="en-US" sz="1300" smtClean="0"/>
              <a:t>3 </a:t>
            </a:r>
            <a:r>
              <a:rPr lang="en-US" smtClean="0"/>
              <a:t>are the documents in the first, second and third rank of the search output, only d</a:t>
            </a:r>
            <a:r>
              <a:rPr lang="en-US" sz="1300" smtClean="0"/>
              <a:t>3</a:t>
            </a:r>
            <a:r>
              <a:rPr lang="en-US" smtClean="0"/>
              <a:t> clicked on → (d</a:t>
            </a:r>
            <a:r>
              <a:rPr lang="en-US" sz="1600" smtClean="0"/>
              <a:t>3</a:t>
            </a:r>
            <a:r>
              <a:rPr lang="en-US" smtClean="0"/>
              <a:t>, d</a:t>
            </a:r>
            <a:r>
              <a:rPr lang="en-US" sz="1600" smtClean="0"/>
              <a:t>1</a:t>
            </a:r>
            <a:r>
              <a:rPr lang="en-US" smtClean="0"/>
              <a:t>) and (d</a:t>
            </a:r>
            <a:r>
              <a:rPr lang="en-US" sz="1600" smtClean="0"/>
              <a:t>3</a:t>
            </a:r>
            <a:r>
              <a:rPr lang="en-US" smtClean="0"/>
              <a:t>, d</a:t>
            </a:r>
            <a:r>
              <a:rPr lang="en-US" sz="1600" smtClean="0"/>
              <a:t>2</a:t>
            </a:r>
            <a:r>
              <a:rPr lang="en-US" smtClean="0"/>
              <a:t>) will be in desired ranking for this query </a:t>
            </a:r>
            <a:r>
              <a:rPr lang="en-US" smtClean="0">
                <a:solidFill>
                  <a:srgbClr val="02BDB4"/>
                </a:solidFill>
              </a:rPr>
              <a:t>e.g., (q</a:t>
            </a:r>
            <a:r>
              <a:rPr lang="en-US" baseline="-25000" smtClean="0">
                <a:solidFill>
                  <a:srgbClr val="02BDB4"/>
                </a:solidFill>
              </a:rPr>
              <a:t>1 </a:t>
            </a:r>
            <a:r>
              <a:rPr lang="en-US" smtClean="0">
                <a:solidFill>
                  <a:srgbClr val="02BDB4"/>
                </a:solidFill>
              </a:rPr>
              <a:t>,((d</a:t>
            </a:r>
            <a:r>
              <a:rPr lang="en-US" sz="1600" smtClean="0">
                <a:solidFill>
                  <a:srgbClr val="02BDB4"/>
                </a:solidFill>
              </a:rPr>
              <a:t>3</a:t>
            </a:r>
            <a:r>
              <a:rPr lang="en-US" smtClean="0">
                <a:solidFill>
                  <a:srgbClr val="02BDB4"/>
                </a:solidFill>
              </a:rPr>
              <a:t>, d</a:t>
            </a:r>
            <a:r>
              <a:rPr lang="en-US" sz="1600" smtClean="0">
                <a:solidFill>
                  <a:srgbClr val="02BDB4"/>
                </a:solidFill>
              </a:rPr>
              <a:t>1</a:t>
            </a:r>
            <a:r>
              <a:rPr lang="en-US" smtClean="0">
                <a:solidFill>
                  <a:srgbClr val="02BDB4"/>
                </a:solidFill>
              </a:rPr>
              <a:t>), (d</a:t>
            </a:r>
            <a:r>
              <a:rPr lang="en-US" sz="1600" smtClean="0">
                <a:solidFill>
                  <a:srgbClr val="02BDB4"/>
                </a:solidFill>
              </a:rPr>
              <a:t>3</a:t>
            </a:r>
            <a:r>
              <a:rPr lang="en-US" smtClean="0">
                <a:solidFill>
                  <a:srgbClr val="02BDB4"/>
                </a:solidFill>
              </a:rPr>
              <a:t>, d</a:t>
            </a:r>
            <a:r>
              <a:rPr lang="en-US" sz="1600" smtClean="0">
                <a:solidFill>
                  <a:srgbClr val="02BDB4"/>
                </a:solidFill>
              </a:rPr>
              <a:t>2</a:t>
            </a:r>
            <a:r>
              <a:rPr lang="en-US" smtClean="0">
                <a:solidFill>
                  <a:srgbClr val="02BDB4"/>
                </a:solidFill>
              </a:rPr>
              <a:t>)))</a:t>
            </a:r>
          </a:p>
        </p:txBody>
      </p:sp>
      <p:pic>
        <p:nvPicPr>
          <p:cNvPr id="172035" name="Picture 4" descr="TP_tmp.png"/>
          <p:cNvPicPr>
            <a:picLocks noChangeAspect="1"/>
          </p:cNvPicPr>
          <p:nvPr>
            <p:custDataLst>
              <p:tags r:id="rId1"/>
            </p:custDataLst>
          </p:nvPr>
        </p:nvPicPr>
        <p:blipFill>
          <a:blip r:embed="rId4"/>
          <a:srcRect/>
          <a:stretch>
            <a:fillRect/>
          </a:stretch>
        </p:blipFill>
        <p:spPr bwMode="auto">
          <a:xfrm>
            <a:off x="1905000" y="2209800"/>
            <a:ext cx="4095750" cy="3810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le 1"/>
          <p:cNvSpPr>
            <a:spLocks noGrp="1"/>
          </p:cNvSpPr>
          <p:nvPr>
            <p:ph type="title"/>
          </p:nvPr>
        </p:nvSpPr>
        <p:spPr/>
        <p:txBody>
          <a:bodyPr/>
          <a:lstStyle/>
          <a:p>
            <a:pPr eaLnBrk="1" hangingPunct="1"/>
            <a:r>
              <a:rPr lang="en-US" smtClean="0"/>
              <a:t>Ranking SVM</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Learning a linear ranking function </a:t>
            </a:r>
          </a:p>
          <a:p>
            <a:pPr lvl="1" eaLnBrk="1" fontAlgn="auto" hangingPunct="1">
              <a:spcAft>
                <a:spcPts val="0"/>
              </a:spcAft>
              <a:buFont typeface="Arial" pitchFamily="34" charset="0"/>
              <a:buChar char="–"/>
              <a:defRPr/>
            </a:pPr>
            <a:r>
              <a:rPr lang="en-US" dirty="0" smtClean="0">
                <a:ea typeface="+mn-ea"/>
              </a:rPr>
              <a:t>where  </a:t>
            </a:r>
            <a:r>
              <a:rPr lang="en-US" i="1" dirty="0" smtClean="0">
                <a:ea typeface="+mn-ea"/>
              </a:rPr>
              <a:t>w</a:t>
            </a:r>
            <a:r>
              <a:rPr lang="en-US" dirty="0" smtClean="0">
                <a:ea typeface="+mn-ea"/>
              </a:rPr>
              <a:t>  is a weight vector that is adjusted by learning</a:t>
            </a:r>
          </a:p>
          <a:p>
            <a:pPr lvl="1" eaLnBrk="1" fontAlgn="auto" hangingPunct="1">
              <a:spcAft>
                <a:spcPts val="0"/>
              </a:spcAft>
              <a:buFont typeface="Arial" pitchFamily="34" charset="0"/>
              <a:buChar char="–"/>
              <a:defRPr/>
            </a:pPr>
            <a:r>
              <a:rPr lang="en-US" i="1" dirty="0" err="1" smtClean="0">
                <a:ea typeface="+mn-ea"/>
              </a:rPr>
              <a:t>d</a:t>
            </a:r>
            <a:r>
              <a:rPr lang="en-US" i="1" baseline="-25000" dirty="0" err="1" smtClean="0">
                <a:ea typeface="+mn-ea"/>
              </a:rPr>
              <a:t>a</a:t>
            </a:r>
            <a:r>
              <a:rPr lang="en-US" dirty="0" smtClean="0">
                <a:ea typeface="+mn-ea"/>
              </a:rPr>
              <a:t> is the vector representation of the features of document</a:t>
            </a:r>
          </a:p>
          <a:p>
            <a:pPr lvl="1" eaLnBrk="1" fontAlgn="auto" hangingPunct="1">
              <a:spcAft>
                <a:spcPts val="0"/>
              </a:spcAft>
              <a:buFont typeface="Arial" pitchFamily="34" charset="0"/>
              <a:buChar char="–"/>
              <a:defRPr/>
            </a:pPr>
            <a:r>
              <a:rPr lang="en-US" i="1" dirty="0" smtClean="0">
                <a:ea typeface="+mn-ea"/>
              </a:rPr>
              <a:t>non-linear</a:t>
            </a:r>
            <a:r>
              <a:rPr lang="en-US" dirty="0" smtClean="0">
                <a:ea typeface="+mn-ea"/>
              </a:rPr>
              <a:t> functions also possible</a:t>
            </a:r>
          </a:p>
          <a:p>
            <a:pPr eaLnBrk="1" fontAlgn="auto" hangingPunct="1">
              <a:spcAft>
                <a:spcPts val="0"/>
              </a:spcAft>
              <a:buFont typeface="Arial" pitchFamily="34" charset="0"/>
              <a:buChar char="•"/>
              <a:defRPr/>
            </a:pPr>
            <a:r>
              <a:rPr lang="en-US" dirty="0" smtClean="0">
                <a:ea typeface="+mn-ea"/>
                <a:cs typeface="+mn-cs"/>
              </a:rPr>
              <a:t>Weights represent importance of features</a:t>
            </a:r>
          </a:p>
          <a:p>
            <a:pPr lvl="1" eaLnBrk="1" fontAlgn="auto" hangingPunct="1">
              <a:spcAft>
                <a:spcPts val="0"/>
              </a:spcAft>
              <a:buFont typeface="Arial" pitchFamily="34" charset="0"/>
              <a:buChar char="–"/>
              <a:defRPr/>
            </a:pPr>
            <a:r>
              <a:rPr lang="en-US" dirty="0" smtClean="0">
                <a:ea typeface="+mn-ea"/>
              </a:rPr>
              <a:t>learned using training data</a:t>
            </a:r>
          </a:p>
          <a:p>
            <a:pPr lvl="1" eaLnBrk="1" fontAlgn="auto" hangingPunct="1">
              <a:spcAft>
                <a:spcPts val="0"/>
              </a:spcAft>
              <a:buFont typeface="Arial" pitchFamily="34" charset="0"/>
              <a:buChar char="–"/>
              <a:defRPr/>
            </a:pPr>
            <a:r>
              <a:rPr lang="en-US" dirty="0" smtClean="0">
                <a:ea typeface="+mn-ea"/>
              </a:rPr>
              <a:t>e.g.,</a:t>
            </a:r>
            <a:endParaRPr lang="en-US" dirty="0">
              <a:ea typeface="+mn-ea"/>
            </a:endParaRPr>
          </a:p>
        </p:txBody>
      </p:sp>
      <p:pic>
        <p:nvPicPr>
          <p:cNvPr id="174083" name="Picture 4" descr="TP_tmp.png"/>
          <p:cNvPicPr>
            <a:picLocks noChangeAspect="1"/>
          </p:cNvPicPr>
          <p:nvPr>
            <p:custDataLst>
              <p:tags r:id="rId1"/>
            </p:custDataLst>
          </p:nvPr>
        </p:nvPicPr>
        <p:blipFill>
          <a:blip r:embed="rId5"/>
          <a:srcRect/>
          <a:stretch>
            <a:fillRect/>
          </a:stretch>
        </p:blipFill>
        <p:spPr bwMode="auto">
          <a:xfrm>
            <a:off x="6553200" y="1600200"/>
            <a:ext cx="736600" cy="441325"/>
          </a:xfrm>
          <a:prstGeom prst="rect">
            <a:avLst/>
          </a:prstGeom>
          <a:noFill/>
          <a:ln w="9525">
            <a:noFill/>
            <a:miter lim="800000"/>
            <a:headEnd/>
            <a:tailEnd/>
          </a:ln>
        </p:spPr>
      </p:pic>
      <p:pic>
        <p:nvPicPr>
          <p:cNvPr id="174084" name="Picture 8" descr="TP_tmp.png"/>
          <p:cNvPicPr>
            <a:picLocks noChangeAspect="1"/>
          </p:cNvPicPr>
          <p:nvPr>
            <p:custDataLst>
              <p:tags r:id="rId2"/>
            </p:custDataLst>
          </p:nvPr>
        </p:nvPicPr>
        <p:blipFill>
          <a:blip r:embed="rId6"/>
          <a:srcRect/>
          <a:stretch>
            <a:fillRect/>
          </a:stretch>
        </p:blipFill>
        <p:spPr bwMode="auto">
          <a:xfrm>
            <a:off x="1600200" y="5791200"/>
            <a:ext cx="5821363" cy="3905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Vector Space Model</a:t>
            </a:r>
          </a:p>
        </p:txBody>
      </p:sp>
      <p:sp>
        <p:nvSpPr>
          <p:cNvPr id="28674" name="Content Placeholder 2"/>
          <p:cNvSpPr>
            <a:spLocks noGrp="1"/>
          </p:cNvSpPr>
          <p:nvPr>
            <p:ph idx="1"/>
          </p:nvPr>
        </p:nvSpPr>
        <p:spPr/>
        <p:txBody>
          <a:bodyPr/>
          <a:lstStyle/>
          <a:p>
            <a:pPr eaLnBrk="1" hangingPunct="1"/>
            <a:r>
              <a:rPr lang="en-US" smtClean="0"/>
              <a:t>Documents and query represented by a vector of term weights</a:t>
            </a:r>
          </a:p>
          <a:p>
            <a:pPr eaLnBrk="1" hangingPunct="1"/>
            <a:r>
              <a:rPr lang="en-US" smtClean="0"/>
              <a:t>Collection represented by a matrix of term weights</a:t>
            </a:r>
          </a:p>
        </p:txBody>
      </p:sp>
      <p:pic>
        <p:nvPicPr>
          <p:cNvPr id="28675" name="Picture 4" descr="TP_tmp.png"/>
          <p:cNvPicPr>
            <a:picLocks noChangeAspect="1"/>
          </p:cNvPicPr>
          <p:nvPr>
            <p:custDataLst>
              <p:tags r:id="rId1"/>
            </p:custDataLst>
          </p:nvPr>
        </p:nvPicPr>
        <p:blipFill>
          <a:blip r:embed="rId6"/>
          <a:srcRect/>
          <a:stretch>
            <a:fillRect/>
          </a:stretch>
        </p:blipFill>
        <p:spPr bwMode="auto">
          <a:xfrm>
            <a:off x="1676400" y="3962400"/>
            <a:ext cx="2413000" cy="279400"/>
          </a:xfrm>
          <a:prstGeom prst="rect">
            <a:avLst/>
          </a:prstGeom>
          <a:noFill/>
          <a:ln w="9525">
            <a:noFill/>
            <a:miter lim="800000"/>
            <a:headEnd/>
            <a:tailEnd/>
          </a:ln>
        </p:spPr>
      </p:pic>
      <p:pic>
        <p:nvPicPr>
          <p:cNvPr id="28676" name="Picture 6" descr="TP_tmp.png"/>
          <p:cNvPicPr>
            <a:picLocks noChangeAspect="1"/>
          </p:cNvPicPr>
          <p:nvPr>
            <p:custDataLst>
              <p:tags r:id="rId2"/>
            </p:custDataLst>
          </p:nvPr>
        </p:nvPicPr>
        <p:blipFill>
          <a:blip r:embed="rId7"/>
          <a:srcRect/>
          <a:stretch>
            <a:fillRect/>
          </a:stretch>
        </p:blipFill>
        <p:spPr bwMode="auto">
          <a:xfrm>
            <a:off x="4495800" y="3962400"/>
            <a:ext cx="2032000" cy="279400"/>
          </a:xfrm>
          <a:prstGeom prst="rect">
            <a:avLst/>
          </a:prstGeom>
          <a:noFill/>
          <a:ln w="9525">
            <a:noFill/>
            <a:miter lim="800000"/>
            <a:headEnd/>
            <a:tailEnd/>
          </a:ln>
        </p:spPr>
      </p:pic>
      <p:pic>
        <p:nvPicPr>
          <p:cNvPr id="28677" name="Picture 8" descr="TP_tmp.png"/>
          <p:cNvPicPr>
            <a:picLocks noChangeAspect="1"/>
          </p:cNvPicPr>
          <p:nvPr>
            <p:custDataLst>
              <p:tags r:id="rId3"/>
            </p:custDataLst>
          </p:nvPr>
        </p:nvPicPr>
        <p:blipFill>
          <a:blip r:embed="rId8"/>
          <a:srcRect/>
          <a:stretch>
            <a:fillRect/>
          </a:stretch>
        </p:blipFill>
        <p:spPr bwMode="auto">
          <a:xfrm>
            <a:off x="2133600" y="4495800"/>
            <a:ext cx="4140200" cy="1625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1"/>
          <p:cNvSpPr>
            <a:spLocks noGrp="1"/>
          </p:cNvSpPr>
          <p:nvPr>
            <p:ph type="title"/>
          </p:nvPr>
        </p:nvSpPr>
        <p:spPr/>
        <p:txBody>
          <a:bodyPr/>
          <a:lstStyle/>
          <a:p>
            <a:pPr eaLnBrk="1" hangingPunct="1"/>
            <a:r>
              <a:rPr lang="en-US" smtClean="0"/>
              <a:t>Ranking SVM</a:t>
            </a:r>
          </a:p>
        </p:txBody>
      </p:sp>
      <p:sp>
        <p:nvSpPr>
          <p:cNvPr id="176130" name="Content Placeholder 2"/>
          <p:cNvSpPr>
            <a:spLocks noGrp="1"/>
          </p:cNvSpPr>
          <p:nvPr>
            <p:ph idx="1"/>
          </p:nvPr>
        </p:nvSpPr>
        <p:spPr/>
        <p:txBody>
          <a:bodyPr/>
          <a:lstStyle/>
          <a:p>
            <a:pPr eaLnBrk="1" hangingPunct="1"/>
            <a:r>
              <a:rPr lang="en-US" smtClean="0"/>
              <a:t>Learn </a:t>
            </a:r>
            <a:r>
              <a:rPr lang="en-US" i="1" smtClean="0"/>
              <a:t>w</a:t>
            </a:r>
            <a:r>
              <a:rPr lang="en-US" smtClean="0"/>
              <a:t> that satisfies as many of the following conditions as possible:</a:t>
            </a:r>
          </a:p>
          <a:p>
            <a:pPr eaLnBrk="1" hangingPunct="1"/>
            <a:endParaRPr lang="en-US" smtClean="0"/>
          </a:p>
          <a:p>
            <a:pPr eaLnBrk="1" hangingPunct="1"/>
            <a:endParaRPr lang="en-US" smtClean="0"/>
          </a:p>
          <a:p>
            <a:pPr eaLnBrk="1" hangingPunct="1"/>
            <a:endParaRPr lang="en-US" smtClean="0"/>
          </a:p>
          <a:p>
            <a:pPr eaLnBrk="1" hangingPunct="1"/>
            <a:r>
              <a:rPr lang="en-US" smtClean="0"/>
              <a:t>Can be formulated as an </a:t>
            </a:r>
            <a:r>
              <a:rPr lang="en-US" i="1" smtClean="0"/>
              <a:t>optimization</a:t>
            </a:r>
            <a:r>
              <a:rPr lang="en-US" smtClean="0"/>
              <a:t> problem</a:t>
            </a:r>
          </a:p>
        </p:txBody>
      </p:sp>
      <p:pic>
        <p:nvPicPr>
          <p:cNvPr id="176131" name="Picture 3" descr="TP_tmp.png"/>
          <p:cNvPicPr>
            <a:picLocks noChangeAspect="1"/>
          </p:cNvPicPr>
          <p:nvPr>
            <p:custDataLst>
              <p:tags r:id="rId1"/>
            </p:custDataLst>
          </p:nvPr>
        </p:nvPicPr>
        <p:blipFill>
          <a:blip r:embed="rId4"/>
          <a:srcRect/>
          <a:stretch>
            <a:fillRect/>
          </a:stretch>
        </p:blipFill>
        <p:spPr bwMode="auto">
          <a:xfrm>
            <a:off x="2057400" y="2819400"/>
            <a:ext cx="3887788" cy="12954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p:nvPr>
        </p:nvSpPr>
        <p:spPr/>
        <p:txBody>
          <a:bodyPr/>
          <a:lstStyle/>
          <a:p>
            <a:pPr eaLnBrk="1" hangingPunct="1"/>
            <a:r>
              <a:rPr lang="en-US" smtClean="0"/>
              <a:t>Ranking SVM</a:t>
            </a:r>
          </a:p>
        </p:txBody>
      </p:sp>
      <p:sp>
        <p:nvSpPr>
          <p:cNvPr id="178178" name="Content Placeholder 2"/>
          <p:cNvSpPr>
            <a:spLocks noGrp="1"/>
          </p:cNvSpPr>
          <p:nvPr>
            <p:ph idx="1"/>
          </p:nvPr>
        </p:nvSpPr>
        <p:spPr>
          <a:xfrm>
            <a:off x="457200" y="4648200"/>
            <a:ext cx="8229600" cy="2087563"/>
          </a:xfrm>
        </p:spPr>
        <p:txBody>
          <a:bodyPr/>
          <a:lstStyle/>
          <a:p>
            <a:pPr lvl="1" eaLnBrk="1" hangingPunct="1"/>
            <a:r>
              <a:rPr lang="en-US" i="1" smtClean="0"/>
              <a:t>ξ</a:t>
            </a:r>
            <a:r>
              <a:rPr lang="en-US" smtClean="0"/>
              <a:t>, known as a slack variable, allows for misclassification of difficult or noisy training examples, and</a:t>
            </a:r>
            <a:r>
              <a:rPr lang="en-US" i="1" smtClean="0"/>
              <a:t> C </a:t>
            </a:r>
            <a:r>
              <a:rPr lang="en-US" smtClean="0"/>
              <a:t>is a parameter that is used to prevent overfitting</a:t>
            </a:r>
          </a:p>
        </p:txBody>
      </p:sp>
      <p:pic>
        <p:nvPicPr>
          <p:cNvPr id="178179" name="Picture 3" descr="TP_tmp.png"/>
          <p:cNvPicPr>
            <a:picLocks noChangeAspect="1"/>
          </p:cNvPicPr>
          <p:nvPr>
            <p:custDataLst>
              <p:tags r:id="rId1"/>
            </p:custDataLst>
          </p:nvPr>
        </p:nvPicPr>
        <p:blipFill>
          <a:blip r:embed="rId4"/>
          <a:srcRect/>
          <a:stretch>
            <a:fillRect/>
          </a:stretch>
        </p:blipFill>
        <p:spPr bwMode="auto">
          <a:xfrm>
            <a:off x="1370013" y="1524000"/>
            <a:ext cx="5310187" cy="27432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p:nvPr>
        </p:nvSpPr>
        <p:spPr/>
        <p:txBody>
          <a:bodyPr/>
          <a:lstStyle/>
          <a:p>
            <a:pPr eaLnBrk="1" hangingPunct="1"/>
            <a:r>
              <a:rPr lang="en-US" smtClean="0"/>
              <a:t>Ranking SVM</a:t>
            </a:r>
          </a:p>
        </p:txBody>
      </p:sp>
      <p:sp>
        <p:nvSpPr>
          <p:cNvPr id="180226" name="Content Placeholder 2"/>
          <p:cNvSpPr>
            <a:spLocks noGrp="1"/>
          </p:cNvSpPr>
          <p:nvPr>
            <p:ph idx="1"/>
          </p:nvPr>
        </p:nvSpPr>
        <p:spPr>
          <a:xfrm>
            <a:off x="457200" y="1600200"/>
            <a:ext cx="8229600" cy="5029200"/>
          </a:xfrm>
        </p:spPr>
        <p:txBody>
          <a:bodyPr/>
          <a:lstStyle/>
          <a:p>
            <a:pPr eaLnBrk="1" hangingPunct="1"/>
            <a:r>
              <a:rPr lang="en-US" sz="3000" smtClean="0"/>
              <a:t>Software available to do optimization</a:t>
            </a:r>
          </a:p>
          <a:p>
            <a:pPr eaLnBrk="1" hangingPunct="1"/>
            <a:r>
              <a:rPr lang="en-US" sz="3000" smtClean="0"/>
              <a:t>Each pair of documents in our training data can be represented by the vector:</a:t>
            </a:r>
          </a:p>
          <a:p>
            <a:pPr lvl="1" eaLnBrk="1" hangingPunct="1"/>
            <a:endParaRPr lang="en-US" sz="1900" smtClean="0"/>
          </a:p>
          <a:p>
            <a:pPr eaLnBrk="1" hangingPunct="1"/>
            <a:r>
              <a:rPr lang="en-US" sz="3000" smtClean="0"/>
              <a:t>Score for this pair is:</a:t>
            </a:r>
          </a:p>
          <a:p>
            <a:pPr eaLnBrk="1" hangingPunct="1"/>
            <a:endParaRPr lang="en-US" sz="3000" smtClean="0"/>
          </a:p>
          <a:p>
            <a:pPr eaLnBrk="1" hangingPunct="1"/>
            <a:r>
              <a:rPr lang="en-US" sz="3000" smtClean="0"/>
              <a:t>SVM classifier will find a </a:t>
            </a:r>
            <a:r>
              <a:rPr lang="en-US" sz="3000" i="1" smtClean="0"/>
              <a:t>w </a:t>
            </a:r>
            <a:r>
              <a:rPr lang="en-US" sz="3000" smtClean="0"/>
              <a:t>that makes the smallest score </a:t>
            </a:r>
            <a:r>
              <a:rPr lang="en-US" sz="3000" smtClean="0">
                <a:solidFill>
                  <a:srgbClr val="02BDB4"/>
                </a:solidFill>
              </a:rPr>
              <a:t>(i.e., d</a:t>
            </a:r>
            <a:r>
              <a:rPr lang="en-US" sz="3000" baseline="-25000" smtClean="0">
                <a:solidFill>
                  <a:srgbClr val="02BDB4"/>
                </a:solidFill>
              </a:rPr>
              <a:t>i</a:t>
            </a:r>
            <a:r>
              <a:rPr lang="en-US" sz="3000" smtClean="0">
                <a:solidFill>
                  <a:srgbClr val="02BDB4"/>
                </a:solidFill>
              </a:rPr>
              <a:t>-d</a:t>
            </a:r>
            <a:r>
              <a:rPr lang="en-US" sz="3000" baseline="-25000" smtClean="0">
                <a:solidFill>
                  <a:srgbClr val="02BDB4"/>
                </a:solidFill>
              </a:rPr>
              <a:t>j</a:t>
            </a:r>
            <a:r>
              <a:rPr lang="en-US" sz="3000" smtClean="0">
                <a:solidFill>
                  <a:srgbClr val="02BDB4"/>
                </a:solidFill>
              </a:rPr>
              <a:t>)</a:t>
            </a:r>
            <a:r>
              <a:rPr lang="en-US" sz="3000" smtClean="0"/>
              <a:t> as large as possible</a:t>
            </a:r>
          </a:p>
          <a:p>
            <a:pPr lvl="1" eaLnBrk="1" hangingPunct="1"/>
            <a:r>
              <a:rPr lang="en-US" sz="2600" smtClean="0"/>
              <a:t>make the differences in scores as large as possible for the pairs of documents that are hardest to rank</a:t>
            </a:r>
          </a:p>
        </p:txBody>
      </p:sp>
      <p:pic>
        <p:nvPicPr>
          <p:cNvPr id="180227" name="Picture 4" descr="TP_tmp.png"/>
          <p:cNvPicPr>
            <a:picLocks noChangeAspect="1"/>
          </p:cNvPicPr>
          <p:nvPr>
            <p:custDataLst>
              <p:tags r:id="rId1"/>
            </p:custDataLst>
          </p:nvPr>
        </p:nvPicPr>
        <p:blipFill>
          <a:blip r:embed="rId5"/>
          <a:srcRect/>
          <a:stretch>
            <a:fillRect/>
          </a:stretch>
        </p:blipFill>
        <p:spPr bwMode="auto">
          <a:xfrm>
            <a:off x="2514600" y="3124200"/>
            <a:ext cx="1300163" cy="457200"/>
          </a:xfrm>
          <a:prstGeom prst="rect">
            <a:avLst/>
          </a:prstGeom>
          <a:noFill/>
          <a:ln w="9525">
            <a:noFill/>
            <a:miter lim="800000"/>
            <a:headEnd/>
            <a:tailEnd/>
          </a:ln>
        </p:spPr>
      </p:pic>
      <p:pic>
        <p:nvPicPr>
          <p:cNvPr id="180228" name="Picture 6" descr="TP_tmp.png"/>
          <p:cNvPicPr>
            <a:picLocks noChangeAspect="1"/>
          </p:cNvPicPr>
          <p:nvPr>
            <p:custDataLst>
              <p:tags r:id="rId2"/>
            </p:custDataLst>
          </p:nvPr>
        </p:nvPicPr>
        <p:blipFill>
          <a:blip r:embed="rId6"/>
          <a:srcRect/>
          <a:stretch>
            <a:fillRect/>
          </a:stretch>
        </p:blipFill>
        <p:spPr bwMode="auto">
          <a:xfrm>
            <a:off x="2514600" y="4038600"/>
            <a:ext cx="1685925" cy="4572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Title 1"/>
          <p:cNvSpPr>
            <a:spLocks noGrp="1"/>
          </p:cNvSpPr>
          <p:nvPr>
            <p:ph type="title"/>
          </p:nvPr>
        </p:nvSpPr>
        <p:spPr/>
        <p:txBody>
          <a:bodyPr/>
          <a:lstStyle/>
          <a:p>
            <a:pPr eaLnBrk="1" hangingPunct="1"/>
            <a:r>
              <a:rPr lang="en-US" smtClean="0"/>
              <a:t>Topic Models</a:t>
            </a:r>
          </a:p>
        </p:txBody>
      </p:sp>
      <p:sp>
        <p:nvSpPr>
          <p:cNvPr id="3" name="Content Placeholder 2"/>
          <p:cNvSpPr>
            <a:spLocks noGrp="1"/>
          </p:cNvSpPr>
          <p:nvPr>
            <p:ph idx="1"/>
          </p:nvPr>
        </p:nvSpPr>
        <p:spPr>
          <a:xfrm>
            <a:off x="533400" y="1447800"/>
            <a:ext cx="8229600" cy="4876800"/>
          </a:xfrm>
        </p:spPr>
        <p:txBody>
          <a:bodyPr rtlCol="0">
            <a:normAutofit fontScale="92500" lnSpcReduction="20000"/>
          </a:bodyPr>
          <a:lstStyle/>
          <a:p>
            <a:pPr eaLnBrk="1" fontAlgn="auto" hangingPunct="1">
              <a:spcAft>
                <a:spcPts val="0"/>
              </a:spcAft>
              <a:buFont typeface="Arial" pitchFamily="34" charset="0"/>
              <a:buChar char="•"/>
              <a:defRPr/>
            </a:pPr>
            <a:r>
              <a:rPr lang="en-US" dirty="0" smtClean="0">
                <a:ea typeface="+mn-ea"/>
                <a:cs typeface="+mn-cs"/>
              </a:rPr>
              <a:t>Improved representations of documents</a:t>
            </a:r>
          </a:p>
          <a:p>
            <a:pPr lvl="1" eaLnBrk="1" fontAlgn="auto" hangingPunct="1">
              <a:spcAft>
                <a:spcPts val="0"/>
              </a:spcAft>
              <a:buFont typeface="Arial" pitchFamily="34" charset="0"/>
              <a:buChar char="–"/>
              <a:defRPr/>
            </a:pPr>
            <a:r>
              <a:rPr lang="en-US" dirty="0" smtClean="0">
                <a:solidFill>
                  <a:srgbClr val="17F6FF"/>
                </a:solidFill>
                <a:ea typeface="+mn-ea"/>
              </a:rPr>
              <a:t>“expanding the documents” instead of query expansion</a:t>
            </a:r>
          </a:p>
          <a:p>
            <a:pPr lvl="1" eaLnBrk="1" fontAlgn="auto" hangingPunct="1">
              <a:spcAft>
                <a:spcPts val="0"/>
              </a:spcAft>
              <a:buFont typeface="Arial" pitchFamily="34" charset="0"/>
              <a:buChar char="–"/>
              <a:defRPr/>
            </a:pPr>
            <a:r>
              <a:rPr lang="en-US" dirty="0" smtClean="0">
                <a:ea typeface="+mn-ea"/>
              </a:rPr>
              <a:t>can </a:t>
            </a:r>
            <a:r>
              <a:rPr lang="en-US" dirty="0" smtClean="0">
                <a:ea typeface="+mn-ea"/>
              </a:rPr>
              <a:t>also be viewed as improved smoothing techniques</a:t>
            </a:r>
          </a:p>
          <a:p>
            <a:pPr lvl="1" eaLnBrk="1" fontAlgn="auto" hangingPunct="1">
              <a:spcAft>
                <a:spcPts val="0"/>
              </a:spcAft>
              <a:buFont typeface="Arial" pitchFamily="34" charset="0"/>
              <a:buChar char="–"/>
              <a:defRPr/>
            </a:pPr>
            <a:r>
              <a:rPr lang="en-US" dirty="0" smtClean="0">
                <a:ea typeface="+mn-ea"/>
              </a:rPr>
              <a:t>improve estimates for words that are related to the topic(s) of the document</a:t>
            </a:r>
          </a:p>
          <a:p>
            <a:pPr lvl="2" eaLnBrk="1" fontAlgn="auto" hangingPunct="1">
              <a:spcAft>
                <a:spcPts val="0"/>
              </a:spcAft>
              <a:buFont typeface="Arial" pitchFamily="34" charset="0"/>
              <a:buChar char="•"/>
              <a:defRPr/>
            </a:pPr>
            <a:r>
              <a:rPr lang="en-US" dirty="0" smtClean="0">
                <a:ea typeface="+mn-ea"/>
              </a:rPr>
              <a:t>instead of just using background probabilities</a:t>
            </a:r>
          </a:p>
          <a:p>
            <a:pPr eaLnBrk="1" fontAlgn="auto" hangingPunct="1">
              <a:spcAft>
                <a:spcPts val="0"/>
              </a:spcAft>
              <a:buFont typeface="Arial" pitchFamily="34" charset="0"/>
              <a:buChar char="•"/>
              <a:defRPr/>
            </a:pPr>
            <a:r>
              <a:rPr lang="en-US" dirty="0" smtClean="0">
                <a:ea typeface="+mn-ea"/>
                <a:cs typeface="+mn-cs"/>
              </a:rPr>
              <a:t>Approaches</a:t>
            </a:r>
          </a:p>
          <a:p>
            <a:pPr lvl="1" eaLnBrk="1" fontAlgn="auto" hangingPunct="1">
              <a:spcAft>
                <a:spcPts val="0"/>
              </a:spcAft>
              <a:buFont typeface="Arial" pitchFamily="34" charset="0"/>
              <a:buChar char="–"/>
              <a:defRPr/>
            </a:pPr>
            <a:r>
              <a:rPr lang="en-US" i="1" dirty="0" smtClean="0">
                <a:ea typeface="+mn-ea"/>
              </a:rPr>
              <a:t>Latent</a:t>
            </a:r>
            <a:r>
              <a:rPr lang="en-US" dirty="0" smtClean="0">
                <a:ea typeface="+mn-ea"/>
              </a:rPr>
              <a:t> Semantic Indexing (LSI)</a:t>
            </a:r>
          </a:p>
          <a:p>
            <a:pPr lvl="1" eaLnBrk="1" fontAlgn="auto" hangingPunct="1">
              <a:spcAft>
                <a:spcPts val="0"/>
              </a:spcAft>
              <a:buFont typeface="Arial" pitchFamily="34" charset="0"/>
              <a:buChar char="–"/>
              <a:defRPr/>
            </a:pPr>
            <a:r>
              <a:rPr lang="en-US" dirty="0" smtClean="0">
                <a:ea typeface="+mn-ea"/>
              </a:rPr>
              <a:t>Probabilistic </a:t>
            </a:r>
            <a:r>
              <a:rPr lang="en-US" i="1" dirty="0" smtClean="0">
                <a:ea typeface="+mn-ea"/>
              </a:rPr>
              <a:t>Latent</a:t>
            </a:r>
            <a:r>
              <a:rPr lang="en-US" dirty="0" smtClean="0">
                <a:ea typeface="+mn-ea"/>
              </a:rPr>
              <a:t> Semantic Indexing (</a:t>
            </a:r>
            <a:r>
              <a:rPr lang="en-US" dirty="0" err="1" smtClean="0">
                <a:ea typeface="+mn-ea"/>
              </a:rPr>
              <a:t>pLSI</a:t>
            </a:r>
            <a:r>
              <a:rPr lang="en-US" dirty="0" smtClean="0">
                <a:ea typeface="+mn-ea"/>
              </a:rPr>
              <a:t>)</a:t>
            </a:r>
          </a:p>
          <a:p>
            <a:pPr lvl="1" eaLnBrk="1" fontAlgn="auto" hangingPunct="1">
              <a:spcAft>
                <a:spcPts val="0"/>
              </a:spcAft>
              <a:buFont typeface="Arial" pitchFamily="34" charset="0"/>
              <a:buChar char="–"/>
              <a:defRPr/>
            </a:pPr>
            <a:r>
              <a:rPr lang="en-US" i="1" dirty="0" smtClean="0">
                <a:ea typeface="+mn-ea"/>
              </a:rPr>
              <a:t>Latent</a:t>
            </a:r>
            <a:r>
              <a:rPr lang="en-US" dirty="0" smtClean="0">
                <a:ea typeface="+mn-ea"/>
              </a:rPr>
              <a:t> </a:t>
            </a:r>
            <a:r>
              <a:rPr lang="en-US" dirty="0" err="1" smtClean="0">
                <a:ea typeface="+mn-ea"/>
              </a:rPr>
              <a:t>Dirichlet</a:t>
            </a:r>
            <a:r>
              <a:rPr lang="en-US" dirty="0" smtClean="0">
                <a:ea typeface="+mn-ea"/>
              </a:rPr>
              <a:t> Allocation (LDA)</a:t>
            </a:r>
            <a:endParaRPr lang="en-US" dirty="0">
              <a:ea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le 1"/>
          <p:cNvSpPr>
            <a:spLocks noGrp="1"/>
          </p:cNvSpPr>
          <p:nvPr>
            <p:ph type="title"/>
          </p:nvPr>
        </p:nvSpPr>
        <p:spPr/>
        <p:txBody>
          <a:bodyPr/>
          <a:lstStyle/>
          <a:p>
            <a:pPr eaLnBrk="1" hangingPunct="1"/>
            <a:r>
              <a:rPr lang="en-US" smtClean="0"/>
              <a:t>LDA</a:t>
            </a:r>
          </a:p>
        </p:txBody>
      </p:sp>
      <p:sp>
        <p:nvSpPr>
          <p:cNvPr id="184322" name="Content Placeholder 2"/>
          <p:cNvSpPr>
            <a:spLocks noGrp="1"/>
          </p:cNvSpPr>
          <p:nvPr>
            <p:ph idx="1"/>
          </p:nvPr>
        </p:nvSpPr>
        <p:spPr/>
        <p:txBody>
          <a:bodyPr/>
          <a:lstStyle/>
          <a:p>
            <a:pPr eaLnBrk="1" hangingPunct="1"/>
            <a:r>
              <a:rPr lang="en-US" smtClean="0"/>
              <a:t>Model document as being generated from a </a:t>
            </a:r>
            <a:r>
              <a:rPr lang="en-US" i="1" smtClean="0"/>
              <a:t>mixture</a:t>
            </a:r>
            <a:r>
              <a:rPr lang="en-US" smtClean="0"/>
              <a:t> of topics</a:t>
            </a:r>
          </a:p>
        </p:txBody>
      </p:sp>
      <p:pic>
        <p:nvPicPr>
          <p:cNvPr id="184323" name="Picture 7" descr="TP_tmp.png"/>
          <p:cNvPicPr>
            <a:picLocks noChangeAspect="1"/>
          </p:cNvPicPr>
          <p:nvPr>
            <p:custDataLst>
              <p:tags r:id="rId1"/>
            </p:custDataLst>
          </p:nvPr>
        </p:nvPicPr>
        <p:blipFill>
          <a:blip r:embed="rId4"/>
          <a:srcRect/>
          <a:stretch>
            <a:fillRect/>
          </a:stretch>
        </p:blipFill>
        <p:spPr bwMode="auto">
          <a:xfrm>
            <a:off x="838200" y="3124200"/>
            <a:ext cx="7351713" cy="2819400"/>
          </a:xfrm>
          <a:prstGeom prst="rect">
            <a:avLst/>
          </a:prstGeom>
          <a:noFill/>
          <a:ln w="9525">
            <a:noFill/>
            <a:miter lim="800000"/>
            <a:headEnd/>
            <a:tailEnd/>
          </a:ln>
        </p:spPr>
      </p:pic>
      <p:sp>
        <p:nvSpPr>
          <p:cNvPr id="184324" name="Text Box 4"/>
          <p:cNvSpPr txBox="1">
            <a:spLocks noChangeArrowheads="1"/>
          </p:cNvSpPr>
          <p:nvPr/>
        </p:nvSpPr>
        <p:spPr bwMode="auto">
          <a:xfrm>
            <a:off x="4343400" y="2286000"/>
            <a:ext cx="3852863"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…and realizing |topic models| &lt;&lt; |D|</a:t>
            </a:r>
          </a:p>
        </p:txBody>
      </p:sp>
      <p:sp>
        <p:nvSpPr>
          <p:cNvPr id="97285" name="Rectangle 5"/>
          <p:cNvSpPr>
            <a:spLocks noChangeArrowheads="1"/>
          </p:cNvSpPr>
          <p:nvPr/>
        </p:nvSpPr>
        <p:spPr bwMode="auto">
          <a:xfrm>
            <a:off x="990600" y="6019800"/>
            <a:ext cx="4618038" cy="641350"/>
          </a:xfrm>
          <a:prstGeom prst="rect">
            <a:avLst/>
          </a:prstGeom>
          <a:solidFill>
            <a:srgbClr val="00FFFF"/>
          </a:solidFill>
          <a:ln w="9525">
            <a:noFill/>
            <a:miter lim="800000"/>
            <a:headEnd/>
            <a:tailEnd/>
          </a:ln>
        </p:spPr>
        <p:txBody>
          <a:bodyPr wrap="none">
            <a:prstTxWarp prst="textNoShape">
              <a:avLst/>
            </a:prstTxWarp>
            <a:spAutoFit/>
          </a:bodyPr>
          <a:lstStyle/>
          <a:p>
            <a:pPr marL="342900" indent="-342900">
              <a:buFont typeface="Arial" pitchFamily="-72" charset="0"/>
              <a:buAutoNum type="arabicPeriod"/>
            </a:pPr>
            <a:r>
              <a:rPr lang="en-US" sz="1800"/>
              <a:t>Bucket of topics</a:t>
            </a:r>
          </a:p>
          <a:p>
            <a:pPr marL="342900" indent="-342900">
              <a:buFont typeface="Arial" pitchFamily="-72" charset="0"/>
              <a:buAutoNum type="arabicPeriod"/>
            </a:pPr>
            <a:r>
              <a:rPr lang="en-US" sz="1800"/>
              <a:t>Each topic bucket has a bucket of words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le 1"/>
          <p:cNvSpPr>
            <a:spLocks noGrp="1"/>
          </p:cNvSpPr>
          <p:nvPr>
            <p:ph type="title"/>
          </p:nvPr>
        </p:nvSpPr>
        <p:spPr/>
        <p:txBody>
          <a:bodyPr/>
          <a:lstStyle/>
          <a:p>
            <a:pPr eaLnBrk="1" hangingPunct="1"/>
            <a:r>
              <a:rPr lang="en-US" smtClean="0"/>
              <a:t>LDA</a:t>
            </a:r>
          </a:p>
        </p:txBody>
      </p:sp>
      <p:sp>
        <p:nvSpPr>
          <p:cNvPr id="186370" name="Content Placeholder 2"/>
          <p:cNvSpPr>
            <a:spLocks noGrp="1"/>
          </p:cNvSpPr>
          <p:nvPr>
            <p:ph idx="1"/>
          </p:nvPr>
        </p:nvSpPr>
        <p:spPr/>
        <p:txBody>
          <a:bodyPr/>
          <a:lstStyle/>
          <a:p>
            <a:pPr eaLnBrk="1" hangingPunct="1"/>
            <a:r>
              <a:rPr lang="en-US" smtClean="0"/>
              <a:t>Gives language model probabilities</a:t>
            </a:r>
          </a:p>
          <a:p>
            <a:pPr eaLnBrk="1" hangingPunct="1"/>
            <a:endParaRPr lang="en-US" sz="4800" smtClean="0"/>
          </a:p>
          <a:p>
            <a:pPr eaLnBrk="1" hangingPunct="1"/>
            <a:r>
              <a:rPr lang="en-US" smtClean="0"/>
              <a:t>Used to  smooth the document representation by mixing them with the query likelihood probability as follows:</a:t>
            </a:r>
          </a:p>
        </p:txBody>
      </p:sp>
      <p:pic>
        <p:nvPicPr>
          <p:cNvPr id="186371" name="Picture 4" descr="TP_tmp.png"/>
          <p:cNvPicPr>
            <a:picLocks noChangeAspect="1"/>
          </p:cNvPicPr>
          <p:nvPr>
            <p:custDataLst>
              <p:tags r:id="rId1"/>
            </p:custDataLst>
          </p:nvPr>
        </p:nvPicPr>
        <p:blipFill>
          <a:blip r:embed="rId5"/>
          <a:srcRect/>
          <a:stretch>
            <a:fillRect/>
          </a:stretch>
        </p:blipFill>
        <p:spPr bwMode="auto">
          <a:xfrm>
            <a:off x="1143000" y="2438400"/>
            <a:ext cx="6897688" cy="357188"/>
          </a:xfrm>
          <a:prstGeom prst="rect">
            <a:avLst/>
          </a:prstGeom>
          <a:noFill/>
          <a:ln w="9525">
            <a:noFill/>
            <a:miter lim="800000"/>
            <a:headEnd/>
            <a:tailEnd/>
          </a:ln>
        </p:spPr>
      </p:pic>
      <p:pic>
        <p:nvPicPr>
          <p:cNvPr id="186372" name="Picture 6" descr="TP_tmp.png"/>
          <p:cNvPicPr>
            <a:picLocks noChangeAspect="1"/>
          </p:cNvPicPr>
          <p:nvPr>
            <p:custDataLst>
              <p:tags r:id="rId2"/>
            </p:custDataLst>
          </p:nvPr>
        </p:nvPicPr>
        <p:blipFill>
          <a:blip r:embed="rId6"/>
          <a:srcRect/>
          <a:stretch>
            <a:fillRect/>
          </a:stretch>
        </p:blipFill>
        <p:spPr bwMode="auto">
          <a:xfrm>
            <a:off x="1219200" y="4800600"/>
            <a:ext cx="6527800" cy="661988"/>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le 1"/>
          <p:cNvSpPr>
            <a:spLocks noGrp="1"/>
          </p:cNvSpPr>
          <p:nvPr>
            <p:ph type="title"/>
          </p:nvPr>
        </p:nvSpPr>
        <p:spPr/>
        <p:txBody>
          <a:bodyPr/>
          <a:lstStyle/>
          <a:p>
            <a:pPr eaLnBrk="1" hangingPunct="1"/>
            <a:r>
              <a:rPr lang="en-US" smtClean="0"/>
              <a:t>LDA</a:t>
            </a:r>
          </a:p>
        </p:txBody>
      </p:sp>
      <p:sp>
        <p:nvSpPr>
          <p:cNvPr id="188418" name="Content Placeholder 2"/>
          <p:cNvSpPr>
            <a:spLocks noGrp="1"/>
          </p:cNvSpPr>
          <p:nvPr>
            <p:ph idx="1"/>
          </p:nvPr>
        </p:nvSpPr>
        <p:spPr>
          <a:xfrm>
            <a:off x="457200" y="1600200"/>
            <a:ext cx="8229600" cy="4800600"/>
          </a:xfrm>
        </p:spPr>
        <p:txBody>
          <a:bodyPr/>
          <a:lstStyle/>
          <a:p>
            <a:pPr eaLnBrk="1" hangingPunct="1"/>
            <a:r>
              <a:rPr lang="en-US" smtClean="0"/>
              <a:t>If the LDA probabilities are used directly as the document representation, the effectiveness will be significantly reduced because the features are </a:t>
            </a:r>
            <a:r>
              <a:rPr lang="en-US" i="1" smtClean="0"/>
              <a:t>too smoothed</a:t>
            </a:r>
          </a:p>
          <a:p>
            <a:pPr lvl="1" eaLnBrk="1" hangingPunct="1"/>
            <a:r>
              <a:rPr lang="en-US" smtClean="0"/>
              <a:t>e.g., in typical TREC experiment, </a:t>
            </a:r>
            <a:r>
              <a:rPr lang="en-US" smtClean="0">
                <a:solidFill>
                  <a:srgbClr val="02BDB4"/>
                </a:solidFill>
              </a:rPr>
              <a:t>only 400 topics used for the </a:t>
            </a:r>
            <a:r>
              <a:rPr lang="en-US" i="1" smtClean="0">
                <a:solidFill>
                  <a:srgbClr val="02BDB4"/>
                </a:solidFill>
              </a:rPr>
              <a:t>entire</a:t>
            </a:r>
            <a:r>
              <a:rPr lang="en-US" smtClean="0">
                <a:solidFill>
                  <a:srgbClr val="02BDB4"/>
                </a:solidFill>
              </a:rPr>
              <a:t> collection</a:t>
            </a:r>
          </a:p>
          <a:p>
            <a:pPr lvl="1" eaLnBrk="1" hangingPunct="1"/>
            <a:r>
              <a:rPr lang="en-US" smtClean="0">
                <a:solidFill>
                  <a:srgbClr val="02BDB4"/>
                </a:solidFill>
              </a:rPr>
              <a:t>generating LDA topics is expensive</a:t>
            </a:r>
            <a:endParaRPr lang="en-US" smtClean="0"/>
          </a:p>
          <a:p>
            <a:pPr eaLnBrk="1" hangingPunct="1"/>
            <a:r>
              <a:rPr lang="en-US" smtClean="0"/>
              <a:t>When used for smoothing </a:t>
            </a:r>
            <a:r>
              <a:rPr lang="en-US" smtClean="0">
                <a:solidFill>
                  <a:srgbClr val="02BDB4"/>
                </a:solidFill>
              </a:rPr>
              <a:t>(the document model)</a:t>
            </a:r>
            <a:r>
              <a:rPr lang="en-US" smtClean="0"/>
              <a:t>, effectiveness is improved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p:cNvSpPr>
            <a:spLocks noGrp="1"/>
          </p:cNvSpPr>
          <p:nvPr>
            <p:ph type="title"/>
          </p:nvPr>
        </p:nvSpPr>
        <p:spPr/>
        <p:txBody>
          <a:bodyPr/>
          <a:lstStyle/>
          <a:p>
            <a:pPr eaLnBrk="1" hangingPunct="1"/>
            <a:r>
              <a:rPr lang="en-US" smtClean="0"/>
              <a:t>LDA Example</a:t>
            </a:r>
          </a:p>
        </p:txBody>
      </p:sp>
      <p:sp>
        <p:nvSpPr>
          <p:cNvPr id="190466" name="Content Placeholder 2"/>
          <p:cNvSpPr>
            <a:spLocks noGrp="1"/>
          </p:cNvSpPr>
          <p:nvPr>
            <p:ph idx="1"/>
          </p:nvPr>
        </p:nvSpPr>
        <p:spPr>
          <a:xfrm>
            <a:off x="457200" y="1524000"/>
            <a:ext cx="8229600" cy="4525963"/>
          </a:xfrm>
        </p:spPr>
        <p:txBody>
          <a:bodyPr/>
          <a:lstStyle/>
          <a:p>
            <a:pPr lvl="1" eaLnBrk="1" hangingPunct="1"/>
            <a:r>
              <a:rPr lang="en-US" smtClean="0"/>
              <a:t>Top words from 4 LDA topics from TREC news</a:t>
            </a:r>
          </a:p>
        </p:txBody>
      </p:sp>
      <p:pic>
        <p:nvPicPr>
          <p:cNvPr id="190467" name="Picture 3" descr="TP_tmp.png"/>
          <p:cNvPicPr>
            <a:picLocks noChangeAspect="1"/>
          </p:cNvPicPr>
          <p:nvPr>
            <p:custDataLst>
              <p:tags r:id="rId1"/>
            </p:custDataLst>
          </p:nvPr>
        </p:nvPicPr>
        <p:blipFill>
          <a:blip r:embed="rId4"/>
          <a:srcRect/>
          <a:stretch>
            <a:fillRect/>
          </a:stretch>
        </p:blipFill>
        <p:spPr bwMode="auto">
          <a:xfrm>
            <a:off x="1676400" y="2209800"/>
            <a:ext cx="5575300" cy="4343400"/>
          </a:xfrm>
          <a:prstGeom prst="rect">
            <a:avLst/>
          </a:prstGeom>
          <a:noFill/>
          <a:ln w="9525">
            <a:noFill/>
            <a:miter lim="800000"/>
            <a:headEnd/>
            <a:tailEnd/>
          </a:ln>
        </p:spPr>
      </p:pic>
      <p:sp>
        <p:nvSpPr>
          <p:cNvPr id="190468" name="Text Box 4"/>
          <p:cNvSpPr txBox="1">
            <a:spLocks noChangeArrowheads="1"/>
          </p:cNvSpPr>
          <p:nvPr/>
        </p:nvSpPr>
        <p:spPr bwMode="auto">
          <a:xfrm>
            <a:off x="7467600" y="2057400"/>
            <a:ext cx="1416050" cy="915988"/>
          </a:xfrm>
          <a:prstGeom prst="rect">
            <a:avLst/>
          </a:prstGeom>
          <a:solidFill>
            <a:srgbClr val="00FFFF"/>
          </a:solidFill>
          <a:ln w="9525">
            <a:noFill/>
            <a:miter lim="800000"/>
            <a:headEnd/>
            <a:tailEnd/>
          </a:ln>
        </p:spPr>
        <p:txBody>
          <a:bodyPr wrap="none">
            <a:prstTxWarp prst="textNoShape">
              <a:avLst/>
            </a:prstTxWarp>
            <a:spAutoFit/>
          </a:bodyPr>
          <a:lstStyle/>
          <a:p>
            <a:r>
              <a:rPr lang="en-US" sz="1800"/>
              <a:t>topic names</a:t>
            </a:r>
          </a:p>
          <a:p>
            <a:r>
              <a:rPr lang="en-US" sz="1800"/>
              <a:t>manually </a:t>
            </a:r>
          </a:p>
          <a:p>
            <a:r>
              <a:rPr lang="en-US" sz="1800"/>
              <a:t>assigned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1"/>
          <p:cNvSpPr>
            <a:spLocks noGrp="1"/>
          </p:cNvSpPr>
          <p:nvPr>
            <p:ph type="title"/>
          </p:nvPr>
        </p:nvSpPr>
        <p:spPr/>
        <p:txBody>
          <a:bodyPr/>
          <a:lstStyle/>
          <a:p>
            <a:pPr eaLnBrk="1" hangingPunct="1"/>
            <a:r>
              <a:rPr lang="en-US" smtClean="0"/>
              <a:t>Summary</a:t>
            </a:r>
          </a:p>
        </p:txBody>
      </p:sp>
      <p:sp>
        <p:nvSpPr>
          <p:cNvPr id="192514" name="Content Placeholder 2"/>
          <p:cNvSpPr>
            <a:spLocks noGrp="1"/>
          </p:cNvSpPr>
          <p:nvPr>
            <p:ph idx="1"/>
          </p:nvPr>
        </p:nvSpPr>
        <p:spPr>
          <a:xfrm>
            <a:off x="457200" y="1447800"/>
            <a:ext cx="8229600" cy="4876800"/>
          </a:xfrm>
        </p:spPr>
        <p:txBody>
          <a:bodyPr/>
          <a:lstStyle/>
          <a:p>
            <a:pPr eaLnBrk="1" hangingPunct="1">
              <a:lnSpc>
                <a:spcPct val="90000"/>
              </a:lnSpc>
            </a:pPr>
            <a:r>
              <a:rPr lang="en-US" smtClean="0"/>
              <a:t>Best retrieval model depends on application </a:t>
            </a:r>
            <a:r>
              <a:rPr lang="en-US" smtClean="0">
                <a:solidFill>
                  <a:srgbClr val="02BDB4"/>
                </a:solidFill>
              </a:rPr>
              <a:t>and data available</a:t>
            </a:r>
            <a:endParaRPr lang="en-US" smtClean="0"/>
          </a:p>
          <a:p>
            <a:pPr eaLnBrk="1" hangingPunct="1">
              <a:lnSpc>
                <a:spcPct val="90000"/>
              </a:lnSpc>
            </a:pPr>
            <a:r>
              <a:rPr lang="en-US" smtClean="0"/>
              <a:t>Evaluation corpus (or test collection), training data, and user data are all critical resources</a:t>
            </a:r>
          </a:p>
          <a:p>
            <a:pPr eaLnBrk="1" hangingPunct="1">
              <a:lnSpc>
                <a:spcPct val="90000"/>
              </a:lnSpc>
            </a:pPr>
            <a:r>
              <a:rPr lang="en-US" smtClean="0"/>
              <a:t>Open source search engines can be used to find effective ranking algorithms</a:t>
            </a:r>
          </a:p>
          <a:p>
            <a:pPr lvl="1" eaLnBrk="1" hangingPunct="1">
              <a:lnSpc>
                <a:spcPct val="90000"/>
              </a:lnSpc>
            </a:pPr>
            <a:r>
              <a:rPr lang="en-US" smtClean="0"/>
              <a:t>Galago query language makes this particularly easy</a:t>
            </a:r>
          </a:p>
          <a:p>
            <a:pPr eaLnBrk="1" hangingPunct="1">
              <a:lnSpc>
                <a:spcPct val="90000"/>
              </a:lnSpc>
            </a:pPr>
            <a:r>
              <a:rPr lang="en-US" smtClean="0"/>
              <a:t>Language resources (e.g., thesaurus) can make a big difference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Vector Space Model</a:t>
            </a:r>
          </a:p>
        </p:txBody>
      </p:sp>
      <p:pic>
        <p:nvPicPr>
          <p:cNvPr id="30722" name="Picture 2" descr="C:\Users\croft\Desktop\chap7-5.tif"/>
          <p:cNvPicPr>
            <a:picLocks noChangeAspect="1" noChangeArrowheads="1"/>
          </p:cNvPicPr>
          <p:nvPr/>
        </p:nvPicPr>
        <p:blipFill>
          <a:blip r:embed="rId3"/>
          <a:srcRect/>
          <a:stretch>
            <a:fillRect/>
          </a:stretch>
        </p:blipFill>
        <p:spPr bwMode="auto">
          <a:xfrm>
            <a:off x="2286000" y="1447800"/>
            <a:ext cx="4713288" cy="4800600"/>
          </a:xfrm>
          <a:prstGeom prst="rect">
            <a:avLst/>
          </a:prstGeom>
          <a:noFill/>
          <a:ln w="9525">
            <a:noFill/>
            <a:miter lim="800000"/>
            <a:headEnd/>
            <a:tailEnd/>
          </a:ln>
        </p:spPr>
      </p:pic>
      <p:grpSp>
        <p:nvGrpSpPr>
          <p:cNvPr id="21509" name="Group 1029"/>
          <p:cNvGrpSpPr>
            <a:grpSpLocks/>
          </p:cNvGrpSpPr>
          <p:nvPr/>
        </p:nvGrpSpPr>
        <p:grpSpPr bwMode="auto">
          <a:xfrm>
            <a:off x="2743200" y="3352800"/>
            <a:ext cx="3152775" cy="3338513"/>
            <a:chOff x="1728" y="2112"/>
            <a:chExt cx="1986" cy="2103"/>
          </a:xfrm>
        </p:grpSpPr>
        <p:sp>
          <p:nvSpPr>
            <p:cNvPr id="30728" name="Rectangle 1027"/>
            <p:cNvSpPr>
              <a:spLocks noChangeArrowheads="1"/>
            </p:cNvSpPr>
            <p:nvPr/>
          </p:nvSpPr>
          <p:spPr bwMode="auto">
            <a:xfrm>
              <a:off x="2448" y="2112"/>
              <a:ext cx="240" cy="1824"/>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30729" name="Text Box 1028"/>
            <p:cNvSpPr txBox="1">
              <a:spLocks noChangeArrowheads="1"/>
            </p:cNvSpPr>
            <p:nvPr/>
          </p:nvSpPr>
          <p:spPr bwMode="auto">
            <a:xfrm>
              <a:off x="1728" y="3984"/>
              <a:ext cx="1986"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D</a:t>
              </a:r>
              <a:r>
                <a:rPr lang="en-US" sz="1800" baseline="-25000"/>
                <a:t>1</a:t>
              </a:r>
              <a:r>
                <a:rPr lang="en-US" sz="1800"/>
                <a:t> is a 11-dimensional vector</a:t>
              </a:r>
            </a:p>
          </p:txBody>
        </p:sp>
      </p:grpSp>
      <p:grpSp>
        <p:nvGrpSpPr>
          <p:cNvPr id="21513" name="Group 1033"/>
          <p:cNvGrpSpPr>
            <a:grpSpLocks/>
          </p:cNvGrpSpPr>
          <p:nvPr/>
        </p:nvGrpSpPr>
        <p:grpSpPr bwMode="auto">
          <a:xfrm>
            <a:off x="5029200" y="4267200"/>
            <a:ext cx="3386138" cy="1981200"/>
            <a:chOff x="3168" y="2688"/>
            <a:chExt cx="2133" cy="1248"/>
          </a:xfrm>
        </p:grpSpPr>
        <p:sp>
          <p:nvSpPr>
            <p:cNvPr id="30725" name="Rectangle 1030"/>
            <p:cNvSpPr>
              <a:spLocks noChangeArrowheads="1"/>
            </p:cNvSpPr>
            <p:nvPr/>
          </p:nvSpPr>
          <p:spPr bwMode="auto">
            <a:xfrm>
              <a:off x="3168" y="2688"/>
              <a:ext cx="192"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30726" name="Rectangle 1031"/>
            <p:cNvSpPr>
              <a:spLocks noChangeArrowheads="1"/>
            </p:cNvSpPr>
            <p:nvPr/>
          </p:nvSpPr>
          <p:spPr bwMode="auto">
            <a:xfrm>
              <a:off x="3504" y="3744"/>
              <a:ext cx="192"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30727" name="Text Box 1032"/>
            <p:cNvSpPr txBox="1">
              <a:spLocks noChangeArrowheads="1"/>
            </p:cNvSpPr>
            <p:nvPr/>
          </p:nvSpPr>
          <p:spPr bwMode="auto">
            <a:xfrm>
              <a:off x="3888" y="2832"/>
              <a:ext cx="1413"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Frequency included </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_{i} = (d_{i1}, d_{i2}, \ldots, d_{it})  template TPT1  env TPENV1  fore 0  back 16777215  eqnno 1"/>
  <p:tag name="FILENAME" val="TP_tmp"/>
  <p:tag name="ORIGWIDTH" val="95"/>
  <p:tag name="PICTUREFILESIZE" val="3817"/>
</p:tagLst>
</file>

<file path=ppt/tags/tag10.xml><?xml version="1.0" encoding="utf-8"?>
<p:tagLst xmlns:a="http://schemas.openxmlformats.org/drawingml/2006/main" xmlns:r="http://schemas.openxmlformats.org/officeDocument/2006/relationships" xmlns:p="http://schemas.openxmlformats.org/presentationml/2006/main">
  <p:tag name="TEXPOINT" val="template"/>
  <p:tag name="SOURCE" val="TPT1  equation P(R|D) = \frac{P(D|R)P(R)}{P(D)}  template TPT1  env TPENV1  fore 0  back 16777215  eqnno 1"/>
  <p:tag name="FILENAME" val="TP_tmp"/>
  <p:tag name="ORIGWIDTH" val="95"/>
  <p:tag name="PICTUREFILESIZE" val="5053"/>
</p:tagLst>
</file>

<file path=ppt/tags/tag11.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P(D|R)}{P(D|NR)} &gt; \frac{P(NR)}{P(R)}  template TPT1  env TPENV1  fore 0  back 16777215  eqnno 2"/>
  <p:tag name="FILENAME" val="TP_tmp"/>
  <p:tag name="ORIGWIDTH" val="77"/>
  <p:tag name="PICTUREFILESIZE" val="5199"/>
</p:tagLst>
</file>

<file path=ppt/tags/tag12.xml><?xml version="1.0" encoding="utf-8"?>
<p:tagLst xmlns:a="http://schemas.openxmlformats.org/drawingml/2006/main" xmlns:r="http://schemas.openxmlformats.org/officeDocument/2006/relationships" xmlns:p="http://schemas.openxmlformats.org/presentationml/2006/main">
  <p:tag name="TEXPOINT" val="template"/>
  <p:tag name="SOURCE" val="TPT1  equation P(D|R)=\prod_{i=1}^{t}P(d_{i}|R)  template TPT1  env TPENV1  fore 0  back 16777215  eqnno 3"/>
  <p:tag name="FILENAME" val="TP_tmp"/>
  <p:tag name="ORIGWIDTH" val="106"/>
  <p:tag name="PICTUREFILESIZE" val="4738"/>
</p:tagLst>
</file>

<file path=ppt/tags/tag13.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P(D|R)}{P(D|NR)} = \prod_{i:d_{i}=1}\frac{p_{i}}{s_{i}}\cdot \prod_{i:d_{i}=0}\frac{1-p_{i}}{1-s_{i}}  template TPT1  env TPENV1  fore 0  back 16777215  eqnno 4"/>
  <p:tag name="FILENAME" val="TP_tmp"/>
  <p:tag name="ORIGWIDTH" val="154"/>
  <p:tag name="PICTUREFILESIZE" val="6849"/>
</p:tagLst>
</file>

<file path=ppt/tags/tag14.xml><?xml version="1.0" encoding="utf-8"?>
<p:tagLst xmlns:a="http://schemas.openxmlformats.org/drawingml/2006/main" xmlns:r="http://schemas.openxmlformats.org/officeDocument/2006/relationships" xmlns:p="http://schemas.openxmlformats.org/presentationml/2006/main">
  <p:tag name="TEXPOINT" val="template"/>
  <p:tag name="SOURCE" val="TPT1  equation =\prod_{i:d_{i}=1}\frac{p_{i}}{s_{i}}\cdot(\prod_{i:d_{i}=1}\frac{1-s_{i}}{1-p_{i}}\cdot\prod_{i:d_{i}=1}\frac{1-p_{i}}{1-s_{i}})\cdot\prod_{i:d_{i}=0}\frac{1-p_{i}}{1-s_{i}}  template TPT1  env TPENV1  fore 0  back 16777215  eqnno 5"/>
  <p:tag name="FILENAME" val="TP_tmp"/>
  <p:tag name="ORIGWIDTH" val="244"/>
  <p:tag name="PICTUREFILESIZE" val="8182"/>
</p:tagLst>
</file>

<file path=ppt/tags/tag15.xml><?xml version="1.0" encoding="utf-8"?>
<p:tagLst xmlns:a="http://schemas.openxmlformats.org/drawingml/2006/main" xmlns:r="http://schemas.openxmlformats.org/officeDocument/2006/relationships" xmlns:p="http://schemas.openxmlformats.org/presentationml/2006/main">
  <p:tag name="TEXPOINT" val="template"/>
  <p:tag name="SOURCE" val="TPT1  equation = \prod_{i:d_{i}=1}\frac{p_{i}(1-s_{i})}{s_{i}(1-p_{i})}\cdot\prod_{i}\frac{1-p_{i}}{1-s_{i}}  template TPT1  env TPENV1  fore 0  back 16777215  eqnno 6"/>
  <p:tag name="FILENAME" val="TP_tmp"/>
  <p:tag name="ORIGWIDTH" val="118"/>
  <p:tag name="PICTUREFILESIZE" val="5056"/>
</p:tagLst>
</file>

<file path=ppt/tags/tag16.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d_{i}=1}\log \frac{p_{i}(1-s_{i})}{s_{i}(1-p_{i})}  template TPT1  env TPENV1  fore 0  back 16777215  eqnno 7"/>
  <p:tag name="FILENAME" val="TP_tmp"/>
  <p:tag name="ORIGWIDTH" val="82"/>
  <p:tag name="PICTUREFILESIZE" val="4718"/>
</p:tagLst>
</file>

<file path=ppt/tags/tag17.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frac{{0.5}(1-\frac{n_i}{N})}{\frac{n_{i}}{N}(1-0.5)} = \log \frac{N-n_{i}}{n_{i}}  template TPT1  env TPENV1  fore 0  back 16777215  eqnno 8"/>
  <p:tag name="FILENAME" val="TP_tmp"/>
  <p:tag name="ORIGWIDTH" val="105"/>
  <p:tag name="PICTUREFILESIZE" val="6341"/>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c|c|c|c|}\hline&#10;         &amp; Relevant&amp; Non-relevant &amp; Total \\ \hline&#10;        $d_{i}=1$ &amp; $r_{i}$ &amp; $n_{i}-r_{i}$  &amp; $n_{i}$ \\&#10;        $d_{i}=0$  &amp; $R-r_{i}$ &amp; $N-n_{i}-R+r_{i}$ &amp; $N-r_{i}$  \\ \hline&#10;        Total &amp; $R$ &amp; $N-R$ &amp;  $N$  \\ \hline&#10;    \end{tabular}&#10;\end{document}&#10;"/>
  <p:tag name="FILENAME" val="TP_tmp"/>
  <p:tag name="FORMAT" val="pngmono"/>
  <p:tag name="RES" val="1200"/>
  <p:tag name="BLEND" val="0"/>
  <p:tag name="TRANSPARENT" val="0"/>
  <p:tag name="TBUG" val="0"/>
  <p:tag name="ALLOWFS" val="0"/>
  <p:tag name="ORIGWIDTH" val="213"/>
  <p:tag name="PICTUREFILESIZE" val="18328"/>
</p:tagLst>
</file>

<file path=ppt/tags/tag19.xml><?xml version="1.0" encoding="utf-8"?>
<p:tagLst xmlns:a="http://schemas.openxmlformats.org/drawingml/2006/main" xmlns:r="http://schemas.openxmlformats.org/officeDocument/2006/relationships" xmlns:p="http://schemas.openxmlformats.org/presentationml/2006/main">
  <p:tag name="TEXPOINT" val="template"/>
  <p:tag name="SOURCE" val="TPT1  equation $p_{i} = (r_{i}+0.5)/(R+1)$  template TPT1  env TPENV1  fore 0  back 16777215  eqnno 9"/>
  <p:tag name="FILENAME" val="TP_tmp"/>
  <p:tag name="ORIGWIDTH" val="100"/>
  <p:tag name="PICTUREFILESIZE" val="4003"/>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Q = (q_{1}, q_{2}, \ldots, q_{t})  template TPT1  env TPENV1  fore 0  back 16777215  eqnno 2"/>
  <p:tag name="FILENAME" val="TP_tmp"/>
  <p:tag name="ORIGWIDTH" val="80"/>
  <p:tag name="PICTUREFILESIZE" val="3265"/>
</p:tagLst>
</file>

<file path=ppt/tags/tag20.xml><?xml version="1.0" encoding="utf-8"?>
<p:tagLst xmlns:a="http://schemas.openxmlformats.org/drawingml/2006/main" xmlns:r="http://schemas.openxmlformats.org/officeDocument/2006/relationships" xmlns:p="http://schemas.openxmlformats.org/presentationml/2006/main">
  <p:tag name="TEXPOINT" val="template"/>
  <p:tag name="SOURCE" val="TPT1  equation $s_{i} = (n_{i}-r_{i}+0.5)/(N-R+1)$  template TPT1  env TPENV1  fore 0  back 16777215  eqnno 10"/>
  <p:tag name="FILENAME" val="TP_tmp"/>
  <p:tag name="ORIGWIDTH" val="141"/>
  <p:tag name="PICTUREFILESIZE" val="5308"/>
</p:tagLst>
</file>

<file path=ppt/tags/tag21.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d_{i}=q_{i}=1}\log \frac{(r_{i}+0.5)/(R-r_{i}+0.5)}{(n_{i}-r_{i}+0.5)/(N-n_{i}-R+r_{i}+0.5)}  template TPT1  env TPENV1  fore 0  back 16777215  eqnno 11"/>
  <p:tag name="FILENAME" val="TP_tmp"/>
  <p:tag name="ORIGWIDTH" val="181"/>
  <p:tag name="PICTUREFILESIZE" val="10508"/>
</p:tagLst>
</file>

<file path=ppt/tags/tag22.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in Q}\log \frac{(r_{i}+0.5)/(R-r_{i}+0.5)}{(n_{i}-r_{i}+0.5)/(N-n_{i}-R+r_{i}+0.5)}\cdot \frac{(k_{1}+1)f_{i}}{K+f_{i}}\cdot\frac{(k_{2}+1)qf_{i}}{k_{2}+qf_{i}}  template TPT1  env TPENV1  fore 0  back 16777215  eqnno 12"/>
  <p:tag name="FILENAME" val="TP_tmp"/>
  <p:tag name="ORIGWIDTH" val="246"/>
  <p:tag name="PICTUREFILESIZE" val="14973"/>
</p:tagLst>
</file>

<file path=ppt/tags/tag23.xml><?xml version="1.0" encoding="utf-8"?>
<p:tagLst xmlns:a="http://schemas.openxmlformats.org/drawingml/2006/main" xmlns:r="http://schemas.openxmlformats.org/officeDocument/2006/relationships" xmlns:p="http://schemas.openxmlformats.org/presentationml/2006/main">
  <p:tag name="TEXPOINT" val="template"/>
  <p:tag name="SOURCE" val="TPT1  equation K = k_{1}((1-b)+b\cdot \frac{dl}{avdl})  template TPT1  env TPENV1  fore 0  back 16777215  eqnno 13"/>
  <p:tag name="FILENAME" val="TP_tmp"/>
  <p:tag name="ORIGWIDTH" val="110"/>
  <p:tag name="PICTUREFILESIZE" val="4611"/>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M25(Q,D)&amp;= &amp; \\&#10;&amp; &amp; \log \frac{(0+0.5)/(0-0+0.5)}{(40000-0+0.5)/(500000-40000-0+0+0.5)}\\&#10;&amp; &amp; \times \frac{(1.2+1)15}{1.11+15}\times\frac{(100+1)1}{100+1} \\&#10;&amp; &amp; +\log \frac{(0+0.5)/(0-0+0.5)}{(300-0+0.5)/(500000-300-0+0+0.5)} \\&#10;&amp; &amp; \times\frac{(1.2+1)25}{1.11+25}\times\frac{(100+1)1}{100+1} &#10;\end{eqnarray*}&#10;\begin{eqnarray*}&#10;&amp; = &amp; \log 460000.5/40000.5\cdot 33/16.11\cdot 101/101 \\&#10;&amp; &amp; + \log 499700.5/300.5\cdot 55/26.11\cdot 101/101\\&#10;&amp; =  &amp; 2.44\cdot2.05\cdot1 + 7.42\cdot 2.11 \cdot 1 \\&#10;&amp; = &amp; 5.00 + 15.66 = 20.66&#10;\end{eqnarray*}&#10;\end{document}&#10;"/>
  <p:tag name="FILENAME" val="TP_tmp"/>
  <p:tag name="FORMAT" val="pngmono"/>
  <p:tag name="RES" val="1200"/>
  <p:tag name="BLEND" val="0"/>
  <p:tag name="TRANSPARENT" val="0"/>
  <p:tag name="TBUG" val="0"/>
  <p:tag name="ALLOWFS" val="0"/>
  <p:tag name="ORIGWIDTH" val="315"/>
  <p:tag name="PICTUREFILESIZE" val="70819"/>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BM25  \\ &#10;       ``president'' &amp; ``lincoln'' &amp; score \\ \hline&#10;        15 &amp; 25 &amp; 20.66 \\&#10;        15 &amp; 1 &amp; 12.74 \\&#10;        15 &amp; 0 &amp; 5.00 \\&#10;        1 &amp; 25 &amp; 18.2 \\&#10;        0 &amp; 25 &amp; 15.66&#10;       \\ \hline&#10;    \end{tabular}&#10;\end{document}&#10;"/>
  <p:tag name="FILENAME" val="TP_tmp"/>
  <p:tag name="FORMAT" val="pngmono"/>
  <p:tag name="RES" val="1200"/>
  <p:tag name="BLEND" val="0"/>
  <p:tag name="TRANSPARENT" val="0"/>
  <p:tag name="TBUG" val="0"/>
  <p:tag name="ALLOWFS" val="0"/>
  <p:tag name="ORIGWIDTH" val="179"/>
  <p:tag name="PICTUREFILESIZE" val="24205"/>
</p:tagLst>
</file>

<file path=ppt/tags/tag26.xml><?xml version="1.0" encoding="utf-8"?>
<p:tagLst xmlns:a="http://schemas.openxmlformats.org/drawingml/2006/main" xmlns:r="http://schemas.openxmlformats.org/officeDocument/2006/relationships" xmlns:p="http://schemas.openxmlformats.org/presentationml/2006/main">
  <p:tag name="TEXPOINT" val="template"/>
  <p:tag name="SOURCE" val="TPT1  equation p(D|Q) \stackrel{rank}{=} P(Q|D)P(D)  template TPT1  env TPENV1  fore 0  back 16777215  eqnno 1"/>
  <p:tag name="FILENAME" val="TP_tmp"/>
  <p:tag name="ORIGWIDTH" val="114"/>
  <p:tag name="PICTUREFILESIZE" val="6336"/>
</p:tagLst>
</file>

<file path=ppt/tags/tag27.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P(q_{i}|D)  template TPT1  env TPENV1  fore 0  back 16777215  eqnno 2"/>
  <p:tag name="FILENAME" val="TP_tmp"/>
  <p:tag name="ORIGWIDTH" val="106"/>
  <p:tag name="PICTUREFILESIZE" val="4870"/>
</p:tagLst>
</file>

<file path=ppt/tags/tag28.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D|}  template TPT1  env TPENV1  fore 0  back 16777215  eqnno 3"/>
  <p:tag name="FILENAME" val="TP_tmp"/>
  <p:tag name="ORIGWIDTH" val="68"/>
  <p:tag name="PICTUREFILESIZE" val="3329"/>
</p:tagLst>
</file>

<file path=ppt/tags/tag29.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1-\lambda) \frac{f_{q_{i},D}}{|D|} + \lambda \frac{c_{q_{i}}}{|C|}  template TPT1  env TPENV1  fore 0  back 16777215  eqnno 1"/>
  <p:tag name="FILENAME" val="TP_tmp"/>
  <p:tag name="ORIGWIDTH" val="128"/>
  <p:tag name="PICTUREFILESIZE" val="642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array}{ccccc}&#10; &amp; Term_{1} &amp; Term_{2} &amp; \ldots &amp; Term_{t} \\&#10; Doc_{1} &amp; d_{11} &amp; d_{12} &amp; \ldots &amp; d_{1t} \\&#10; Doc_{2} &amp; d_{21} &amp; d_{22} &amp; \ldots &amp; d_{2t} \\&#10; \vdots &amp; \vdots &amp; &amp; &amp; \\&#10; Doc_{n} &amp; d_{n1} &amp; d_{n2} &amp; \ldots &amp; d_{nt} \\&#10;\end{array} \]&#10;\end{document}&#10;"/>
  <p:tag name="FILENAME" val="TP_tmp"/>
  <p:tag name="FORMAT" val="pngmono"/>
  <p:tag name="RES" val="1200"/>
  <p:tag name="BLEND" val="0"/>
  <p:tag name="TRANSPARENT" val="0"/>
  <p:tag name="TBUG" val="0"/>
  <p:tag name="ALLOWFS" val="0"/>
  <p:tag name="ORIGWIDTH" val="163"/>
  <p:tag name="PICTUREFILESIZE" val="15158"/>
</p:tagLst>
</file>

<file path=ppt/tags/tag30.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1-\lambda) \frac{f_{q_{i},D}}{|D|} + \lambda \frac{c_{q_{i}}}{|C|})  template TPT1  env TPENV1  fore 0  back 16777215  eqnno 2"/>
  <p:tag name="FILENAME" val="TP_tmp"/>
  <p:tag name="ORIGWIDTH" val="161"/>
  <p:tag name="PICTUREFILESIZE" val="7736"/>
</p:tagLst>
</file>

<file path=ppt/tags/tag31.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1-\lambda) \frac{f_{q_{i},D}}{|D|} + \lambda \frac{c_{q_{i}}}{|C|})  template TPT1  env TPENV1  fore 0  back 16777215  eqnno 3"/>
  <p:tag name="FILENAME" val="TP_tmp"/>
  <p:tag name="ORIGWIDTH" val="192"/>
  <p:tag name="PICTUREFILESIZE" val="9679"/>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 \log P(Q|D) &amp; = &amp; \sum_{i=1}^{n} \log ((1-\lambda) \frac{f_{q_{i},D}}{|D|} + \lambda \frac{c_{q_{i}}}{|C|}) \\&#10; &amp; = &amp; \sum_{i:f_{q_{i},D}&gt;0} \log ((1-\lambda) \frac{f_{q_{i},D}}{|D|} + \lambda \frac{c_{q_{i}}}{|C|}) &#10;  + \sum_{i:f_{q_{i},D}=0} \log (\lambda \frac{c_{q_{i}}}{|C|})&#10;  \end{eqnarray*}&#10;  \begin{eqnarray*}&#10; &amp; = &amp; \sum_{i:f_{q_{i},D}&gt;0} \log \frac{((1-\lambda) \frac{f_{q_{i},D}}{|D|} + \lambda \frac{c_{q_{i}}}{|C|})}{\lambda \frac{c_{q_{i}}}{|C|}}&#10;  + \sum_{i=1}^{n} \log (\lambda \frac{c_{q_{i}}}{|C|}) \\&#10;  &amp; \stackrel{rank}{=} &amp; \sum_{i:f_{q_{i},D}&gt;0} \log \left( \frac{((1-\lambda) \frac{f_{q_{i},D}}{|D|}}{\lambda \frac{c_{q_{i}}}{|C|}} + 1\right)&#10;\end{eqnarray*}&#10;\end{document}&#10;"/>
  <p:tag name="FILENAME" val="TP_tmp"/>
  <p:tag name="FORMAT" val="pngmono"/>
  <p:tag name="RES" val="1200"/>
  <p:tag name="BLEND" val="0"/>
  <p:tag name="TRANSPARENT" val="0"/>
  <p:tag name="TBUG" val="0"/>
  <p:tag name="ALLOWFS" val="0"/>
  <p:tag name="ORIGWIDTH" val="311"/>
  <p:tag name="PICTUREFILESIZE" val="59857"/>
</p:tagLst>
</file>

<file path=ppt/tags/tag33.xml><?xml version="1.0" encoding="utf-8"?>
<p:tagLst xmlns:a="http://schemas.openxmlformats.org/drawingml/2006/main" xmlns:r="http://schemas.openxmlformats.org/officeDocument/2006/relationships" xmlns:p="http://schemas.openxmlformats.org/presentationml/2006/main">
  <p:tag name="TEXPOINT" val="template"/>
  <p:tag name="SOURCE" val="TPT1  equation \alpha_{D} = \frac{\mu}{|D|+ \mu}  template TPT1  env TPENV1  fore 0  back 16777215  eqnno 4"/>
  <p:tag name="FILENAME" val="TP_tmp"/>
  <p:tag name="ORIGWIDTH" val="51"/>
  <p:tag name="PICTUREFILESIZE" val="1763"/>
</p:tagLst>
</file>

<file path=ppt/tags/tag34.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 + \mu \frac{c_{q_{i}}}{|C|}}{|D| + \mu}  template TPT1  env TPENV1  fore 0  back 16777215  eqnno 5"/>
  <p:tag name="FILENAME" val="TP_tmp"/>
  <p:tag name="ORIGWIDTH" val="90"/>
  <p:tag name="PICTUREFILESIZE" val="5064"/>
</p:tagLst>
</file>

<file path=ppt/tags/tag35.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frac{f_{q_{i},D} + \mu \frac{c_{q_{i}}}{|C|}}{|D| + \mu}  template TPT1  env TPENV1  fore 0  back 16777215  eqnno 6"/>
  <p:tag name="FILENAME" val="TP_tmp"/>
  <p:tag name="ORIGWIDTH" val="147"/>
  <p:tag name="PICTUREFILESIZE" val="8410"/>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QL(Q,D) &amp; = &amp; \log \frac{15+ 2000\times (1.6\times10^{5}/10^{9})}{1800+2000}\\&#10;  &amp; &amp; + \log \frac{25+ 2000\times (2400/10^{9})}{1800+2000} \\&#10;  &amp; = &amp; \log (15.32/3800) + \log (25.005/3800) \\&#10;  &amp; = &amp; -5.51 + -5.02 = -10.53&#10;\end{eqnarray*}&#10;\end{document}&#10;"/>
  <p:tag name="FILENAME" val="TP_tmp"/>
  <p:tag name="FORMAT" val="pngmono"/>
  <p:tag name="RES" val="1200"/>
  <p:tag name="BLEND" val="0"/>
  <p:tag name="TRANSPARENT" val="0"/>
  <p:tag name="TBUG" val="0"/>
  <p:tag name="ALLOWFS" val="0"/>
  <p:tag name="ORIGWIDTH" val="224"/>
  <p:tag name="PICTUREFILESIZE" val="32981"/>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QL  \\ &#10;       ``president'' &amp; ``lincoln'' &amp; score \\ \hline&#10;        15 &amp; 25 &amp; -10.53 \\&#10;        15 &amp; 1 &amp; -13.75 \\&#10;        15 &amp; 0 &amp; -19.05 \\&#10;        1 &amp; 25 &amp; -12.99 \\&#10;        0 &amp; 25 &amp; -14.40&#10;       \\ \hline&#10;    \end{tabular}&#10;\end{document}&#10;"/>
  <p:tag name="FILENAME" val="TP_tmp"/>
  <p:tag name="FORMAT" val="pngmono"/>
  <p:tag name="RES" val="1200"/>
  <p:tag name="BLEND" val="0"/>
  <p:tag name="TRANSPARENT" val="0"/>
  <p:tag name="TBUG" val="0"/>
  <p:tag name="ALLOWFS" val="0"/>
  <p:tag name="ORIGWIDTH" val="179"/>
  <p:tag name="PICTUREFILESIZE" val="23291"/>
</p:tagLst>
</file>

<file path=ppt/tags/tag38.xml><?xml version="1.0" encoding="utf-8"?>
<p:tagLst xmlns:a="http://schemas.openxmlformats.org/drawingml/2006/main" xmlns:r="http://schemas.openxmlformats.org/officeDocument/2006/relationships" xmlns:p="http://schemas.openxmlformats.org/presentationml/2006/main">
  <p:tag name="TEXPOINT" val="template"/>
  <p:tag name="SOURCE" val="TPT1  equation KL(P||Q) = \sum_{x} P(x) \log \frac{P(x)}{Q(x)}  template TPT1  env TPENV1  fore 0  back 16777215  eqnno 7"/>
  <p:tag name="FILENAME" val="TP_tmp"/>
  <p:tag name="ORIGWIDTH" val="131"/>
  <p:tag name="PICTUREFILESIZE" val="7652"/>
</p:tagLst>
</file>

<file path=ppt/tags/tag39.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P(w|R) \log P(w|D) - \sum_{w\in V} P(w|R) \log P(w|R)  template TPT1  env TPENV1  fore 0  back 16777215  eqnno 8"/>
  <p:tag name="FILENAME" val="TP_tmp"/>
  <p:tag name="ORIGWIDTH" val="239"/>
  <p:tag name="PICTUREFILESIZE" val="11014"/>
</p:tagLst>
</file>

<file path=ppt/tags/tag4.xml><?xml version="1.0" encoding="utf-8"?>
<p:tagLst xmlns:a="http://schemas.openxmlformats.org/drawingml/2006/main" xmlns:r="http://schemas.openxmlformats.org/officeDocument/2006/relationships" xmlns:p="http://schemas.openxmlformats.org/presentationml/2006/main">
  <p:tag name="TEXPOINT" val="template"/>
  <p:tag name="SOURCE" val="TPT1  equation Cosine(D_{i},Q) = \frac{\sum\limits_{j=1}^t d_{ij}\cdot q_{j}}{\sqrt{\sum\limits_{j=1}^{t}d_{ij}{}^{2}\cdot \sum\limits_{j=1}^{t} q_{j}{}^{2}}}  template TPT1  env TPENV1  fore 0  back 16777215  eqnno 3"/>
  <p:tag name="FILENAME" val="TP_tmp"/>
  <p:tag name="ORIGWIDTH" val="142"/>
  <p:tag name="PICTUREFILESIZE" val="12143"/>
</p:tagLst>
</file>

<file path=ppt/tags/tag40.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frac{f_{w,Q}}{|Q|} \log P(w|D)  template TPT1  env TPENV1  fore 0  back 16777215  eqnno 9"/>
  <p:tag name="FILENAME" val="TP_tmp"/>
  <p:tag name="ORIGWIDTH" val="100"/>
  <p:tag name="PICTUREFILESIZE" val="5709"/>
</p:tagLst>
</file>

<file path=ppt/tags/tag41.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P(w|q_{1}\ldots q_{n})  template TPT1  env TPENV1  fore 0  back 16777215  eqnno 10"/>
  <p:tag name="FILENAME" val="TP_tmp"/>
  <p:tag name="ORIGWIDTH" val="105"/>
  <p:tag name="PICTUREFILESIZE" val="4732"/>
</p:tagLst>
</file>

<file path=ppt/tags/tag42.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frac{P(w,q_{1}\ldots q_{n})}{P(q_{1}\ldots q_{n})}  template TPT1  env TPENV1  fore 0  back 16777215  eqnno 11"/>
  <p:tag name="FILENAME" val="TP_tmp"/>
  <p:tag name="ORIGWIDTH" val="92"/>
  <p:tag name="PICTUREFILESIZE" val="5681"/>
</p:tagLst>
</file>

<file path=ppt/tags/tag43.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q_{1}\ldots q_{n}|D)  template TPT1  env TPENV1  fore 0  back 16777215  eqnno 12"/>
  <p:tag name="FILENAME" val="TP_tmp"/>
  <p:tag name="ORIGWIDTH" val="197"/>
  <p:tag name="PICTUREFILESIZE" val="8551"/>
</p:tagLst>
</file>

<file path=ppt/tags/tag44.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D) = P(w|D)\prod_{i=1}^{n}P(q_{i}|D)  template TPT1  env TPENV1  fore 0  back 16777215  eqnno 13"/>
  <p:tag name="FILENAME" val="TP_tmp"/>
  <p:tag name="ORIGWIDTH" val="180"/>
  <p:tag name="PICTUREFILESIZE" val="7449"/>
</p:tagLst>
</file>

<file path=ppt/tags/tag45.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D)\prod_{i=1}^{n}P(q_{i}|D)  template TPT1  env TPENV1  fore 0  back 16777215  eqnno 14"/>
  <p:tag name="FILENAME" val="TP_tmp"/>
  <p:tag name="ORIGWIDTH" val="222"/>
  <p:tag name="PICTUREFILESIZE" val="10061"/>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Rank documents using the query likelihood score for query $Q$.&#10;\item Select some number of the top-ranked documents to be the set $\mathcal{C}$.&#10;\item Calculate the relevance model probabilities $P(w|R)$. $P(q_{1}\ldots q_{n})$ is used as a normalizing constant and is calculated as &#10;\[ P(q_{1}\ldots q_{n})=\sum_{w\in V} P(w, q_{1}\ldots q_{n}) \]&#10;%\item Smooth the relevance model based on the query ($P(w|Q)$) with the new relevance model estimates to obtain the final estimates &#10;%\[ P_{f}(w|R) =  \]&#10;\item Rank documents again using the KL-divergence score\[ \sum_{w} P(w|R) \log P(w|D) \]&#10;\end{enumerate}&#10;\end{document}&#10;"/>
  <p:tag name="FILENAME" val="TP_tmp"/>
  <p:tag name="FORMAT" val="pngmono"/>
  <p:tag name="RES" val="1200"/>
  <p:tag name="BLEND" val="0"/>
  <p:tag name="TRANSPARENT" val="0"/>
  <p:tag name="TBUG" val="0"/>
  <p:tag name="ALLOWFS" val="0"/>
  <p:tag name="ORIGWIDTH" val="332"/>
  <p:tag name="PICTUREFILESIZE" val="69837"/>
</p:tagLst>
</file>

<file path=ppt/tags/tag4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0.5em}}c@{\hspace{0.5em}}|@{\hspace{1em}}c@{\hspace{1em}}|@{\hspace{1em}}c@{\hspace{1em}}}\hline&#10;       {\em president lincoln}  &amp; {\em abraham lincoln}  &amp; {\em fishing} &amp; {\em tropical fish}  \\ \hline&#10;lincoln &amp; lincoln &amp; fish &amp; fish \\&#10;president&amp; america &amp; farm &amp; tropic \\&#10;room &amp; president &amp; salmon &amp; japan \\&#10;bedroom &amp; faith &amp; new &amp; aquarium \\&#10;house &amp; guest &amp; wild&amp; water \\&#10;white &amp; abraham &amp; water &amp; species \\&#10;america &amp; new &amp; caught &amp; aquatic \\&#10;guest &amp; room &amp; catch &amp; fair \\&#10;serve &amp; christian &amp; tag &amp; china \\&#10;bed &amp; history &amp; time &amp; coral \\&#10;washington &amp; public &amp; eat &amp; source \\&#10;old &amp; bedroom &amp; raise &amp; tank \\&#10;office &amp; war &amp; city &amp; reef \\&#10;war &amp; politics &amp; people &amp; animal \\&#10;long &amp; old &amp; fishermen &amp; tarpon \\&#10;abraham &amp; national &amp; boat &amp; fishery&#10;       \\ \hline&#10;    \end{tabular}&#10;\end{document}&#10;"/>
  <p:tag name="FILENAME" val="TP_tmp"/>
  <p:tag name="FORMAT" val="pngmono"/>
  <p:tag name="RES" val="1200"/>
  <p:tag name="BLEND" val="0"/>
  <p:tag name="TRANSPARENT" val="0"/>
  <p:tag name="TBUG" val="0"/>
  <p:tag name="ALLOWFS" val="0"/>
  <p:tag name="ORIGWIDTH" val="304"/>
  <p:tag name="PICTUREFILESIZE" val="97482"/>
</p:tagLst>
</file>

<file path=ppt/tags/tag4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0.5em}}c@{\hspace{0.5em}}|@{\hspace{1em}}c@{\hspace{1em}}|@{\hspace{1em}}c@{\hspace{1em}}}\hline&#10;       {\em president lincoln}  &amp; {\em abraham lincoln}  &amp; {\em fishing} &amp; {\em tropical fish}  \\ \hline&#10;lincoln &amp; lincoln &amp; fish &amp; fish \\&#10;president&amp; president &amp; water &amp; tropic \\&#10;america &amp; america &amp; catch &amp; water \\&#10;new &amp; abraham &amp; reef &amp; storm \\&#10;national &amp; war &amp; fishermen&amp; species \\&#10;great &amp; man &amp; river &amp; boat \\&#10;white &amp; civil &amp; new &amp; sea \\&#10;war &amp; new &amp; year &amp; river \\&#10;washington &amp; history &amp; time &amp; country \\&#10;clinton &amp; two &amp; bass &amp; tuna \\&#10;house &amp; room &amp; boat &amp; world \\&#10;history &amp; booth &amp; world &amp; million \\&#10;time &amp; time &amp; farm &amp; state \\&#10;center &amp; politics &amp; angle &amp; time \\&#10;kennedy &amp; public &amp; fly &amp; japan \\&#10;room &amp; guest &amp; trout &amp; mile&#10;       \\ \hline&#10;    \end{tabular}&#10;\end{document}&#10;"/>
  <p:tag name="FILENAME" val="TP_tmp"/>
  <p:tag name="FORMAT" val="pngmono"/>
  <p:tag name="RES" val="1200"/>
  <p:tag name="BLEND" val="0"/>
  <p:tag name="TRANSPARENT" val="0"/>
  <p:tag name="TBUG" val="0"/>
  <p:tag name="ALLOWFS" val="0"/>
  <p:tag name="ORIGWIDTH" val="304"/>
  <p:tag name="PICTUREFILESIZE" val="93739"/>
</p:tagLst>
</file>

<file path=ppt/tags/tag4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c|c|c}\hline&#10;       $P(q=\textsf{TRUE}|a,b)$ &amp; $a$ &amp; $b$ \\ \hline&#10;        0 &amp; \textsf{FALSE} &amp; \textsf{FALSE} \\&#10;        0 &amp; \textsf{FALSE} &amp; \textsf{TRUE} \\&#10;        0 &amp; \textsf{TRUE} &amp; \textsf{FALSE} \\&#10;        1 &amp; \textsf{TRUE} &amp; \textsf{TRUE} \\&#10;       \hline&#10;    \end{tabular}&#10;\end{document}&#10;"/>
  <p:tag name="FILENAME" val="TP_tmp"/>
  <p:tag name="FORMAT" val="pngmono"/>
  <p:tag name="RES" val="1200"/>
  <p:tag name="BLEND" val="0"/>
  <p:tag name="TRANSPARENT" val="0"/>
  <p:tag name="TBUG" val="0"/>
  <p:tag name="ALLOWFS" val="0"/>
  <p:tag name="ORIGWIDTH" val="170"/>
  <p:tag name="PICTUREFILESIZE" val="12543"/>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Cosine(D_{1},Q) &amp; = &amp; \frac{(0.5\times 1.5)+(0.8\times 1.0)}{\sqrt{(0.5^{2}+0.8^{2}+0.3^{2})(1.5^{2}+1.0^{2})}} \\&#10;  &amp; = &amp; \frac{1.55}{\sqrt{(0.98\times 3.25)}} = 0.87&#10;%  &amp; = &amp; 0.87 &#10;\end{eqnarray*}&#10;\begin{eqnarray*}&#10;Cosine(D_{2},Q) &amp; = &amp; \frac{(0.9\times 1.5)+(0.4\times 1.0)}{\sqrt{(0.9^{2}+0.4^{2}+0.2^{2})(1.5^{2}+1.0^{2})}} \\&#10;  &amp; = &amp; \frac{1.75}{\sqrt{(1.01\times 3.25)}} = 0.97&#10; % &amp; = &amp; 0.97 &#10;\end{eqnarray*}&#10;\end{document}&#10;"/>
  <p:tag name="FILENAME" val="TP_tmp"/>
  <p:tag name="FORMAT" val="pngmono"/>
  <p:tag name="RES" val="1200"/>
  <p:tag name="BLEND" val="0"/>
  <p:tag name="TRANSPARENT" val="0"/>
  <p:tag name="TBUG" val="0"/>
  <p:tag name="ALLOWFS" val="0"/>
  <p:tag name="ORIGWIDTH" val="242"/>
  <p:tag name="PICTUREFILESIZE" val="46228"/>
</p:tagLst>
</file>

<file path=ppt/tags/tag5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and}(q)&amp; = &amp;p_{00}P(a=\textsf{FALSE})P(b=\textsf{FALSE})\\&#10; &amp; &amp; + p_{01}P(a=\textsf{FALSE})P(b=\textsf{TRUE}) \\&#10;  &amp; &amp; + p_{10}P(a=\textsf{TRUE})P(b=\textsf{FALSE})\\&#10; &amp; &amp; + p_{11}P(a=\textsf{TRUE})P(b=\textsf{TRUE})\\&#10; &amp; = &amp; 0\cdot(1-p_a)(1-p_b) + 0\cdot(1-p_a)p_b + 0\cdot p_a(1-p_b) + 1\cdot p_ap_b \\&#10; &amp; = &amp; p_ap_b&#10;\end{eqnarray*}&#10;\end{document}&#10;"/>
  <p:tag name="FILENAME" val="TP_tmp"/>
  <p:tag name="FORMAT" val="pngmono"/>
  <p:tag name="RES" val="1200"/>
  <p:tag name="BLEND" val="0"/>
  <p:tag name="TRANSPARENT" val="0"/>
  <p:tag name="TBUG" val="0"/>
  <p:tag name="ALLOWFS" val="0"/>
  <p:tag name="ORIGWIDTH" val="327"/>
  <p:tag name="PICTUREFILESIZE" val="36657"/>
</p:tagLst>
</file>

<file path=ppt/tags/tag5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not}(q) &amp; = &amp; 1 - p_1 \\&#10;bel_{or}(q) &amp; = &amp; 1 - \prod_{i}^{n} (1-p_i)\\&#10;bel_{and}(q) &amp; = &amp; \prod_{i}^{n} p_i\\&#10;%\end{eqnarray*}&#10;%\begin{eqnarray*}&#10;bel_{wand}(q) &amp; = &amp; \prod_{i}^{n} p_{i}^{wt_i} \\&#10;bel_{max}(q) &amp; = &amp; max\{p_1,p_2, \ldots, p_n\} \\&#10;bel_{sum}(q) &amp; = &amp; \frac{\sum_{i}^{n} p_i}{n}\\&#10;bel_{wsum}(q) &amp; = &amp; \frac{\sum_{i}^{n}wt_i p_i}{\sum_{i}^{n} wt_i}&#10;\end{eqnarray*}&#10;\end{document}&#10;"/>
  <p:tag name="FILENAME" val="TP_tmp"/>
  <p:tag name="FORMAT" val="pngmono"/>
  <p:tag name="RES" val="1200"/>
  <p:tag name="BLEND" val="0"/>
  <p:tag name="TRANSPARENT" val="0"/>
  <p:tag name="TBUG" val="0"/>
  <p:tag name="ALLOWFS" val="0"/>
  <p:tag name="ORIGWIDTH" val="159"/>
  <p:tag name="PICTUREFILESIZE" val="40509"/>
</p:tagLst>
</file>

<file path=ppt/tags/tag5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end{document}&#10;"/>
  <p:tag name="FILENAME" val="TP_tmp"/>
  <p:tag name="FORMAT" val="pngmono"/>
  <p:tag name="RES" val="1200"/>
  <p:tag name="BLEND" val="0"/>
  <p:tag name="TRANSPARENT" val="0"/>
  <p:tag name="TBUG" val="0"/>
  <p:tag name="ALLOWFS" val="0"/>
  <p:tag name="ORIGWIDTH" val="0"/>
  <p:tag name="PICTUREFILESIZE" val="0"/>
</p:tagLst>
</file>

<file path=ppt/tags/tag5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Simple terms}:&#10;\begin{quote}&#10;\textsf{term} --  term that will be normalized and stemmed. \\&#10;\textsf{&quot;term&quot;} -- term is not normalized or stemmed. \\&#10;%  \\&#10;\textsl{Examples}: \\&#10;\textsf{presidents} \\&#10;\textsf{&quot;NASA&quot;} &#10;\end{quote}&#10;\end{document}&#10;"/>
  <p:tag name="FILENAME" val="TP_tmp"/>
  <p:tag name="FORMAT" val="pngmono"/>
  <p:tag name="RES" val="1200"/>
  <p:tag name="BLEND" val="0"/>
  <p:tag name="TRANSPARENT" val="0"/>
  <p:tag name="TBUG" val="0"/>
  <p:tag name="ALLOWFS" val="0"/>
  <p:tag name="ORIGWIDTH" val="230"/>
  <p:tag name="PICTUREFILESIZE" val="24378"/>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Proximity terms}:&#10;\begin{quote}&#10;\textsf{\#od:N( ... )} -- ordered window -- terms must appear ordered, with at most N-1 terms between each. \\&#10;\textsf{\#od( ... )} -- unlimited ordered window -- all terms must appear ordered anywhere within current context. \\&#10;\textsf{\#uw:N( ... )} -- unordered window -- all terms must appear within a window of length N in any order. \\&#10;\textsf{\#uw( ... )} -- unlimited unordered window -- all terms must appear within current context in any order. \\&#10;%  \\&#10;\textit{Examples}: \\&#10;\textsf{\#od:1(white house)} -- matches ``white house&quot; as an exact phrase. \\&#10;\textsf{\#od:2(white house)} -- matches ``white * house&quot; (where * is any word or null). \\&#10;\textsf{\#uw:2(white house)} -- matches ``white house&quot; and ``house white&quot;.&#10;\end{quote}&#10;\end{document}&#10;"/>
  <p:tag name="FILENAME" val="TP_tmp"/>
  <p:tag name="FORMAT" val="pngmono"/>
  <p:tag name="RES" val="1200"/>
  <p:tag name="BLEND" val="0"/>
  <p:tag name="TRANSPARENT" val="0"/>
  <p:tag name="TBUG" val="0"/>
  <p:tag name="ALLOWFS" val="0"/>
  <p:tag name="ORIGWIDTH" val="305"/>
  <p:tag name="PICTUREFILESIZE" val="107851"/>
</p:tagLst>
</file>

<file path=ppt/tags/tag5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Synonyms}:&#10;\begin{quote}&#10;\textsf{\#syn( ... )} \\&#10;\textsf{\#wsyn( ... )} \\&#10;\textsl{Examples}: \\&#10;\textsf{\#syn(dog canine) } -- simple synonym based on two terms.\\&#10;\textsf{\#syn( \#od:1(united states) \#od:1(united states of america) ) } -- creates a synonym from two proximity terms.\\&#10;\textsf{\#wsyn( 1.0 donald 0.8 don 0.5 donnie ) } -- weighted synonym indicating relative importance of terms.&#10;\end{quote}&#10;\end{document}&#10;"/>
  <p:tag name="FILENAME" val="TP_tmp"/>
  <p:tag name="FORMAT" val="pngmono"/>
  <p:tag name="RES" val="1200"/>
  <p:tag name="BLEND" val="0"/>
  <p:tag name="TRANSPARENT" val="0"/>
  <p:tag name="TBUG" val="0"/>
  <p:tag name="ALLOWFS" val="0"/>
  <p:tag name="ORIGWIDTH" val="304"/>
  <p:tag name="PICTUREFILESIZE" val="57863"/>
</p:tagLst>
</file>

<file path=ppt/tags/tag5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Anonymous terms}:&#10;\begin{quote}&#10;\textsf{\#any:.()} -- used to match extent types \\&#10;\textit{Examples}: \\&#10;\textsf{\#any:person()} -- matches any occurrence of a person extent. \\&#10;\textsf{\#od:1(lincoln died in \#any:date())} -- matches exact phrases of the form:``lincoln died in $&lt;$date$&gt;$\ldots$&lt;$/date$&gt;$&quot;.&#10;\end{quote}&#10;\end{document}&#10;"/>
  <p:tag name="FILENAME" val="TP_tmp"/>
  <p:tag name="FORMAT" val="pngmono"/>
  <p:tag name="RES" val="1200"/>
  <p:tag name="BLEND" val="0"/>
  <p:tag name="TRANSPARENT" val="0"/>
  <p:tag name="TBUG" val="0"/>
  <p:tag name="ALLOWFS" val="0"/>
  <p:tag name="ORIGWIDTH" val="305"/>
  <p:tag name="PICTUREFILESIZE" val="42713"/>
</p:tagLst>
</file>

<file path=ppt/tags/tag5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Context restriction and evaluation}:&#10;\begin{quote}&#10;\textsf{expression.C1,,...,CN} -- matches when the expression appears in all contexts \textsf{C1} through \textsf{CN}.\\&#10;\textsf{expression.(C1,...,CN)} -- evaluates the expression using the language model defined by the concatenation of contexts \textsf{C1...CN} within the document. \\&#10;\textit{Examples}: \\&#10;\textsf{dog.title} -- matches the term ``dog'' appearing in a title extent. \\&#10;\textsf{\#uw(smith jones).author} -- matches when the two names ``smith&quot; and ``jones&quot; appear in an author extent. \\&#10;\textsf{dog.(title)} -- evaluates the term based on the title language model for the document.\\ &#10;\textsf{\#od:1(abraham lincoln).person.(header)} -- builds a language model from all of the ``header&quot; text in the document and evaluates \textsf{\#od:1(abraham lincoln).person} in that context (i.e., matches only the exact phrase appearing within a person extent within the header context).&#10;\end{quote}&#10;\end{document}&#10;"/>
  <p:tag name="FILENAME" val="TP_tmp"/>
  <p:tag name="FORMAT" val="pngmono"/>
  <p:tag name="RES" val="1200"/>
  <p:tag name="BLEND" val="0"/>
  <p:tag name="TRANSPARENT" val="0"/>
  <p:tag name="TBUG" val="0"/>
  <p:tag name="ALLOWFS" val="0"/>
  <p:tag name="ORIGWIDTH" val="329"/>
  <p:tag name="PICTUREFILESIZE" val="133454"/>
</p:tagLst>
</file>

<file path=ppt/tags/tag5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Belief operators}:&#10;\begin{quote}&#10;\textsf{\#combine(...)} -- this operator is a normalized version of the $bel_{and}(q)$ operator in the inference network model. See the discussion below for more details.\\&#10;\textsf{\#weight(...) } -- this is a normalized version of the $bel_{wand}(q)$ operator.\\&#10;\textsf{\#filter(...) } -- this operator is similar to \textsf{\#combine}, but with the difference that the document must contain at least one instance of all terms (simple, proximity, synonym, etc.). The evaluation of nested belief operators is not changed. \\&#10;\end{quote}&#10;\end{document}&#10;"/>
  <p:tag name="FILENAME" val="TP_tmp"/>
  <p:tag name="FORMAT" val="pngmono"/>
  <p:tag name="RES" val="1200"/>
  <p:tag name="BLEND" val="0"/>
  <p:tag name="TRANSPARENT" val="0"/>
  <p:tag name="TBUG" val="0"/>
  <p:tag name="ALLOWFS" val="0"/>
  <p:tag name="ORIGWIDTH" val="304"/>
  <p:tag name="PICTUREFILESIZE" val="78185"/>
</p:tagLst>
</file>

<file path=ppt/tags/tag5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sl{Examples}: \\&#10;\textsf{\#combine( \#syn(dog canine) training )} -- rank by two terms, one of which is a synonym.\\&#10;\textsf{\#combine( biography \#syn(\#od:1(president lincoln) \#od:1(abraham lincoln)) ) } -- rank using two terms, one of which is a synonym of ``president lincoln&quot; and ``abraham lincoln&quot;.\\&#10;\textsf{\#weight( 1.0 \#od:1(civil war) 3.0 lincoln 2.0 speech )} -- rank using three terms, and weight the  term ``lincoln&quot; as most important, followed by ``speech&quot;, then ``civil war&quot;.\\&#10;\textsf{\#filter( aquarium \#combine(tropical fish) )} -- consider only those documents containing the word ``aquarium&quot; and ``tropical'' or ``fish'', and rank them according to the query \textsf{\#combine(aquarium \#combine(tropical fish))}.\\ &#10;\textsf{\#filter( \#od:1(john smith).author) \#weight( 2.0 europe 1.0 travel ) } -- rank documents about ``europe&quot; or ``travel&quot; that have ``John Smith&quot; in the author context.\end{quote}&#10;\end{document}&#10;"/>
  <p:tag name="FILENAME" val="TP_tmp"/>
  <p:tag name="FORMAT" val="pngmono"/>
  <p:tag name="RES" val="1200"/>
  <p:tag name="BLEND" val="0"/>
  <p:tag name="TRANSPARENT" val="0"/>
  <p:tag name="TBUG" val="0"/>
  <p:tag name="ALLOWFS" val="0"/>
  <p:tag name="ORIGWIDTH" val="296"/>
  <p:tag name="PICTUREFILESIZE" val="132836"/>
</p:tagLst>
</file>

<file path=ppt/tags/tag6.xml><?xml version="1.0" encoding="utf-8"?>
<p:tagLst xmlns:a="http://schemas.openxmlformats.org/drawingml/2006/main" xmlns:r="http://schemas.openxmlformats.org/officeDocument/2006/relationships" xmlns:p="http://schemas.openxmlformats.org/presentationml/2006/main">
  <p:tag name="TEXPOINT" val="template"/>
  <p:tag name="SOURCE" val="TPT1  equation tf_{ik} = \frac{f_{ik}}{\sum\limits_{j=1}^{t}f_{ij}}  template TPT1  env TPENV1  fore 0  back 16777215  eqnno 4"/>
  <p:tag name="FILENAME" val="TP_tmp"/>
  <p:tag name="ORIGWIDTH" val="55"/>
  <p:tag name="PICTUREFILESIZE" val="3434"/>
</p:tagLst>
</file>

<file path=ppt/tags/tag6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f \begin{tabbing}&#10;\#weight( \= \\&#10;          \&gt; 0.8 \#combine(embryonic stem cells)\\&#10;          \&gt; 0.1 \#combine( \= \#od:1(stem cells) \#od:1(embryonic stem)\\&#10;          \&gt;                \&gt; \#od:1(embryonic stem cells))\\&#10;          \&gt; 0.1 \#combine( \&gt; \#uw:8(stem cells) \#uw:8(embryonic cells)\\&#10;          \&gt;                \&gt; \#uw:8(embryonic stem) \#uw:12(embryonic stem cells)))&#10;\end{tabbing}}\end{document}&#10;"/>
  <p:tag name="FILENAME" val="TP_tmp"/>
  <p:tag name="FORMAT" val="pngmono"/>
  <p:tag name="RES" val="1200"/>
  <p:tag name="BLEND" val="0"/>
  <p:tag name="TRANSPARENT" val="0"/>
  <p:tag name="TBUG" val="0"/>
  <p:tag name="ALLOWFS" val="0"/>
  <p:tag name="ORIGWIDTH" val="346"/>
  <p:tag name="PICTUREFILESIZE" val="44885"/>
</p:tagLst>
</file>

<file path=ppt/tags/tag6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f\begin{tabbing}&#10;\#weight(\= \\&#10;         \&gt; 0.1 \#weight( 0.6 \#prior(pagerank) 0.4 \#prior(inlinks))\\&#10;         \&gt; 1.0 \= \#weight(  \\&#10;         \&gt;     \&gt; 0.9 \= \#combine( \\&#10;         \&gt;     \&gt;      \&gt; \#weight( \= 1.0 pet.(anchor) 1.0 pet.(title) \\&#10;         \&gt;     \&gt;      \&gt;           \&gt; 3.0 pet.(body) 1.0 pet.(heading))    \\         &#10;         \&gt;     \&gt;      \&gt;  \#weight( \&gt; 1.0 therapy.(anchor) 1.0 therapy.(title) \\&#10;         \&gt;     \&gt;      \&gt;            \&gt; 3.0 therapy.(body)  1.0 therapy.(heading))) \\        &#10;          \&gt;    \&gt; 0.1  \&gt; \#weight(  \&gt; \\&#10;          \&gt;    \&gt;      \&gt;        1.0 \#od:1(pet therapy).(anchor) 1.0 \#od:1(pet therapy).(title) \\&#10;          \&gt;    \&gt;      \&gt;        3.0 \#od:1(pet therapy).(body) 1.0 \#od:1(pet therapy).(heading))  \\           &#10;          \&gt;    \&gt; 0.1  \&gt; \#weight(  \&gt; \\&#10;          \&gt;    \&gt;      \&gt;        1.0 \#uw:8(pet therapy).(anchor) 1.0 \#uw:8(pet therapy).(title) \\&#10;          \&gt;    \&gt;      \&gt;        3.0 \#uw:8(pet therapy).(body) 1.0 \#uw:8(pet therapy).(heading)))\\&#10;          \&gt;)         &#10;\end{tabbing}}\end{document}&#10;"/>
  <p:tag name="FILENAME" val="TP_tmp"/>
  <p:tag name="FORMAT" val="pngmono"/>
  <p:tag name="RES" val="1200"/>
  <p:tag name="BLEND" val="0"/>
  <p:tag name="TRANSPARENT" val="0"/>
  <p:tag name="TBUG" val="0"/>
  <p:tag name="ALLOWFS" val="0"/>
  <p:tag name="ORIGWIDTH" val="354"/>
  <p:tag name="PICTUREFILESIZE" val="103439"/>
</p:tagLst>
</file>

<file path=ppt/tags/tag62.xml><?xml version="1.0" encoding="utf-8"?>
<p:tagLst xmlns:a="http://schemas.openxmlformats.org/drawingml/2006/main" xmlns:r="http://schemas.openxmlformats.org/officeDocument/2006/relationships" xmlns:p="http://schemas.openxmlformats.org/presentationml/2006/main">
  <p:tag name="TEXPOINT" val="template"/>
  <p:tag name="SOURCE" val="TPT1  equation (q_1,r_1), (q_2,r_2), \ldots, (q_n,r_n)  template TPT1  env TPENV1  fore 0  back 16777215  eqnno 1"/>
  <p:tag name="FILENAME" val="TP_tmp"/>
  <p:tag name="ORIGWIDTH" val="118"/>
  <p:tag name="PICTUREFILESIZE" val="5114"/>
</p:tagLst>
</file>

<file path=ppt/tags/tag63.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_{a}$  template TPT1  env TPENV1  fore 0  back 16777215  eqnno 2"/>
  <p:tag name="FILENAME" val="TP_tmp"/>
  <p:tag name="ORIGWIDTH" val="20"/>
  <p:tag name="PICTUREFILESIZE" val="1258"/>
</p:tagLst>
</file>

<file path=ppt/tags/tag64.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 = (2,1,2).(2,4,1) = 2.2 + 1.4 + 2.1 = 10  template TPT1  env TPENV1  fore 0  back 16777215  eqnno 4"/>
  <p:tag name="FILENAME" val="TP_tmp"/>
  <p:tag name="ORIGWIDTH" val="194"/>
  <p:tag name="PICTUREFILESIZE" val="6997"/>
</p:tagLst>
</file>

<file path=ppt/tags/tag6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forall (d_i,d_j) \in r_1&amp; : &amp; \vec{w}.\vec{d}_i &gt; \vec{w}.\vec{d}_j \\&#10;&amp; &amp; \dots \\&#10;\forall (d_i,d_j) \in r_n&amp; : &amp; \vec{w}.\vec{d}_i &gt; \vec{w}.\vec{d}_j&#10;\end{eqnarray*}&#10;\end{document}&#10;"/>
  <p:tag name="FILENAME" val="TP_tmp"/>
  <p:tag name="FORMAT" val="pngmono"/>
  <p:tag name="RES" val="1200"/>
  <p:tag name="BLEND" val="0"/>
  <p:tag name="TRANSPARENT" val="0"/>
  <p:tag name="TBUG" val="0"/>
  <p:tag name="ALLOWFS" val="0"/>
  <p:tag name="ORIGWIDTH" val="132"/>
  <p:tag name="PICTUREFILESIZE" val="12638"/>
</p:tagLst>
</file>

<file path=ppt/tags/tag6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minimize: &amp; &amp; \frac{1}{2} \vec{w}.\vec{w} + C \sum \xi_{i,j,k} \\&#10;subject\ to: &amp; &amp; \\&#10;\forall (d_i,d_j) \in r_1&amp; : &amp; \vec{w}.\vec{d}_i &gt; \vec{w}.\vec{d}_j + 1 - \xi_{i,j,1}\\&#10;&amp; &amp; \dots \\&#10;\forall (d_i,d_j) \in r_n&amp; : &amp; \vec{w}.\vec{d}_i &gt; \vec{w}.\vec{d}_j + 1 - \xi_{i,j,n}\\&#10;&amp; &amp; \forall i \forall j \forall k: \xi_i,j,k \geq 0&#10;\end{eqnarray*}&#10;\end{document}&#10;"/>
  <p:tag name="FILENAME" val="TP_tmp"/>
  <p:tag name="FORMAT" val="pngmono"/>
  <p:tag name="RES" val="1200"/>
  <p:tag name="BLEND" val="0"/>
  <p:tag name="TRANSPARENT" val="0"/>
  <p:tag name="TBUG" val="0"/>
  <p:tag name="ALLOWFS" val="0"/>
  <p:tag name="ORIGWIDTH" val="182"/>
  <p:tag name="PICTUREFILESIZE" val="31183"/>
</p:tagLst>
</file>

<file path=ppt/tags/tag6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vec{d}_i -\vec{d}_j$)&#10;\end{document}&#10;"/>
  <p:tag name="FILENAME" val="TP_tmp"/>
  <p:tag name="FORMAT" val="pngmono"/>
  <p:tag name="RES" val="1200"/>
  <p:tag name="BLEND" val="0"/>
  <p:tag name="TRANSPARENT" val="0"/>
  <p:tag name="TBUG" val="0"/>
  <p:tag name="ALLOWFS" val="0"/>
  <p:tag name="ORIGWIDTH" val="37"/>
  <p:tag name="PICTUREFILESIZE" val="1875"/>
</p:tagLst>
</file>

<file path=ppt/tags/tag68.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_i -\vec{d}_j)$  template TPT1  env TPENV1  fore 0  back 16777215  eqnno 5"/>
  <p:tag name="FILENAME" val="TP_tmp"/>
  <p:tag name="ORIGWIDTH" val="48"/>
  <p:tag name="PICTUREFILESIZE" val="2544"/>
</p:tagLst>
</file>

<file path=ppt/tags/tag6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For each document $D$, pick a multinomial distribution $\theta_D$&#10;\\from a Dirichlet distribution with parameter $\alpha$ ,&#10;\item For each word position in document $D$, &#10;\begin{enumerate}&#10;\item pick a topic&#10;$z$  from the multinomial distribution $\theta_D$ ,&#10;\item Choose a word $w$ from $P(w|z,\beta)$, a multinomial\\ probability conditioned on the topic&#10;$z$ \\with parameter $\beta$.&#10;\end{enumerate}&#10;\end{enumerate}&#10;\end{document}&#10;"/>
  <p:tag name="FILENAME" val="TP_tmp"/>
  <p:tag name="FORMAT" val="pngmono"/>
  <p:tag name="RES" val="1200"/>
  <p:tag name="BLEND" val="0"/>
  <p:tag name="TRANSPARENT" val="0"/>
  <p:tag name="TBUG" val="0"/>
  <p:tag name="ALLOWFS" val="0"/>
  <p:tag name="ORIGWIDTH" val="266"/>
  <p:tag name="PICTUREFILESIZE" val="53246"/>
</p:tagLst>
</file>

<file path=ppt/tags/tag7.xml><?xml version="1.0" encoding="utf-8"?>
<p:tagLst xmlns:a="http://schemas.openxmlformats.org/drawingml/2006/main" xmlns:r="http://schemas.openxmlformats.org/officeDocument/2006/relationships" xmlns:p="http://schemas.openxmlformats.org/presentationml/2006/main">
  <p:tag name="TEXPOINT" val="template"/>
  <p:tag name="SOURCE" val="TPT1  equation idf_{k} = \log \frac{N}{n_{k}}  template TPT1  env TPENV1  fore 0  back 16777215  eqnno 5"/>
  <p:tag name="FILENAME" val="TP_tmp"/>
  <p:tag name="ORIGWIDTH" val="56"/>
  <p:tag name="PICTUREFILESIZE" val="2808"/>
</p:tagLst>
</file>

<file path=ppt/tags/tag70.xml><?xml version="1.0" encoding="utf-8"?>
<p:tagLst xmlns:a="http://schemas.openxmlformats.org/drawingml/2006/main" xmlns:r="http://schemas.openxmlformats.org/officeDocument/2006/relationships" xmlns:p="http://schemas.openxmlformats.org/presentationml/2006/main">
  <p:tag name="TEXPOINT" val="template"/>
  <p:tag name="SOURCE" val="TPT1  equation P_{lda}(w|D) = P(w|\theta_D, \beta) = \sum_z P(w|z,\beta)P(z|\theta_D)  template TPT1  env TPENV1  fore 0  back 16777215  eqnno 6"/>
  <p:tag name="FILENAME" val="TP_tmp"/>
  <p:tag name="ORIGWIDTH" val="212"/>
  <p:tag name="PICTUREFILESIZE" val="9740"/>
</p:tagLst>
</file>

<file path=ppt/tags/tag71.xml><?xml version="1.0" encoding="utf-8"?>
<p:tagLst xmlns:a="http://schemas.openxmlformats.org/drawingml/2006/main" xmlns:r="http://schemas.openxmlformats.org/officeDocument/2006/relationships" xmlns:p="http://schemas.openxmlformats.org/presentationml/2006/main">
  <p:tag name="TEXPOINT" val="template"/>
  <p:tag name="SOURCE" val="TPT1  equation P(w|D) = \lambda \left(\frac{f_{w,D} + \mu \frac{c_w}{|C|}}{|D| + \mu}\right) + (1-\lambda) P_{lda}(w|D)  template TPT1  env TPENV1  fore 0  back 16777215  eqnno 7"/>
  <p:tag name="FILENAME" val="TP_tmp"/>
  <p:tag name="ORIGWIDTH" val="197"/>
  <p:tag name="PICTUREFILESIZE" val="10354"/>
</p:tagLst>
</file>

<file path=ppt/tags/tag7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1em}}c@{\hspace{1em}}|@{\hspace{1em}}c@{\hspace{1em}}|@{\hspace{1em}}c@{\hspace{1em}}}\hline &#10;       {\em Arts}  &amp; {\em Budgets}  &amp; {\em Children} &amp; {\em Education}  \\ \hline&#10;new &amp;million &amp;children &amp;school\\&#10;film &amp;tax &amp;women &amp;students\\&#10;show&amp; program &amp;people&amp; schools\\&#10;music &amp;budget &amp;child &amp;education\\&#10;movie &amp;billion &amp;years &amp;teachers\\&#10;play &amp;federal &amp;families&amp; high\\&#10;musical &amp;year &amp;work &amp;public\\&#10;best &amp;spending&amp; parents &amp;teacher\\&#10;actor&amp; new &amp;says&amp; bennett\\&#10;first &amp;state &amp;family&amp; manigat\\&#10;york &amp;plan &amp;welfare &amp;namphy\\&#10;opera &amp;money &amp;men &amp;state\\&#10;theater&amp; programs&amp; percent &amp;president\\&#10;actress &amp;government &amp;care &amp;elementary\\&#10;love &amp;congress &amp;life &amp;haiti&#10;      \\ \hline&#10;    \end{tabular}&#10;\end{document}&#10;"/>
  <p:tag name="FILENAME" val="TP_tmp"/>
  <p:tag name="FORMAT" val="pngmono"/>
  <p:tag name="RES" val="1200"/>
  <p:tag name="BLEND" val="0"/>
  <p:tag name="TRANSPARENT" val="0"/>
  <p:tag name="TBUG" val="0"/>
  <p:tag name="ALLOWFS" val="0"/>
  <p:tag name="ORIGWIDTH" val="249"/>
  <p:tag name="PICTUREFILESIZE" val="89970"/>
</p:tagLst>
</file>

<file path=ppt/tags/tag8.xml><?xml version="1.0" encoding="utf-8"?>
<p:tagLst xmlns:a="http://schemas.openxmlformats.org/drawingml/2006/main" xmlns:r="http://schemas.openxmlformats.org/officeDocument/2006/relationships" xmlns:p="http://schemas.openxmlformats.org/presentationml/2006/main">
  <p:tag name="TEXPOINT" val="template"/>
  <p:tag name="SOURCE" val="TPT1  equation d_{ik} = \frac{(\log(f_{ik}) + 1)\cdot\log(N/n_{k})}{\sqrt{\sum\limits_{k=1}^{t}[(\log(f_{ik})+1.0)\cdot \log(N/n_{k})]^{2}}}  template TPT1  env TPENV1  fore 0  back 16777215  eqnno 6"/>
  <p:tag name="FILENAME" val="TP_tmp"/>
  <p:tag name="ORIGWIDTH" val="147"/>
  <p:tag name="PICTUREFILESIZE" val="12377"/>
</p:tagLst>
</file>

<file path=ppt/tags/tag9.xml><?xml version="1.0" encoding="utf-8"?>
<p:tagLst xmlns:a="http://schemas.openxmlformats.org/drawingml/2006/main" xmlns:r="http://schemas.openxmlformats.org/officeDocument/2006/relationships" xmlns:p="http://schemas.openxmlformats.org/presentationml/2006/main">
  <p:tag name="TEXPOINT" val="template"/>
  <p:tag name="SOURCE" val="TPT1  equation q_{j}' = \alpha.q_j + \beta.\frac{1}{|Rel|}\sum_{D_i\in Rel} d_{ij} - \gamma.\frac{1}{|Nonrel|}\sum_{D_i\in Nonrel} d_{ij}  template TPT1  env TPENV1  fore 0  back 16777215  eqnno 7"/>
  <p:tag name="FILENAME" val="TP_tmp"/>
  <p:tag name="ORIGWIDTH" val="255"/>
  <p:tag name="PICTUREFILESIZE" val="118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4882</TotalTime>
  <Words>4039</Words>
  <Application>Microsoft Macintosh PowerPoint</Application>
  <PresentationFormat>On-screen Show (4:3)</PresentationFormat>
  <Paragraphs>534</Paragraphs>
  <Slides>88</Slides>
  <Notes>88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88</vt:i4>
      </vt:variant>
    </vt:vector>
  </HeadingPairs>
  <TitlesOfParts>
    <vt:vector size="90" baseType="lpstr">
      <vt:lpstr>Calibri</vt:lpstr>
      <vt:lpstr>Office Theme</vt:lpstr>
      <vt:lpstr>Search Engines</vt:lpstr>
      <vt:lpstr>Retrieval Models</vt:lpstr>
      <vt:lpstr>Relevance</vt:lpstr>
      <vt:lpstr>Retrieval Model Overview</vt:lpstr>
      <vt:lpstr>Boolean Retrieval</vt:lpstr>
      <vt:lpstr>Boolean Retrieval</vt:lpstr>
      <vt:lpstr>Searching by Numbers</vt:lpstr>
      <vt:lpstr>Vector Space Model</vt:lpstr>
      <vt:lpstr>Vector Space Model</vt:lpstr>
      <vt:lpstr>Vector Space Model</vt:lpstr>
      <vt:lpstr>Vector Space Model</vt:lpstr>
      <vt:lpstr>Similarity Calculation</vt:lpstr>
      <vt:lpstr>Term Weights</vt:lpstr>
      <vt:lpstr>Relevance Feedback</vt:lpstr>
      <vt:lpstr>Vector Space Model</vt:lpstr>
      <vt:lpstr>Probability Ranking Principle</vt:lpstr>
      <vt:lpstr>IR as Classification</vt:lpstr>
      <vt:lpstr>Bayes Classifier</vt:lpstr>
      <vt:lpstr>Estimating P(D|R)</vt:lpstr>
      <vt:lpstr>PowerPoint Presentation</vt:lpstr>
      <vt:lpstr>Binary Independence Model</vt:lpstr>
      <vt:lpstr>Binary Independence Model</vt:lpstr>
      <vt:lpstr>Contingency Table</vt:lpstr>
      <vt:lpstr>BM25</vt:lpstr>
      <vt:lpstr>BM25 Example</vt:lpstr>
      <vt:lpstr>BM25 Example</vt:lpstr>
      <vt:lpstr>BM25 Example</vt:lpstr>
      <vt:lpstr>Language Model</vt:lpstr>
      <vt:lpstr>Language Model</vt:lpstr>
      <vt:lpstr>LMs for Retrieval</vt:lpstr>
      <vt:lpstr>Query-Likelihood Model</vt:lpstr>
      <vt:lpstr>Estimating Probabilities</vt:lpstr>
      <vt:lpstr>Smoothing</vt:lpstr>
      <vt:lpstr>Estimating Probabilities</vt:lpstr>
      <vt:lpstr>Jelinek-Mercer Smoothing</vt:lpstr>
      <vt:lpstr>Where is tf.idf Weight?</vt:lpstr>
      <vt:lpstr>Dirichlet Smoothing</vt:lpstr>
      <vt:lpstr>Query Likelihood Example</vt:lpstr>
      <vt:lpstr>Query Likelihood Example</vt:lpstr>
      <vt:lpstr>Query Likelihood Example</vt:lpstr>
      <vt:lpstr>Relevance Models</vt:lpstr>
      <vt:lpstr>Pseudo-Relevance Feedback</vt:lpstr>
      <vt:lpstr>KL-Divergence</vt:lpstr>
      <vt:lpstr>KL-Divergence</vt:lpstr>
      <vt:lpstr>Estimating the Relevance Model</vt:lpstr>
      <vt:lpstr>Estimating the Relevance Model</vt:lpstr>
      <vt:lpstr>Estimating the Relevance Model</vt:lpstr>
      <vt:lpstr>Pseudo-Feedback Algorithm</vt:lpstr>
      <vt:lpstr>Example from Top 10 Docs</vt:lpstr>
      <vt:lpstr>Example from Top 50 Docs</vt:lpstr>
      <vt:lpstr>Combining Evidence</vt:lpstr>
      <vt:lpstr>Inference Network</vt:lpstr>
      <vt:lpstr>Inference Network</vt:lpstr>
      <vt:lpstr>Inference Network</vt:lpstr>
      <vt:lpstr>Example: AND Combination</vt:lpstr>
      <vt:lpstr>Example: AND Combination</vt:lpstr>
      <vt:lpstr>Inference Network Operators</vt:lpstr>
      <vt:lpstr>Galago Query Language</vt:lpstr>
      <vt:lpstr>Galago Query Language</vt:lpstr>
      <vt:lpstr>Galago Query Language</vt:lpstr>
      <vt:lpstr>Galago Query Language</vt:lpstr>
      <vt:lpstr>Galago Query Language</vt:lpstr>
      <vt:lpstr>Galago Query Language</vt:lpstr>
      <vt:lpstr>Galago Query Language</vt:lpstr>
      <vt:lpstr>Galago Query Language</vt:lpstr>
      <vt:lpstr>Galago Query Language</vt:lpstr>
      <vt:lpstr>Web Search</vt:lpstr>
      <vt:lpstr>Search Taxonomy</vt:lpstr>
      <vt:lpstr>Web Search</vt:lpstr>
      <vt:lpstr>Search Engine Optimization</vt:lpstr>
      <vt:lpstr>Web Search</vt:lpstr>
      <vt:lpstr>Term Proximity</vt:lpstr>
      <vt:lpstr>Example Web Query</vt:lpstr>
      <vt:lpstr>Machine Learning and IR</vt:lpstr>
      <vt:lpstr>Generative vs. Discriminative</vt:lpstr>
      <vt:lpstr>Generative vs. Discriminative</vt:lpstr>
      <vt:lpstr>Discriminative Models for IR</vt:lpstr>
      <vt:lpstr>Ranking SVM</vt:lpstr>
      <vt:lpstr>Ranking SVM</vt:lpstr>
      <vt:lpstr>Ranking SVM</vt:lpstr>
      <vt:lpstr>Ranking SVM</vt:lpstr>
      <vt:lpstr>Ranking SVM</vt:lpstr>
      <vt:lpstr>Topic Models</vt:lpstr>
      <vt:lpstr>LDA</vt:lpstr>
      <vt:lpstr>LDA</vt:lpstr>
      <vt:lpstr>LDA</vt:lpstr>
      <vt:lpstr>LDA Example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Office 2004 Test Drive User</cp:lastModifiedBy>
  <cp:revision>107</cp:revision>
  <dcterms:created xsi:type="dcterms:W3CDTF">2008-09-19T15:37:19Z</dcterms:created>
  <dcterms:modified xsi:type="dcterms:W3CDTF">2016-10-27T19:24:03Z</dcterms:modified>
</cp:coreProperties>
</file>