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Proxima Nova"/>
      <p:regular r:id="rId33"/>
      <p:bold r:id="rId34"/>
      <p:italic r:id="rId35"/>
      <p:boldItalic r:id="rId36"/>
    </p:embeddedFont>
    <p:embeddedFont>
      <p:font typeface="Robo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6C1DBCE-EC7D-4CCF-9D64-0E900FC21AB6}">
  <a:tblStyle styleId="{C6C1DBCE-EC7D-4CCF-9D64-0E900FC21AB6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roximaNova-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bold.fntdata"/><Relationship Id="rId15" Type="http://schemas.openxmlformats.org/officeDocument/2006/relationships/slide" Target="slides/slide10.xml"/><Relationship Id="rId37" Type="http://schemas.openxmlformats.org/officeDocument/2006/relationships/font" Target="fonts/Roboto-regular.fntdata"/><Relationship Id="rId14" Type="http://schemas.openxmlformats.org/officeDocument/2006/relationships/slide" Target="slides/slide9.xml"/><Relationship Id="rId36" Type="http://schemas.openxmlformats.org/officeDocument/2006/relationships/font" Target="fonts/ProximaNova-boldItalic.fntdata"/><Relationship Id="rId17" Type="http://schemas.openxmlformats.org/officeDocument/2006/relationships/slide" Target="slides/slide12.xml"/><Relationship Id="rId39" Type="http://schemas.openxmlformats.org/officeDocument/2006/relationships/font" Target="fonts/Roboto-italic.fntdata"/><Relationship Id="rId16" Type="http://schemas.openxmlformats.org/officeDocument/2006/relationships/slide" Target="slides/slide11.xml"/><Relationship Id="rId38" Type="http://schemas.openxmlformats.org/officeDocument/2006/relationships/font" Target="fonts/Robo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AutoNum type="arabicPeriod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Obtain URL from frontier</a:t>
            </a:r>
          </a:p>
          <a:p>
            <a:pPr indent="-3048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AutoNum type="arabicPeriod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Download HTML into a buffer, called RewindInputStream (RIS)</a:t>
            </a:r>
          </a:p>
          <a:p>
            <a:pPr indent="-3048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AutoNum type="arabicPeriod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Extract all links from the page in RIS buffer</a:t>
            </a:r>
          </a:p>
          <a:p>
            <a:pPr indent="-3048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AutoNum type="arabicPeriod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 out undesirable URLs from this list</a:t>
            </a:r>
          </a:p>
          <a:p>
            <a:pPr indent="-3048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AutoNum type="arabicPeriod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Feed URLs into Host Splitter to assign each to a crawl process </a:t>
            </a:r>
          </a:p>
          <a:p>
            <a:pPr indent="-3048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AutoNum type="arabicPeriod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received URLs from Host Splitter run through Duplicate URL Eliminator (DUE)</a:t>
            </a:r>
          </a:p>
          <a:p>
            <a:pPr indent="-3048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AutoNum type="arabicPeriod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remaining URLs added to the frontier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png"/><Relationship Id="rId4" Type="http://schemas.openxmlformats.org/officeDocument/2006/relationships/image" Target="../media/image00.png"/><Relationship Id="rId5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png"/><Relationship Id="rId4" Type="http://schemas.openxmlformats.org/officeDocument/2006/relationships/image" Target="../media/image04.png"/><Relationship Id="rId5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03.png"/><Relationship Id="rId5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5.png"/><Relationship Id="rId4" Type="http://schemas.openxmlformats.org/officeDocument/2006/relationships/image" Target="../media/image09.png"/><Relationship Id="rId5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11700" y="408450"/>
            <a:ext cx="8520600" cy="2577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Parallel Crawlers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Junghoo Cho, Hector Garcia-Molina</a:t>
            </a:r>
            <a:br>
              <a:rPr lang="en" sz="2400"/>
            </a:br>
            <a:r>
              <a:rPr lang="en" sz="1400"/>
              <a:t>Proceedings of the 11th International Conference on World Wide Web. ACM, 2002.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3600"/>
              <a:t>Efficient URL Caching for WWW Crawling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Andrei Broder, Marc Najork, and Janet L. Wiener</a:t>
            </a:r>
            <a:br>
              <a:rPr lang="en" sz="2400"/>
            </a:br>
            <a:r>
              <a:rPr lang="en" sz="1400"/>
              <a:t>Proceedings of the 12th International Conference on World Wide Web. ACM, 2003.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50800" y="3772150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Presented by Matt Chaney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CS 834 - Presentation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Experiment Description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40 million websites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Downloaded with Stanford WebBase crawler in 1999 over a 2 week period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Seeded with Open Directory (www.dmoz.org) URLs</a:t>
            </a:r>
            <a:br>
              <a:rPr lang="en"/>
            </a:br>
          </a:p>
          <a:p>
            <a:pPr indent="-228600" lvl="0" marL="457200">
              <a:spcBef>
                <a:spcPts val="0"/>
              </a:spcBef>
            </a:pPr>
            <a:r>
              <a:rPr lang="en"/>
              <a:t>Totaled around 1 million seed pages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Firewall Mode Evaluation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Coverage</a:t>
            </a:r>
          </a:p>
        </p:txBody>
      </p:sp>
      <p:pic>
        <p:nvPicPr>
          <p:cNvPr descr="res_firewall_coverage_vs_numcprocs.PNG"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18262"/>
            <a:ext cx="3130249" cy="2167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_firewall_coverage_vs_numseeds.PNG"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0125" y="2473124"/>
            <a:ext cx="4692173" cy="2412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val_coverage.PNG" id="124" name="Shape 1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9425" y="1422311"/>
            <a:ext cx="3784699" cy="96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Crossover Mode - Overlap vs Coverage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Overlap</a:t>
            </a:r>
            <a:br>
              <a:rPr lang="en"/>
            </a:br>
            <a:br>
              <a:rPr lang="en"/>
            </a:b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Coverage</a:t>
            </a:r>
          </a:p>
        </p:txBody>
      </p:sp>
      <p:pic>
        <p:nvPicPr>
          <p:cNvPr descr="eval_overlap.PNG"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675" y="1152475"/>
            <a:ext cx="7127687" cy="739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_crossover_overlap_vs_coverage.PNG"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5775" y="2131787"/>
            <a:ext cx="3728676" cy="26784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val_coverage.PNG" id="133" name="Shape 1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625" y="2987411"/>
            <a:ext cx="3784699" cy="96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Exchange Mode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Communication</a:t>
            </a:r>
            <a:br>
              <a:rPr lang="en"/>
            </a:br>
            <a:r>
              <a:rPr lang="en"/>
              <a:t>Overhead</a:t>
            </a:r>
          </a:p>
        </p:txBody>
      </p:sp>
      <p:pic>
        <p:nvPicPr>
          <p:cNvPr descr="res_exchange_commoverhead_vs_numcprocs.PNG"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625" y="2471374"/>
            <a:ext cx="2808900" cy="2193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_exchange_commoverhead_vs_numreplurls.PNG"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9780" y="2340649"/>
            <a:ext cx="3658677" cy="245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val_comm_overhead.PNG" id="142" name="Shape 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9250" y="1264175"/>
            <a:ext cx="3884176" cy="74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Exchange Mode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Quality</a:t>
            </a:r>
          </a:p>
        </p:txBody>
      </p:sp>
      <p:pic>
        <p:nvPicPr>
          <p:cNvPr descr="eval_quality.PNG"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4625" y="1234172"/>
            <a:ext cx="5585057" cy="759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_quality_vs_numurlexchanges.PNG"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9149" y="2387700"/>
            <a:ext cx="3129725" cy="21811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_commoverhead_vs_numurlexchanges.PNG" id="151" name="Shape 1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5181" y="2434000"/>
            <a:ext cx="3025324" cy="213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Conclusions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Small number of crawlers (less than 4) in firewall mode provide good coverage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If we need more than 4 crawlers firewall mode will lose coverage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If quality matters firewall mode is a bad choice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URL exchange consumes around 1% bandwidth for communication overhead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Exchange mode maximizes quality, even with exchanging backlink messages less than 100 times during entire crawl</a:t>
            </a:r>
            <a:br>
              <a:rPr lang="en"/>
            </a:br>
          </a:p>
          <a:p>
            <a:pPr indent="-228600" lvl="0" marL="457200">
              <a:spcBef>
                <a:spcPts val="0"/>
              </a:spcBef>
            </a:pPr>
            <a:r>
              <a:rPr lang="en"/>
              <a:t>Replicating URLs reduced communication overhead by about 40% while not significantly affecting overhead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ctrTitle"/>
          </p:nvPr>
        </p:nvSpPr>
        <p:spPr>
          <a:xfrm>
            <a:off x="311700" y="408450"/>
            <a:ext cx="8520600" cy="2577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Parallel Crawlers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Junghoo Cho, Hector Garcia-Molina</a:t>
            </a:r>
            <a:br>
              <a:rPr lang="en" sz="2400"/>
            </a:br>
            <a:r>
              <a:rPr lang="en" sz="1400"/>
              <a:t>Proceedings of the 11th International Conference on World Wide Web. ACM, 2002.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Efficient URL Caching for WWW Crawling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Andrei Broder, Marc Najork, and Janet L. Wiener</a:t>
            </a:r>
            <a:br>
              <a:rPr lang="en" sz="2400"/>
            </a:br>
            <a:r>
              <a:rPr lang="en" sz="1400"/>
              <a:t>Proceedings of the 12th International Conference on World Wide Web. ACM, 2003.</a:t>
            </a:r>
          </a:p>
        </p:txBody>
      </p:sp>
      <p:sp>
        <p:nvSpPr>
          <p:cNvPr id="163" name="Shape 163"/>
          <p:cNvSpPr txBox="1"/>
          <p:nvPr>
            <p:ph idx="1" type="subTitle"/>
          </p:nvPr>
        </p:nvSpPr>
        <p:spPr>
          <a:xfrm>
            <a:off x="350800" y="3772150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Presented by Matt Chaney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CS 834 - Presentation 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Recall Web Crawler Algorithm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Fetch a page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Parse it to extract all URLs</a:t>
            </a:r>
            <a:br>
              <a:rPr lang="en"/>
            </a:b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For each unique, not-yet-encountered URL from 2, repeat steps 1-3.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caching?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Non-uniformity of requests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Not all web pages were created equal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Temporal correlation / Locality of Reference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Current requests are likely to be needed again soon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Links on same page likely to be repeated (30% are duplicates)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Cache Strategy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Store popular pages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Store recent pages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Mercator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"/>
              <a:t>Parallel </a:t>
            </a:r>
            <a:r>
              <a:rPr lang="en"/>
              <a:t>crawler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Host-based </a:t>
            </a:r>
            <a:r>
              <a:rPr lang="en"/>
              <a:t>URL hashing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Exchange </a:t>
            </a:r>
            <a:r>
              <a:rPr lang="en"/>
              <a:t>mode to maximize coverage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Exchanges in </a:t>
            </a:r>
            <a:r>
              <a:rPr b="1" lang="en"/>
              <a:t>batches </a:t>
            </a:r>
            <a:r>
              <a:rPr lang="en"/>
              <a:t>to reduce communication overhead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Minimizes overlap with a </a:t>
            </a:r>
            <a:r>
              <a:rPr b="1" lang="en"/>
              <a:t>cached URL collection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 Web Crawler?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Downloads web pages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Extracts links from pages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Builds a view of the web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Designs of the time of this paper (2003) were single-threaded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Parallelize to maximize data throughput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One crawl → many C-procs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Mercator</a:t>
            </a:r>
          </a:p>
        </p:txBody>
      </p:sp>
      <p:pic>
        <p:nvPicPr>
          <p:cNvPr descr="mercator_arch.PNG"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125" y="460449"/>
            <a:ext cx="4561748" cy="42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Eviction Selection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i="1" lang="en"/>
              <a:t>Infinite size cache</a:t>
            </a:r>
          </a:p>
          <a:p>
            <a:pPr indent="-228600" lvl="0" marL="457200" rtl="0">
              <a:spcBef>
                <a:spcPts val="0"/>
              </a:spcBef>
            </a:pPr>
            <a:r>
              <a:rPr i="1" lang="en"/>
              <a:t>Clairvoyant (MIN)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Evict the request that </a:t>
            </a:r>
            <a:r>
              <a:rPr lang="en"/>
              <a:t>is the furthest away in time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Least Recently Used (LRU)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Evict the oldest item in the cache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CLOCK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Array with mark-bit, pointer to spot following last eviction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Got a new item? 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In cache → mark it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Not in cache → follow items, turning mark bits off, until unmarked item is found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Random replacement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Static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Pre-load cache with </a:t>
            </a:r>
            <a:r>
              <a:rPr i="1" lang="en"/>
              <a:t>n</a:t>
            </a:r>
            <a:r>
              <a:rPr lang="en"/>
              <a:t> most popular URLs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Algorithm Implementations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 all cases a hash table is used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Separate structure used for each cache item for eviction victim selection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200" name="Shape 200"/>
          <p:cNvGraphicFramePr/>
          <p:nvPr/>
        </p:nvGraphicFramePr>
        <p:xfrm>
          <a:off x="2089525" y="205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{C6C1DBCE-EC7D-4CCF-9D64-0E900FC21AB6}</a:tableStyleId>
              </a:tblPr>
              <a:tblGrid>
                <a:gridCol w="1575625"/>
                <a:gridCol w="3389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Implementation</a:t>
                      </a: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Data Structure</a:t>
                      </a: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Random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List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Clock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List + Clock handle + mark bit / item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LRU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Heap sorted on last used time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Static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None; static doesn’t evict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MIN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Heap sorted on next use time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Experiment Description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Four Compaq XP1000 workstations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667 Mhz processor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1.5 GB RAM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144 GB HDD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100 Mbit/sec Ethernet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Ran from July 12 to September 3, 2002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1.04 billion download attempts, 784 million successful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429 million of these were web pages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26.83 billion links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Average 62.55 links/page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Median was only 23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Datasets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i="1" lang="en"/>
              <a:t>Full Trace </a:t>
            </a:r>
            <a:r>
              <a:rPr lang="en"/>
              <a:t>- All URLs assigned to a particular machine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i="1" lang="en"/>
              <a:t>Cross Sub-Trace</a:t>
            </a:r>
            <a:r>
              <a:rPr lang="en"/>
              <a:t> - URLs discovered by one machine that another machine is responsible for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Each trace was fed into each of the 5 mentioned implementations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Infinite, Clairvoyant (MIN), LRU, CLOCK, and Static</a:t>
            </a:r>
            <a:br>
              <a:rPr lang="en"/>
            </a:br>
          </a:p>
          <a:p>
            <a:pPr indent="-228600" lvl="0" marL="457200">
              <a:spcBef>
                <a:spcPts val="0"/>
              </a:spcBef>
            </a:pPr>
            <a:r>
              <a:rPr lang="en"/>
              <a:t>In total, about 1,800 separate experiments run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grpSp>
        <p:nvGrpSpPr>
          <p:cNvPr id="218" name="Shape 218"/>
          <p:cNvGrpSpPr/>
          <p:nvPr/>
        </p:nvGrpSpPr>
        <p:grpSpPr>
          <a:xfrm>
            <a:off x="682750" y="1775812"/>
            <a:ext cx="7778498" cy="2809211"/>
            <a:chOff x="706327" y="1775812"/>
            <a:chExt cx="7778498" cy="2809211"/>
          </a:xfrm>
        </p:grpSpPr>
        <p:pic>
          <p:nvPicPr>
            <p:cNvPr descr="res_citing_missrate_vs_cachesize.PNG" id="219" name="Shape 2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06327" y="1775812"/>
              <a:ext cx="3720050" cy="280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es_citing_relativemiss_vs_cachesize.PNG" id="220" name="Shape 2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74300" y="2026650"/>
              <a:ext cx="3310526" cy="25583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URL caching is very effective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 cache of roughly 50,000 entries achieved a hit rate of 80%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There is a “sweet spot”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A significantly smaller cache is not effective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A significantly larger cache does not provide much tangible benefit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Locality of Reference confirmed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Static showing generally terrible results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LRU and CLOCK showing good results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Critical Region observed for cache sizes from 2</a:t>
            </a:r>
            <a:r>
              <a:rPr baseline="30000" lang="en"/>
              <a:t>14</a:t>
            </a:r>
            <a:r>
              <a:rPr lang="en"/>
              <a:t> to 2</a:t>
            </a:r>
            <a:r>
              <a:rPr baseline="30000" lang="en"/>
              <a:t>18</a:t>
            </a:r>
          </a:p>
        </p:txBody>
      </p:sp>
      <p:sp>
        <p:nvSpPr>
          <p:cNvPr id="226" name="Shape 2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grpSp>
        <p:nvGrpSpPr>
          <p:cNvPr id="232" name="Shape 232"/>
          <p:cNvGrpSpPr/>
          <p:nvPr/>
        </p:nvGrpSpPr>
        <p:grpSpPr>
          <a:xfrm>
            <a:off x="731373" y="1765775"/>
            <a:ext cx="7681253" cy="2588475"/>
            <a:chOff x="775375" y="1765775"/>
            <a:chExt cx="7681253" cy="2588475"/>
          </a:xfrm>
        </p:grpSpPr>
        <p:pic>
          <p:nvPicPr>
            <p:cNvPr descr="res_citing_missrate_vs_cachesize_threads.PNG" id="233" name="Shape 2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5375" y="1765775"/>
              <a:ext cx="3700151" cy="2588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es_citing_missrate_vs_cachesizeperthread.PNG" id="234" name="Shape 2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31028" y="1852725"/>
              <a:ext cx="3625599" cy="2501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Advantages of Parallel Architecture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Scalability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Network-load dispersion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Network-load reduction</a:t>
            </a:r>
            <a:br>
              <a:rPr lang="en"/>
            </a:b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Coverage </a:t>
            </a:r>
            <a:r>
              <a:rPr lang="en"/>
              <a:t>- How much of the web is downloaded per crawl?</a:t>
            </a:r>
          </a:p>
          <a:p>
            <a:pPr lvl="0">
              <a:spcBef>
                <a:spcPts val="0"/>
              </a:spcBef>
              <a:buNone/>
            </a:pPr>
            <a:r>
              <a:rPr i="1" lang="en"/>
              <a:t>Overlap </a:t>
            </a:r>
            <a:r>
              <a:rPr lang="en"/>
              <a:t>- Don’t re-download the same page twice</a:t>
            </a:r>
          </a:p>
          <a:p>
            <a:pPr indent="-317500" lvl="0" marL="457200">
              <a:spcBef>
                <a:spcPts val="0"/>
              </a:spcBef>
              <a:buSzPct val="100000"/>
            </a:pPr>
            <a:r>
              <a:rPr lang="en" sz="1400"/>
              <a:t>Parallel crawler may find same URL more than once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Quality </a:t>
            </a:r>
            <a:r>
              <a:rPr lang="en"/>
              <a:t>- Don’t download poor pages, only “good” ones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Parallel crawler may not see “big picture”; calculate quality well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/>
              <a:t>Communication overhead</a:t>
            </a:r>
            <a:r>
              <a:rPr lang="en"/>
              <a:t> - Minimize extra book-keeping work</a:t>
            </a:r>
          </a:p>
        </p:txBody>
      </p:sp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Parallelization Issues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Coordination between C-procs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Independent - No coordination, just download the pages man</a:t>
            </a:r>
            <a:br>
              <a:rPr lang="en"/>
            </a:br>
          </a:p>
          <a:p>
            <a:pPr indent="-228600" lvl="0" marL="457200">
              <a:spcBef>
                <a:spcPts val="0"/>
              </a:spcBef>
            </a:pPr>
            <a:r>
              <a:rPr lang="en"/>
              <a:t>Dynamic assignment - Use central controller to partition web so each C-proc has a slice to work on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Static assignment</a:t>
            </a:r>
            <a:r>
              <a:rPr lang="en"/>
              <a:t> - Web partitioned before crawl begins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Inter-Partition links can be an issue</a:t>
            </a:r>
            <a:br>
              <a:rPr b="1" lang="en"/>
            </a:b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Parallel Architecture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Handling Inter-partition links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Firewall</a:t>
            </a:r>
          </a:p>
          <a:p>
            <a:pPr indent="-228600" lvl="1" marL="914400" rtl="0">
              <a:spcBef>
                <a:spcPts val="0"/>
              </a:spcBef>
              <a:buChar char="+"/>
            </a:pPr>
            <a:r>
              <a:rPr lang="en"/>
              <a:t>No communication overhead</a:t>
            </a:r>
            <a:r>
              <a:rPr lang="en"/>
              <a:t>, </a:t>
            </a:r>
            <a:r>
              <a:rPr lang="en"/>
              <a:t>no overlap</a:t>
            </a:r>
          </a:p>
          <a:p>
            <a:pPr indent="-228600" lvl="1" marL="914400" rtl="0">
              <a:spcBef>
                <a:spcPts val="0"/>
              </a:spcBef>
              <a:buChar char="−"/>
            </a:pPr>
            <a:r>
              <a:rPr lang="en"/>
              <a:t>Possibly missed pages, poor quality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Cross-over</a:t>
            </a:r>
          </a:p>
          <a:p>
            <a:pPr indent="-228600" lvl="1" marL="914400" rtl="0">
              <a:spcBef>
                <a:spcPts val="0"/>
              </a:spcBef>
              <a:buChar char="+"/>
            </a:pPr>
            <a:r>
              <a:rPr lang="en"/>
              <a:t>No communication overhead, good coverage</a:t>
            </a:r>
          </a:p>
          <a:p>
            <a:pPr indent="-228600" lvl="1" marL="914400">
              <a:spcBef>
                <a:spcPts val="0"/>
              </a:spcBef>
              <a:buChar char="−"/>
            </a:pPr>
            <a:r>
              <a:rPr lang="en"/>
              <a:t>Overlap possible, still bad quality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Exchange</a:t>
            </a:r>
          </a:p>
          <a:p>
            <a:pPr indent="-228600" lvl="1" marL="914400" rtl="0">
              <a:spcBef>
                <a:spcPts val="0"/>
              </a:spcBef>
              <a:buChar char="+"/>
            </a:pPr>
            <a:r>
              <a:rPr lang="en"/>
              <a:t>No overlap, good coverage, high quality</a:t>
            </a:r>
          </a:p>
          <a:p>
            <a:pPr indent="-228600" lvl="1" marL="914400" rtl="0">
              <a:spcBef>
                <a:spcPts val="0"/>
              </a:spcBef>
              <a:buChar char="−"/>
            </a:pPr>
            <a:r>
              <a:rPr i="1" lang="en"/>
              <a:t>Some </a:t>
            </a:r>
            <a:r>
              <a:rPr lang="en"/>
              <a:t>communication overhead required</a:t>
            </a:r>
          </a:p>
        </p:txBody>
      </p:sp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en"/>
              <a:t>Static Assignment</a:t>
            </a:r>
          </a:p>
        </p:txBody>
      </p:sp>
      <p:pic>
        <p:nvPicPr>
          <p:cNvPr descr="coordination_diagram.PNG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7099" y="1225849"/>
            <a:ext cx="3651400" cy="326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Exchange Mode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Batch communication - wait until many inter-partition links are discovered and send out as a group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Reduced network load</a:t>
            </a:r>
            <a:br>
              <a:rPr lang="en"/>
            </a:b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Replication - store </a:t>
            </a:r>
            <a:r>
              <a:rPr i="1" lang="en"/>
              <a:t>n</a:t>
            </a:r>
            <a:r>
              <a:rPr lang="en"/>
              <a:t> most popular URLs in each C-proc and ignore them when encountered (unless they are in your partition)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URL-hash - Entire URL hashed and assigned to a C-proc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http://www.homestarrunner.com/sbemail.html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Site-hash</a:t>
            </a:r>
            <a:r>
              <a:rPr lang="en"/>
              <a:t> - Based on host domain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www.cnn.com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www.odu.edu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Hierarchical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www.*.com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www.*.net</a:t>
            </a:r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Partitioning Methods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pic>
        <p:nvPicPr>
          <p:cNvPr descr="focus.PNG"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8837"/>
            <a:ext cx="8520598" cy="2745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