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62" r:id="rId3"/>
    <p:sldId id="261" r:id="rId4"/>
    <p:sldId id="263" r:id="rId5"/>
    <p:sldId id="264" r:id="rId6"/>
    <p:sldId id="265" r:id="rId7"/>
    <p:sldId id="267" r:id="rId8"/>
    <p:sldId id="268"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p:scale>
          <a:sx n="76" d="100"/>
          <a:sy n="76" d="100"/>
        </p:scale>
        <p:origin x="-178" y="14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12/1/2019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pPr eaLnBrk="1" latinLnBrk="0" hangingPunct="1"/>
            <a:fld id="{544213AF-26F6-41FA-8D85-E2C5388D6E58}" type="datetimeFigureOut">
              <a:rPr lang="en-US" smtClean="0"/>
              <a:pPr eaLnBrk="1" latinLnBrk="0" hangingPunct="1"/>
              <a:t>12/1/2019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12/1/2019</a:t>
            </a:fld>
            <a:endParaRPr lang="en-US">
              <a:solidFill>
                <a:schemeClr val="tx1"/>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12/1/2019</a:t>
            </a:fld>
            <a:endParaRPr lang="en-US" sz="1000" dirty="0">
              <a:solidFill>
                <a:schemeClr val="tx1"/>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about:blank"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about:blank"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Bio-Info Terminal</a:t>
            </a:r>
            <a:endParaRPr lang="en-US" dirty="0"/>
          </a:p>
        </p:txBody>
      </p:sp>
      <p:sp>
        <p:nvSpPr>
          <p:cNvPr id="3" name="Subtitle 2"/>
          <p:cNvSpPr>
            <a:spLocks noGrp="1"/>
          </p:cNvSpPr>
          <p:nvPr>
            <p:ph type="subTitle" idx="1"/>
          </p:nvPr>
        </p:nvSpPr>
        <p:spPr>
          <a:xfrm>
            <a:off x="1707502" y="4153470"/>
            <a:ext cx="9274003" cy="1096899"/>
          </a:xfrm>
        </p:spPr>
        <p:txBody>
          <a:bodyPr/>
          <a:lstStyle/>
          <a:p>
            <a:r>
              <a:rPr lang="en-US" dirty="0" smtClean="0"/>
              <a:t>07/23/2018</a:t>
            </a:r>
          </a:p>
          <a:p>
            <a:r>
              <a:rPr lang="en-US" dirty="0" smtClean="0"/>
              <a:t>Matthew I Cintron</a:t>
            </a:r>
            <a:endParaRPr lang="en-US" dirty="0"/>
          </a:p>
        </p:txBody>
      </p:sp>
    </p:spTree>
    <p:extLst>
      <p:ext uri="{BB962C8B-B14F-4D97-AF65-F5344CB8AC3E}">
        <p14:creationId xmlns:p14="http://schemas.microsoft.com/office/powerpoint/2010/main" val="371977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4 </a:t>
            </a:r>
            <a:r>
              <a:rPr lang="en-US" dirty="0"/>
              <a:t>– Calculate </a:t>
            </a:r>
            <a:r>
              <a:rPr lang="en-US" dirty="0" smtClean="0"/>
              <a:t>weight- </a:t>
            </a:r>
            <a:endParaRPr lang="en-US" dirty="0"/>
          </a:p>
          <a:p>
            <a:r>
              <a:rPr lang="en-US" dirty="0"/>
              <a:t>to begin write “calculate </a:t>
            </a:r>
            <a:r>
              <a:rPr lang="en-US" dirty="0" smtClean="0"/>
              <a:t>weight” </a:t>
            </a:r>
            <a:r>
              <a:rPr lang="en-US" dirty="0"/>
              <a:t>– “get </a:t>
            </a:r>
            <a:r>
              <a:rPr lang="en-US" dirty="0" smtClean="0"/>
              <a:t>weight” </a:t>
            </a:r>
            <a:r>
              <a:rPr lang="en-US" dirty="0"/>
              <a:t>or anything along those lines including “the </a:t>
            </a:r>
            <a:r>
              <a:rPr lang="en-US" dirty="0" smtClean="0"/>
              <a:t>weight” </a:t>
            </a:r>
            <a:r>
              <a:rPr lang="en-US" dirty="0"/>
              <a:t>you can ask the question any way you like just be sure to put “chemical” before the compound “volume” before the volume in liters and </a:t>
            </a:r>
            <a:r>
              <a:rPr lang="en-US" dirty="0" smtClean="0"/>
              <a:t>“</a:t>
            </a:r>
            <a:r>
              <a:rPr lang="en-US" dirty="0" err="1" smtClean="0"/>
              <a:t>mols</a:t>
            </a:r>
            <a:r>
              <a:rPr lang="en-US" dirty="0" smtClean="0"/>
              <a:t>” </a:t>
            </a:r>
            <a:r>
              <a:rPr lang="en-US" dirty="0"/>
              <a:t>before the </a:t>
            </a:r>
            <a:r>
              <a:rPr lang="en-US" dirty="0" smtClean="0"/>
              <a:t>concentration in </a:t>
            </a:r>
            <a:r>
              <a:rPr lang="en-US" dirty="0" err="1" smtClean="0"/>
              <a:t>mols</a:t>
            </a:r>
            <a:endParaRPr lang="en-US" dirty="0" smtClean="0"/>
          </a:p>
          <a:p>
            <a:endParaRPr lang="en-US" dirty="0"/>
          </a:p>
          <a:p>
            <a:r>
              <a:rPr lang="en-US" dirty="0" smtClean="0"/>
              <a:t> 5– </a:t>
            </a:r>
            <a:r>
              <a:rPr lang="en-US" dirty="0"/>
              <a:t>Calculate v</a:t>
            </a:r>
            <a:r>
              <a:rPr lang="en-US" dirty="0" smtClean="0"/>
              <a:t>olume- </a:t>
            </a:r>
            <a:endParaRPr lang="en-US" dirty="0"/>
          </a:p>
          <a:p>
            <a:r>
              <a:rPr lang="en-US" dirty="0"/>
              <a:t>to begin write “calculate </a:t>
            </a:r>
            <a:r>
              <a:rPr lang="en-US" dirty="0" smtClean="0"/>
              <a:t>volume” </a:t>
            </a:r>
            <a:r>
              <a:rPr lang="en-US" dirty="0"/>
              <a:t>– “get </a:t>
            </a:r>
            <a:r>
              <a:rPr lang="en-US" dirty="0" smtClean="0"/>
              <a:t>volume” </a:t>
            </a:r>
            <a:r>
              <a:rPr lang="en-US" dirty="0"/>
              <a:t>or anything along those lines including “</a:t>
            </a:r>
            <a:r>
              <a:rPr lang="en-US" dirty="0" smtClean="0"/>
              <a:t>the volume” </a:t>
            </a:r>
            <a:r>
              <a:rPr lang="en-US" dirty="0"/>
              <a:t>you can ask the question any way you like just be sure to put “chemical” before the compound </a:t>
            </a:r>
            <a:r>
              <a:rPr lang="en-US" dirty="0" smtClean="0"/>
              <a:t>“weight” </a:t>
            </a:r>
            <a:r>
              <a:rPr lang="en-US" dirty="0"/>
              <a:t>before the </a:t>
            </a:r>
            <a:r>
              <a:rPr lang="en-US" dirty="0" smtClean="0"/>
              <a:t>weight </a:t>
            </a:r>
            <a:r>
              <a:rPr lang="en-US" dirty="0"/>
              <a:t>in </a:t>
            </a:r>
            <a:r>
              <a:rPr lang="en-US" dirty="0" smtClean="0"/>
              <a:t>grams </a:t>
            </a:r>
            <a:r>
              <a:rPr lang="en-US" dirty="0"/>
              <a:t>and “</a:t>
            </a:r>
            <a:r>
              <a:rPr lang="en-US" dirty="0" err="1"/>
              <a:t>mols</a:t>
            </a:r>
            <a:r>
              <a:rPr lang="en-US" dirty="0"/>
              <a:t>” before the concentration in </a:t>
            </a:r>
            <a:r>
              <a:rPr lang="en-US" dirty="0" err="1"/>
              <a:t>mols</a:t>
            </a:r>
            <a:endParaRPr lang="en-US" dirty="0"/>
          </a:p>
          <a:p>
            <a:endParaRPr lang="en-US" dirty="0"/>
          </a:p>
        </p:txBody>
      </p:sp>
      <p:sp>
        <p:nvSpPr>
          <p:cNvPr id="2" name="Title 1"/>
          <p:cNvSpPr>
            <a:spLocks noGrp="1"/>
          </p:cNvSpPr>
          <p:nvPr>
            <p:ph type="title"/>
          </p:nvPr>
        </p:nvSpPr>
        <p:spPr/>
        <p:txBody>
          <a:bodyPr/>
          <a:lstStyle/>
          <a:p>
            <a:r>
              <a:rPr lang="en-US" dirty="0"/>
              <a:t>How to Use Bio Info </a:t>
            </a:r>
            <a:r>
              <a:rPr lang="en-US" dirty="0" smtClean="0"/>
              <a:t>Skills 2</a:t>
            </a:r>
            <a:endParaRPr lang="en-US" dirty="0"/>
          </a:p>
        </p:txBody>
      </p:sp>
    </p:spTree>
    <p:extLst>
      <p:ext uri="{BB962C8B-B14F-4D97-AF65-F5344CB8AC3E}">
        <p14:creationId xmlns:p14="http://schemas.microsoft.com/office/powerpoint/2010/main" val="326014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455" y="1782780"/>
            <a:ext cx="10972800" cy="4525963"/>
          </a:xfrm>
        </p:spPr>
        <p:txBody>
          <a:bodyPr/>
          <a:lstStyle/>
          <a:p>
            <a:r>
              <a:rPr lang="en-US" dirty="0"/>
              <a:t> </a:t>
            </a:r>
            <a:r>
              <a:rPr lang="en-US" dirty="0" smtClean="0"/>
              <a:t>6– </a:t>
            </a:r>
            <a:r>
              <a:rPr lang="en-US" dirty="0"/>
              <a:t>Calculate </a:t>
            </a:r>
            <a:r>
              <a:rPr lang="en-US" dirty="0" smtClean="0"/>
              <a:t>Mobile Phase- </a:t>
            </a:r>
            <a:endParaRPr lang="en-US" dirty="0"/>
          </a:p>
          <a:p>
            <a:r>
              <a:rPr lang="en-US" dirty="0"/>
              <a:t>to begin write “calculate </a:t>
            </a:r>
            <a:r>
              <a:rPr lang="en-US" dirty="0" smtClean="0"/>
              <a:t>Mobile Phase” </a:t>
            </a:r>
            <a:r>
              <a:rPr lang="en-US" dirty="0"/>
              <a:t>– you can ask the question any way you like just be sure to put </a:t>
            </a:r>
            <a:r>
              <a:rPr lang="en-US" dirty="0" smtClean="0"/>
              <a:t> “</a:t>
            </a:r>
            <a:r>
              <a:rPr lang="en-US" dirty="0"/>
              <a:t>volume</a:t>
            </a:r>
            <a:r>
              <a:rPr lang="en-US" dirty="0" smtClean="0"/>
              <a:t>” before the volume in liters and chromatography before the chromatography type – you can say </a:t>
            </a:r>
            <a:r>
              <a:rPr lang="en-US" dirty="0" err="1"/>
              <a:t>H</a:t>
            </a:r>
            <a:r>
              <a:rPr lang="en-US" dirty="0" err="1" smtClean="0"/>
              <a:t>ilic</a:t>
            </a:r>
            <a:r>
              <a:rPr lang="en-US" dirty="0" smtClean="0"/>
              <a:t> or Reverse </a:t>
            </a:r>
            <a:r>
              <a:rPr lang="en-US" dirty="0"/>
              <a:t>P</a:t>
            </a:r>
            <a:r>
              <a:rPr lang="en-US" dirty="0" smtClean="0"/>
              <a:t>hase – or 1 for </a:t>
            </a:r>
            <a:r>
              <a:rPr lang="en-US" dirty="0" err="1" smtClean="0"/>
              <a:t>Hilic</a:t>
            </a:r>
            <a:r>
              <a:rPr lang="en-US" dirty="0" smtClean="0"/>
              <a:t> and 2 for reverse phase </a:t>
            </a:r>
          </a:p>
          <a:p>
            <a:endParaRPr lang="en-US" dirty="0"/>
          </a:p>
        </p:txBody>
      </p:sp>
      <p:sp>
        <p:nvSpPr>
          <p:cNvPr id="2" name="Title 1"/>
          <p:cNvSpPr>
            <a:spLocks noGrp="1"/>
          </p:cNvSpPr>
          <p:nvPr>
            <p:ph type="title"/>
          </p:nvPr>
        </p:nvSpPr>
        <p:spPr/>
        <p:txBody>
          <a:bodyPr/>
          <a:lstStyle/>
          <a:p>
            <a:r>
              <a:rPr lang="en-US" dirty="0"/>
              <a:t>How to Use Bio Info Skills </a:t>
            </a:r>
            <a:r>
              <a:rPr lang="en-US" dirty="0" smtClean="0"/>
              <a:t>3</a:t>
            </a:r>
            <a:endParaRPr lang="en-US" dirty="0"/>
          </a:p>
        </p:txBody>
      </p:sp>
    </p:spTree>
    <p:extLst>
      <p:ext uri="{BB962C8B-B14F-4D97-AF65-F5344CB8AC3E}">
        <p14:creationId xmlns:p14="http://schemas.microsoft.com/office/powerpoint/2010/main" val="316476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Purpose: automate routine tasks in the bio-analytical laboratory</a:t>
            </a:r>
          </a:p>
          <a:p>
            <a:endParaRPr lang="en-US" dirty="0"/>
          </a:p>
          <a:p>
            <a:pPr marL="457200" indent="-457200">
              <a:buAutoNum type="arabicPeriod"/>
            </a:pPr>
            <a:r>
              <a:rPr lang="en-US" dirty="0" smtClean="0"/>
              <a:t>Information look-up: ability to assist with intelligent search for compound properties, chemical equipment, etc.</a:t>
            </a:r>
          </a:p>
          <a:p>
            <a:pPr marL="457200" indent="-457200">
              <a:buAutoNum type="arabicPeriod"/>
            </a:pPr>
            <a:r>
              <a:rPr lang="en-US" dirty="0" smtClean="0"/>
              <a:t>Simple unit conversion : e.g. moles to grams, etc.</a:t>
            </a:r>
          </a:p>
          <a:p>
            <a:pPr marL="457200" indent="-457200">
              <a:buAutoNum type="arabicPeriod"/>
            </a:pPr>
            <a:r>
              <a:rPr lang="en-US" dirty="0" smtClean="0"/>
              <a:t>Assistance in solution preparation</a:t>
            </a:r>
          </a:p>
          <a:p>
            <a:pPr marL="457200" indent="-457200">
              <a:buAutoNum type="arabicPeriod"/>
            </a:pPr>
            <a:r>
              <a:rPr lang="en-US" dirty="0" smtClean="0"/>
              <a:t>Assistance in mobile phase preparation</a:t>
            </a:r>
          </a:p>
          <a:p>
            <a:pPr marL="457200" indent="-457200">
              <a:buAutoNum type="arabicPeriod"/>
            </a:pPr>
            <a:r>
              <a:rPr lang="en-US" dirty="0" smtClean="0"/>
              <a:t>Assistance in organization of experimental observation – connection to ELN</a:t>
            </a:r>
          </a:p>
          <a:p>
            <a:pPr marL="457200" indent="-457200">
              <a:buAutoNum type="arabicPeriod"/>
            </a:pPr>
            <a:r>
              <a:rPr lang="en-US" dirty="0" smtClean="0"/>
              <a:t>Other usages</a:t>
            </a:r>
            <a:endParaRPr lang="en-US" dirty="0"/>
          </a:p>
        </p:txBody>
      </p:sp>
      <p:sp>
        <p:nvSpPr>
          <p:cNvPr id="2" name="Title 1"/>
          <p:cNvSpPr>
            <a:spLocks noGrp="1"/>
          </p:cNvSpPr>
          <p:nvPr>
            <p:ph type="title"/>
          </p:nvPr>
        </p:nvSpPr>
        <p:spPr/>
        <p:txBody>
          <a:bodyPr/>
          <a:lstStyle/>
          <a:p>
            <a:r>
              <a:rPr lang="en-US" dirty="0" smtClean="0"/>
              <a:t>“Smart Lab” Idea</a:t>
            </a:r>
            <a:endParaRPr lang="en-US" dirty="0"/>
          </a:p>
        </p:txBody>
      </p:sp>
    </p:spTree>
    <p:extLst>
      <p:ext uri="{BB962C8B-B14F-4D97-AF65-F5344CB8AC3E}">
        <p14:creationId xmlns:p14="http://schemas.microsoft.com/office/powerpoint/2010/main" val="231198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036" y="1161862"/>
            <a:ext cx="4454503" cy="5966726"/>
          </a:xfrm>
        </p:spPr>
        <p:txBody>
          <a:bodyPr>
            <a:normAutofit/>
          </a:bodyPr>
          <a:lstStyle/>
          <a:p>
            <a:r>
              <a:rPr lang="en-US" sz="2000" dirty="0" smtClean="0"/>
              <a:t>This tool represents the second stage of a Alexa skill </a:t>
            </a:r>
            <a:r>
              <a:rPr lang="en-US" sz="2000" dirty="0"/>
              <a:t>I</a:t>
            </a:r>
            <a:r>
              <a:rPr lang="en-US" sz="2000" dirty="0" smtClean="0"/>
              <a:t> built a demo for a little while showing a virtual lab assistant</a:t>
            </a:r>
          </a:p>
          <a:p>
            <a:r>
              <a:rPr lang="en-US" sz="2000" dirty="0" smtClean="0"/>
              <a:t>The tool was linked to an a basic in house AI</a:t>
            </a:r>
          </a:p>
          <a:p>
            <a:r>
              <a:rPr lang="en-US" sz="2000" dirty="0"/>
              <a:t>I</a:t>
            </a:r>
            <a:r>
              <a:rPr lang="en-US" sz="2000" dirty="0" smtClean="0"/>
              <a:t> have since given it a new interface and taken all interaction with </a:t>
            </a:r>
            <a:r>
              <a:rPr lang="en-US" sz="2000" dirty="0"/>
              <a:t>A</a:t>
            </a:r>
            <a:r>
              <a:rPr lang="en-US" sz="2000" dirty="0" smtClean="0"/>
              <a:t>lexa out</a:t>
            </a:r>
          </a:p>
          <a:p>
            <a:r>
              <a:rPr lang="en-US" sz="2000" dirty="0" smtClean="0"/>
              <a:t>It has the ability to get basic chemical info and calculations for things such as molarity </a:t>
            </a:r>
          </a:p>
          <a:p>
            <a:r>
              <a:rPr lang="en-US" sz="2000" dirty="0" smtClean="0"/>
              <a:t>Current focus is on improving usefulness and vocal interaction</a:t>
            </a:r>
          </a:p>
        </p:txBody>
      </p:sp>
      <p:sp>
        <p:nvSpPr>
          <p:cNvPr id="2" name="Title 1"/>
          <p:cNvSpPr>
            <a:spLocks noGrp="1"/>
          </p:cNvSpPr>
          <p:nvPr>
            <p:ph type="title"/>
          </p:nvPr>
        </p:nvSpPr>
        <p:spPr>
          <a:xfrm>
            <a:off x="677334" y="360609"/>
            <a:ext cx="8596668" cy="652530"/>
          </a:xfrm>
        </p:spPr>
        <p:txBody>
          <a:bodyPr>
            <a:normAutofit fontScale="90000"/>
          </a:bodyPr>
          <a:lstStyle/>
          <a:p>
            <a:r>
              <a:rPr lang="en-US" dirty="0" smtClean="0"/>
              <a:t>Bio Info – Terminal </a:t>
            </a:r>
            <a:endParaRPr lang="en-US" dirty="0"/>
          </a:p>
        </p:txBody>
      </p:sp>
      <p:pic>
        <p:nvPicPr>
          <p:cNvPr id="5" name="Picture 4"/>
          <p:cNvPicPr>
            <a:picLocks noChangeAspect="1"/>
          </p:cNvPicPr>
          <p:nvPr/>
        </p:nvPicPr>
        <p:blipFill>
          <a:blip r:embed="rId2"/>
          <a:stretch>
            <a:fillRect/>
          </a:stretch>
        </p:blipFill>
        <p:spPr>
          <a:xfrm>
            <a:off x="6166733" y="316521"/>
            <a:ext cx="4573946" cy="6078828"/>
          </a:xfrm>
          <a:prstGeom prst="rect">
            <a:avLst/>
          </a:prstGeom>
        </p:spPr>
      </p:pic>
    </p:spTree>
    <p:extLst>
      <p:ext uri="{BB962C8B-B14F-4D97-AF65-F5344CB8AC3E}">
        <p14:creationId xmlns:p14="http://schemas.microsoft.com/office/powerpoint/2010/main" val="803017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asic chat bubb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48687"/>
            <a:ext cx="3775788" cy="37757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56036" y="154058"/>
            <a:ext cx="10972800" cy="1143000"/>
          </a:xfrm>
        </p:spPr>
        <p:txBody>
          <a:bodyPr/>
          <a:lstStyle/>
          <a:p>
            <a:r>
              <a:rPr lang="en-US" dirty="0" smtClean="0"/>
              <a:t>Basic Conversation</a:t>
            </a:r>
            <a:endParaRPr lang="en-US" dirty="0"/>
          </a:p>
        </p:txBody>
      </p:sp>
      <p:sp>
        <p:nvSpPr>
          <p:cNvPr id="5" name="Content Placeholder 2"/>
          <p:cNvSpPr txBox="1">
            <a:spLocks/>
          </p:cNvSpPr>
          <p:nvPr/>
        </p:nvSpPr>
        <p:spPr bwMode="auto">
          <a:xfrm>
            <a:off x="556035" y="965919"/>
            <a:ext cx="4454503" cy="596672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92100" indent="-292100" algn="l" rtl="0" eaLnBrk="1" fontAlgn="base" hangingPunct="1">
              <a:lnSpc>
                <a:spcPct val="90000"/>
              </a:lnSpc>
              <a:spcBef>
                <a:spcPct val="35000"/>
              </a:spcBef>
              <a:spcAft>
                <a:spcPct val="0"/>
              </a:spcAft>
              <a:buClr>
                <a:srgbClr val="6699FF"/>
              </a:buClr>
              <a:buSzPct val="80000"/>
              <a:buFont typeface="Wingdings" pitchFamily="2" charset="2"/>
              <a:defRPr sz="2200" b="1">
                <a:solidFill>
                  <a:srgbClr val="006666"/>
                </a:solidFill>
                <a:latin typeface="+mn-lt"/>
                <a:ea typeface="+mn-ea"/>
                <a:cs typeface="+mn-cs"/>
              </a:defRPr>
            </a:lvl1pPr>
            <a:lvl2pPr marL="742950" indent="-285750" algn="l" rtl="0" eaLnBrk="1" fontAlgn="base" hangingPunct="1">
              <a:lnSpc>
                <a:spcPct val="90000"/>
              </a:lnSpc>
              <a:spcBef>
                <a:spcPct val="35000"/>
              </a:spcBef>
              <a:spcAft>
                <a:spcPct val="0"/>
              </a:spcAft>
              <a:buClr>
                <a:srgbClr val="FF9900"/>
              </a:buClr>
              <a:buSzPct val="80000"/>
              <a:buFont typeface="Wingdings" pitchFamily="2" charset="2"/>
              <a:buChar char="n"/>
              <a:defRPr sz="2200" b="1">
                <a:solidFill>
                  <a:srgbClr val="000000"/>
                </a:solidFill>
                <a:latin typeface="+mn-lt"/>
              </a:defRPr>
            </a:lvl2pPr>
            <a:lvl3pPr marL="1143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3pPr>
            <a:lvl4pPr marL="1600200" indent="-228600" algn="l" rtl="0" eaLnBrk="1" fontAlgn="base" hangingPunct="1">
              <a:lnSpc>
                <a:spcPct val="90000"/>
              </a:lnSpc>
              <a:spcBef>
                <a:spcPct val="35000"/>
              </a:spcBef>
              <a:spcAft>
                <a:spcPct val="0"/>
              </a:spcAft>
              <a:buClr>
                <a:srgbClr val="006666"/>
              </a:buClr>
              <a:buChar char="•"/>
              <a:defRPr sz="2200" b="1">
                <a:solidFill>
                  <a:srgbClr val="000000"/>
                </a:solidFill>
                <a:latin typeface="+mn-lt"/>
              </a:defRPr>
            </a:lvl4pPr>
            <a:lvl5pPr marL="20574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5pPr>
            <a:lvl6pPr marL="25146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6pPr>
            <a:lvl7pPr marL="29718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7pPr>
            <a:lvl8pPr marL="3429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8pPr>
            <a:lvl9pPr marL="38862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9pPr>
          </a:lstStyle>
          <a:p>
            <a:pPr marL="342900" indent="-342900" defTabSz="914400">
              <a:buFont typeface="Arial" panose="020B0604020202020204" pitchFamily="34" charset="0"/>
              <a:buChar char="•"/>
            </a:pPr>
            <a:r>
              <a:rPr lang="en-US" sz="2000" kern="0" dirty="0" smtClean="0"/>
              <a:t>The first target for the platform was to simply engage with basic conversation like a chat bot with the user</a:t>
            </a:r>
          </a:p>
          <a:p>
            <a:pPr marL="342900" indent="-342900" defTabSz="914400">
              <a:buFont typeface="Arial" panose="020B0604020202020204" pitchFamily="34" charset="0"/>
              <a:buChar char="•"/>
            </a:pPr>
            <a:endParaRPr lang="en-US" sz="2000" kern="0" dirty="0"/>
          </a:p>
          <a:p>
            <a:pPr marL="342900" indent="-342900" defTabSz="914400">
              <a:buFont typeface="Arial" panose="020B0604020202020204" pitchFamily="34" charset="0"/>
              <a:buChar char="•"/>
            </a:pPr>
            <a:r>
              <a:rPr lang="en-US" sz="2000" kern="0" dirty="0" smtClean="0"/>
              <a:t>This helped us set a baseline for our model as well as begin the challenging process of delving into speech processing and natural language processing that we hope to add to our program as development continues</a:t>
            </a:r>
          </a:p>
          <a:p>
            <a:pPr marL="342900" indent="-342900" defTabSz="914400">
              <a:buFont typeface="Arial" panose="020B0604020202020204" pitchFamily="34" charset="0"/>
              <a:buChar char="•"/>
            </a:pPr>
            <a:endParaRPr lang="en-US" sz="2000" kern="0" dirty="0"/>
          </a:p>
          <a:p>
            <a:pPr marL="342900" indent="-342900" defTabSz="914400">
              <a:buFont typeface="Arial" panose="020B0604020202020204" pitchFamily="34" charset="0"/>
              <a:buChar char="•"/>
            </a:pPr>
            <a:r>
              <a:rPr lang="en-US" sz="2000" kern="0" dirty="0" smtClean="0"/>
              <a:t>More info on NLP-</a:t>
            </a:r>
          </a:p>
          <a:p>
            <a:pPr marL="342900" indent="-342900" defTabSz="914400">
              <a:buFont typeface="Arial" panose="020B0604020202020204" pitchFamily="34" charset="0"/>
              <a:buChar char="•"/>
            </a:pPr>
            <a:r>
              <a:rPr lang="en-US" sz="1200" kern="0" dirty="0">
                <a:solidFill>
                  <a:srgbClr val="00B0F0"/>
                </a:solidFill>
                <a:hlinkClick r:id="rId3"/>
              </a:rPr>
              <a:t>https://www.sas.com/en_us/insights/analytics/what-is-natural-language-processing-nlp.html</a:t>
            </a:r>
            <a:endParaRPr lang="en-US" sz="1200" kern="0" dirty="0" smtClean="0">
              <a:solidFill>
                <a:srgbClr val="00B0F0"/>
              </a:solidFill>
            </a:endParaRPr>
          </a:p>
        </p:txBody>
      </p:sp>
      <p:pic>
        <p:nvPicPr>
          <p:cNvPr id="4" name="Picture 3"/>
          <p:cNvPicPr>
            <a:picLocks noChangeAspect="1"/>
          </p:cNvPicPr>
          <p:nvPr/>
        </p:nvPicPr>
        <p:blipFill>
          <a:blip r:embed="rId4"/>
          <a:stretch>
            <a:fillRect/>
          </a:stretch>
        </p:blipFill>
        <p:spPr>
          <a:xfrm>
            <a:off x="5750281" y="3949282"/>
            <a:ext cx="4467225" cy="2381250"/>
          </a:xfrm>
          <a:prstGeom prst="rect">
            <a:avLst/>
          </a:prstGeom>
        </p:spPr>
      </p:pic>
    </p:spTree>
    <p:extLst>
      <p:ext uri="{BB962C8B-B14F-4D97-AF65-F5344CB8AC3E}">
        <p14:creationId xmlns:p14="http://schemas.microsoft.com/office/powerpoint/2010/main" val="161071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Information look-up: </a:t>
            </a:r>
            <a:r>
              <a:rPr lang="en-US" sz="3200" dirty="0" smtClean="0"/>
              <a:t> </a:t>
            </a:r>
            <a:r>
              <a:rPr lang="en-US" sz="3200" dirty="0"/>
              <a:t>chemical equipment, etc</a:t>
            </a:r>
            <a:r>
              <a:rPr lang="en-US" sz="3200" dirty="0" smtClean="0"/>
              <a:t>.</a:t>
            </a:r>
            <a:endParaRPr lang="en-US" sz="3200" dirty="0"/>
          </a:p>
        </p:txBody>
      </p:sp>
      <p:sp>
        <p:nvSpPr>
          <p:cNvPr id="4" name="Content Placeholder 2"/>
          <p:cNvSpPr txBox="1">
            <a:spLocks/>
          </p:cNvSpPr>
          <p:nvPr/>
        </p:nvSpPr>
        <p:spPr bwMode="auto">
          <a:xfrm>
            <a:off x="404118" y="1183720"/>
            <a:ext cx="4454503" cy="609559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92100" indent="-292100" algn="l" rtl="0" eaLnBrk="1" fontAlgn="base" hangingPunct="1">
              <a:lnSpc>
                <a:spcPct val="90000"/>
              </a:lnSpc>
              <a:spcBef>
                <a:spcPct val="35000"/>
              </a:spcBef>
              <a:spcAft>
                <a:spcPct val="0"/>
              </a:spcAft>
              <a:buClr>
                <a:srgbClr val="6699FF"/>
              </a:buClr>
              <a:buSzPct val="80000"/>
              <a:buFont typeface="Wingdings" pitchFamily="2" charset="2"/>
              <a:defRPr sz="2200" b="1">
                <a:solidFill>
                  <a:srgbClr val="006666"/>
                </a:solidFill>
                <a:latin typeface="+mn-lt"/>
                <a:ea typeface="+mn-ea"/>
                <a:cs typeface="+mn-cs"/>
              </a:defRPr>
            </a:lvl1pPr>
            <a:lvl2pPr marL="742950" indent="-285750" algn="l" rtl="0" eaLnBrk="1" fontAlgn="base" hangingPunct="1">
              <a:lnSpc>
                <a:spcPct val="90000"/>
              </a:lnSpc>
              <a:spcBef>
                <a:spcPct val="35000"/>
              </a:spcBef>
              <a:spcAft>
                <a:spcPct val="0"/>
              </a:spcAft>
              <a:buClr>
                <a:srgbClr val="FF9900"/>
              </a:buClr>
              <a:buSzPct val="80000"/>
              <a:buFont typeface="Wingdings" pitchFamily="2" charset="2"/>
              <a:buChar char="n"/>
              <a:defRPr sz="2200" b="1">
                <a:solidFill>
                  <a:srgbClr val="000000"/>
                </a:solidFill>
                <a:latin typeface="+mn-lt"/>
              </a:defRPr>
            </a:lvl2pPr>
            <a:lvl3pPr marL="1143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3pPr>
            <a:lvl4pPr marL="1600200" indent="-228600" algn="l" rtl="0" eaLnBrk="1" fontAlgn="base" hangingPunct="1">
              <a:lnSpc>
                <a:spcPct val="90000"/>
              </a:lnSpc>
              <a:spcBef>
                <a:spcPct val="35000"/>
              </a:spcBef>
              <a:spcAft>
                <a:spcPct val="0"/>
              </a:spcAft>
              <a:buClr>
                <a:srgbClr val="006666"/>
              </a:buClr>
              <a:buChar char="•"/>
              <a:defRPr sz="2200" b="1">
                <a:solidFill>
                  <a:srgbClr val="000000"/>
                </a:solidFill>
                <a:latin typeface="+mn-lt"/>
              </a:defRPr>
            </a:lvl4pPr>
            <a:lvl5pPr marL="20574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5pPr>
            <a:lvl6pPr marL="25146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6pPr>
            <a:lvl7pPr marL="29718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7pPr>
            <a:lvl8pPr marL="3429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8pPr>
            <a:lvl9pPr marL="38862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9pPr>
          </a:lstStyle>
          <a:p>
            <a:pPr marL="342900" indent="-342900" defTabSz="914400">
              <a:buFont typeface="Arial" panose="020B0604020202020204" pitchFamily="34" charset="0"/>
              <a:buChar char="•"/>
            </a:pPr>
            <a:r>
              <a:rPr lang="en-US" sz="2000" kern="0" dirty="0" smtClean="0"/>
              <a:t>Next </a:t>
            </a:r>
            <a:r>
              <a:rPr lang="en-US" sz="2000" kern="0" dirty="0"/>
              <a:t>I</a:t>
            </a:r>
            <a:r>
              <a:rPr lang="en-US" sz="2000" kern="0" dirty="0" smtClean="0"/>
              <a:t> sought to develop more direct research tools such as those that would gather information from our local Data bases and ones around the world</a:t>
            </a:r>
            <a:endParaRPr lang="en-US" sz="2000" kern="0" dirty="0"/>
          </a:p>
          <a:p>
            <a:pPr marL="342900" indent="-342900" defTabSz="914400">
              <a:buFont typeface="Arial" panose="020B0604020202020204" pitchFamily="34" charset="0"/>
              <a:buChar char="•"/>
            </a:pPr>
            <a:r>
              <a:rPr lang="en-US" sz="2000" kern="0" dirty="0" smtClean="0"/>
              <a:t>Currently we implement this by connecting with REST service’s from databases like Pub </a:t>
            </a:r>
            <a:r>
              <a:rPr lang="en-US" sz="2000" kern="0" dirty="0" err="1" smtClean="0"/>
              <a:t>Chem</a:t>
            </a:r>
            <a:r>
              <a:rPr lang="en-US" sz="2000" kern="0" dirty="0" smtClean="0"/>
              <a:t> and HMDB </a:t>
            </a:r>
          </a:p>
          <a:p>
            <a:pPr marL="342900" indent="-342900" defTabSz="914400">
              <a:buFont typeface="Arial" panose="020B0604020202020204" pitchFamily="34" charset="0"/>
              <a:buChar char="•"/>
            </a:pPr>
            <a:r>
              <a:rPr lang="en-US" sz="2000" kern="0" dirty="0" smtClean="0"/>
              <a:t>With these we can access mountains of chemical data quickly and easily </a:t>
            </a:r>
            <a:endParaRPr lang="en-US" sz="2000" kern="0" dirty="0" smtClean="0"/>
          </a:p>
          <a:p>
            <a:pPr marL="342900" indent="-342900" defTabSz="914400">
              <a:buFont typeface="Arial" panose="020B0604020202020204" pitchFamily="34" charset="0"/>
              <a:buChar char="•"/>
            </a:pPr>
            <a:endParaRPr lang="en-US" sz="2000" kern="0" dirty="0"/>
          </a:p>
          <a:p>
            <a:pPr marL="342900" indent="-342900" defTabSz="914400">
              <a:buFont typeface="Arial" panose="020B0604020202020204" pitchFamily="34" charset="0"/>
              <a:buChar char="•"/>
            </a:pPr>
            <a:r>
              <a:rPr lang="en-US" sz="2000" kern="0" dirty="0" smtClean="0"/>
              <a:t>More info on Pug-REST-</a:t>
            </a:r>
          </a:p>
          <a:p>
            <a:pPr marL="342900" indent="-342900" defTabSz="914400">
              <a:buFont typeface="Arial" panose="020B0604020202020204" pitchFamily="34" charset="0"/>
              <a:buChar char="•"/>
            </a:pPr>
            <a:r>
              <a:rPr lang="en-US" sz="1200" kern="0" dirty="0" smtClean="0">
                <a:solidFill>
                  <a:srgbClr val="00B0F0"/>
                </a:solidFill>
                <a:hlinkClick r:id="rId2"/>
              </a:rPr>
              <a:t>http://pubchemdocs.ncbi.nlm.nih.gov/pug-rest</a:t>
            </a:r>
            <a:endParaRPr lang="en-US" sz="1200" kern="0" dirty="0" smtClean="0">
              <a:solidFill>
                <a:srgbClr val="00B0F0"/>
              </a:solidFill>
            </a:endParaRPr>
          </a:p>
        </p:txBody>
      </p:sp>
      <p:pic>
        <p:nvPicPr>
          <p:cNvPr id="6" name="Picture 5"/>
          <p:cNvPicPr>
            <a:picLocks noChangeAspect="1"/>
          </p:cNvPicPr>
          <p:nvPr/>
        </p:nvPicPr>
        <p:blipFill>
          <a:blip r:embed="rId3"/>
          <a:stretch>
            <a:fillRect/>
          </a:stretch>
        </p:blipFill>
        <p:spPr>
          <a:xfrm>
            <a:off x="4858621" y="1183720"/>
            <a:ext cx="6858000" cy="2762250"/>
          </a:xfrm>
          <a:prstGeom prst="rect">
            <a:avLst/>
          </a:prstGeom>
          <a:ln>
            <a:noFill/>
          </a:ln>
          <a:effectLst>
            <a:outerShdw blurRad="190500" algn="tl" rotWithShape="0">
              <a:srgbClr val="000000">
                <a:alpha val="70000"/>
              </a:srgbClr>
            </a:outerShdw>
          </a:effectLst>
        </p:spPr>
      </p:pic>
      <p:cxnSp>
        <p:nvCxnSpPr>
          <p:cNvPr id="9" name="Elbow Connector 8"/>
          <p:cNvCxnSpPr/>
          <p:nvPr/>
        </p:nvCxnSpPr>
        <p:spPr bwMode="auto">
          <a:xfrm rot="16200000" flipH="1">
            <a:off x="5454148" y="4235887"/>
            <a:ext cx="1233940" cy="814873"/>
          </a:xfrm>
          <a:prstGeom prst="bentConnector2">
            <a:avLst/>
          </a:prstGeom>
          <a:solidFill>
            <a:schemeClr val="accent1"/>
          </a:solidFill>
          <a:ln w="9525" cap="flat" cmpd="sng" algn="ctr">
            <a:solidFill>
              <a:srgbClr val="00B0F0"/>
            </a:solidFill>
            <a:prstDash val="solid"/>
            <a:round/>
            <a:headEnd type="none" w="med" len="med"/>
            <a:tailEnd type="triangle"/>
          </a:ln>
          <a:effectLst/>
        </p:spPr>
      </p:cxnSp>
      <p:pic>
        <p:nvPicPr>
          <p:cNvPr id="1026" name="Picture 2" descr="C:\Users\matt\Desktop\bioinf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675" y="4016305"/>
            <a:ext cx="4667790" cy="279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73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4302"/>
            <a:ext cx="10972800" cy="1143000"/>
          </a:xfrm>
        </p:spPr>
        <p:txBody>
          <a:bodyPr/>
          <a:lstStyle/>
          <a:p>
            <a:r>
              <a:rPr lang="en-US" dirty="0" smtClean="0"/>
              <a:t>Checking User Query's</a:t>
            </a:r>
            <a:endParaRPr lang="en-US" dirty="0"/>
          </a:p>
        </p:txBody>
      </p:sp>
      <p:sp>
        <p:nvSpPr>
          <p:cNvPr id="4" name="Content Placeholder 2"/>
          <p:cNvSpPr txBox="1">
            <a:spLocks/>
          </p:cNvSpPr>
          <p:nvPr/>
        </p:nvSpPr>
        <p:spPr bwMode="auto">
          <a:xfrm>
            <a:off x="646471" y="1091526"/>
            <a:ext cx="4454503" cy="596672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92100" indent="-292100" algn="l" rtl="0" eaLnBrk="1" fontAlgn="base" hangingPunct="1">
              <a:lnSpc>
                <a:spcPct val="90000"/>
              </a:lnSpc>
              <a:spcBef>
                <a:spcPct val="35000"/>
              </a:spcBef>
              <a:spcAft>
                <a:spcPct val="0"/>
              </a:spcAft>
              <a:buClr>
                <a:srgbClr val="6699FF"/>
              </a:buClr>
              <a:buSzPct val="80000"/>
              <a:buFont typeface="Wingdings" pitchFamily="2" charset="2"/>
              <a:defRPr sz="2200" b="1">
                <a:solidFill>
                  <a:srgbClr val="006666"/>
                </a:solidFill>
                <a:latin typeface="+mn-lt"/>
                <a:ea typeface="+mn-ea"/>
                <a:cs typeface="+mn-cs"/>
              </a:defRPr>
            </a:lvl1pPr>
            <a:lvl2pPr marL="742950" indent="-285750" algn="l" rtl="0" eaLnBrk="1" fontAlgn="base" hangingPunct="1">
              <a:lnSpc>
                <a:spcPct val="90000"/>
              </a:lnSpc>
              <a:spcBef>
                <a:spcPct val="35000"/>
              </a:spcBef>
              <a:spcAft>
                <a:spcPct val="0"/>
              </a:spcAft>
              <a:buClr>
                <a:srgbClr val="FF9900"/>
              </a:buClr>
              <a:buSzPct val="80000"/>
              <a:buFont typeface="Wingdings" pitchFamily="2" charset="2"/>
              <a:buChar char="n"/>
              <a:defRPr sz="2200" b="1">
                <a:solidFill>
                  <a:srgbClr val="000000"/>
                </a:solidFill>
                <a:latin typeface="+mn-lt"/>
              </a:defRPr>
            </a:lvl2pPr>
            <a:lvl3pPr marL="1143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3pPr>
            <a:lvl4pPr marL="1600200" indent="-228600" algn="l" rtl="0" eaLnBrk="1" fontAlgn="base" hangingPunct="1">
              <a:lnSpc>
                <a:spcPct val="90000"/>
              </a:lnSpc>
              <a:spcBef>
                <a:spcPct val="35000"/>
              </a:spcBef>
              <a:spcAft>
                <a:spcPct val="0"/>
              </a:spcAft>
              <a:buClr>
                <a:srgbClr val="006666"/>
              </a:buClr>
              <a:buChar char="•"/>
              <a:defRPr sz="2200" b="1">
                <a:solidFill>
                  <a:srgbClr val="000000"/>
                </a:solidFill>
                <a:latin typeface="+mn-lt"/>
              </a:defRPr>
            </a:lvl4pPr>
            <a:lvl5pPr marL="20574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5pPr>
            <a:lvl6pPr marL="25146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6pPr>
            <a:lvl7pPr marL="29718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7pPr>
            <a:lvl8pPr marL="3429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8pPr>
            <a:lvl9pPr marL="38862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9pPr>
          </a:lstStyle>
          <a:p>
            <a:pPr marL="342900" indent="-342900" defTabSz="914400">
              <a:buFont typeface="Arial" panose="020B0604020202020204" pitchFamily="34" charset="0"/>
              <a:buChar char="•"/>
            </a:pPr>
            <a:r>
              <a:rPr lang="en-US" sz="2000" kern="0" dirty="0" smtClean="0"/>
              <a:t>Next we worked on developing an system that could not only take query's world wide and seek answers both here and online but also asses those query's and evaluate them for errors</a:t>
            </a:r>
            <a:endParaRPr lang="en-US" sz="2000" kern="0" dirty="0"/>
          </a:p>
          <a:p>
            <a:pPr marL="342900" indent="-342900" defTabSz="914400">
              <a:buFont typeface="Arial" panose="020B0604020202020204" pitchFamily="34" charset="0"/>
              <a:buChar char="•"/>
            </a:pPr>
            <a:r>
              <a:rPr lang="en-US" sz="2000" kern="0" dirty="0" smtClean="0"/>
              <a:t>To do this we utilized dictionary libraries from </a:t>
            </a:r>
            <a:r>
              <a:rPr lang="en-US" sz="2000" dirty="0" err="1" smtClean="0"/>
              <a:t>NHunspell</a:t>
            </a:r>
            <a:r>
              <a:rPr lang="en-US" sz="2000" kern="0" dirty="0" smtClean="0"/>
              <a:t> for to check Spelling and other accuracies within our users requests when we fail to find anything to give them suggestions </a:t>
            </a:r>
          </a:p>
          <a:p>
            <a:pPr marL="342900" indent="-342900" defTabSz="914400">
              <a:buFont typeface="Arial" panose="020B0604020202020204" pitchFamily="34" charset="0"/>
              <a:buChar char="•"/>
            </a:pPr>
            <a:endParaRPr lang="en-US" sz="2000" kern="0" dirty="0"/>
          </a:p>
          <a:p>
            <a:pPr marL="342900" indent="-342900" defTabSz="914400">
              <a:buFont typeface="Arial" panose="020B0604020202020204" pitchFamily="34" charset="0"/>
              <a:buChar char="•"/>
            </a:pPr>
            <a:r>
              <a:rPr lang="en-US" sz="2000" kern="0" dirty="0" smtClean="0"/>
              <a:t>More info on </a:t>
            </a:r>
            <a:r>
              <a:rPr lang="en-US" sz="2000" dirty="0" err="1"/>
              <a:t>NHunspell</a:t>
            </a:r>
            <a:r>
              <a:rPr lang="en-US" sz="2000" kern="0" dirty="0"/>
              <a:t> </a:t>
            </a:r>
            <a:r>
              <a:rPr lang="en-US" sz="2000" kern="0" dirty="0" smtClean="0"/>
              <a:t>-</a:t>
            </a:r>
          </a:p>
          <a:p>
            <a:pPr marL="342900" indent="-342900" defTabSz="914400">
              <a:buFont typeface="Arial" panose="020B0604020202020204" pitchFamily="34" charset="0"/>
              <a:buChar char="•"/>
            </a:pPr>
            <a:r>
              <a:rPr lang="en-US" sz="1200" kern="0" dirty="0">
                <a:solidFill>
                  <a:srgbClr val="00B0F0"/>
                </a:solidFill>
                <a:hlinkClick r:id="rId2"/>
              </a:rPr>
              <a:t>https://www.nuget.org/packages/NHunspell/</a:t>
            </a:r>
            <a:endParaRPr lang="en-US" sz="1200" kern="0" dirty="0" smtClean="0">
              <a:solidFill>
                <a:srgbClr val="00B0F0"/>
              </a:solidFill>
            </a:endParaRPr>
          </a:p>
        </p:txBody>
      </p:sp>
      <p:pic>
        <p:nvPicPr>
          <p:cNvPr id="5" name="Picture 4"/>
          <p:cNvPicPr>
            <a:picLocks noChangeAspect="1"/>
          </p:cNvPicPr>
          <p:nvPr/>
        </p:nvPicPr>
        <p:blipFill>
          <a:blip r:embed="rId3"/>
          <a:stretch>
            <a:fillRect/>
          </a:stretch>
        </p:blipFill>
        <p:spPr>
          <a:xfrm>
            <a:off x="5844074" y="3716015"/>
            <a:ext cx="5238705" cy="2171600"/>
          </a:xfrm>
          <a:prstGeom prst="rect">
            <a:avLst/>
          </a:prstGeom>
        </p:spPr>
      </p:pic>
      <p:pic>
        <p:nvPicPr>
          <p:cNvPr id="2050" name="Picture 2" descr="Image result for nhunspe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4074" y="1435974"/>
            <a:ext cx="1344547" cy="13445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nhunspe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5868" y="85851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08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unit conversion : </a:t>
            </a:r>
            <a:r>
              <a:rPr lang="en-US" dirty="0" smtClean="0"/>
              <a:t>moles </a:t>
            </a:r>
            <a:r>
              <a:rPr lang="en-US" dirty="0"/>
              <a:t>to grams, </a:t>
            </a:r>
            <a:r>
              <a:rPr lang="en-US" dirty="0" err="1"/>
              <a:t>etc</a:t>
            </a:r>
            <a:endParaRPr lang="en-US" dirty="0"/>
          </a:p>
        </p:txBody>
      </p:sp>
      <p:sp>
        <p:nvSpPr>
          <p:cNvPr id="4" name="Content Placeholder 2"/>
          <p:cNvSpPr txBox="1">
            <a:spLocks/>
          </p:cNvSpPr>
          <p:nvPr/>
        </p:nvSpPr>
        <p:spPr bwMode="auto">
          <a:xfrm>
            <a:off x="360093" y="1217846"/>
            <a:ext cx="4454503" cy="596672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92100" indent="-292100" algn="l" rtl="0" eaLnBrk="1" fontAlgn="base" hangingPunct="1">
              <a:lnSpc>
                <a:spcPct val="90000"/>
              </a:lnSpc>
              <a:spcBef>
                <a:spcPct val="35000"/>
              </a:spcBef>
              <a:spcAft>
                <a:spcPct val="0"/>
              </a:spcAft>
              <a:buClr>
                <a:srgbClr val="6699FF"/>
              </a:buClr>
              <a:buSzPct val="80000"/>
              <a:buFont typeface="Wingdings" pitchFamily="2" charset="2"/>
              <a:defRPr sz="2200" b="1">
                <a:solidFill>
                  <a:srgbClr val="006666"/>
                </a:solidFill>
                <a:latin typeface="+mn-lt"/>
                <a:ea typeface="+mn-ea"/>
                <a:cs typeface="+mn-cs"/>
              </a:defRPr>
            </a:lvl1pPr>
            <a:lvl2pPr marL="742950" indent="-285750" algn="l" rtl="0" eaLnBrk="1" fontAlgn="base" hangingPunct="1">
              <a:lnSpc>
                <a:spcPct val="90000"/>
              </a:lnSpc>
              <a:spcBef>
                <a:spcPct val="35000"/>
              </a:spcBef>
              <a:spcAft>
                <a:spcPct val="0"/>
              </a:spcAft>
              <a:buClr>
                <a:srgbClr val="FF9900"/>
              </a:buClr>
              <a:buSzPct val="80000"/>
              <a:buFont typeface="Wingdings" pitchFamily="2" charset="2"/>
              <a:buChar char="n"/>
              <a:defRPr sz="2200" b="1">
                <a:solidFill>
                  <a:srgbClr val="000000"/>
                </a:solidFill>
                <a:latin typeface="+mn-lt"/>
              </a:defRPr>
            </a:lvl2pPr>
            <a:lvl3pPr marL="1143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3pPr>
            <a:lvl4pPr marL="1600200" indent="-228600" algn="l" rtl="0" eaLnBrk="1" fontAlgn="base" hangingPunct="1">
              <a:lnSpc>
                <a:spcPct val="90000"/>
              </a:lnSpc>
              <a:spcBef>
                <a:spcPct val="35000"/>
              </a:spcBef>
              <a:spcAft>
                <a:spcPct val="0"/>
              </a:spcAft>
              <a:buClr>
                <a:srgbClr val="006666"/>
              </a:buClr>
              <a:buChar char="•"/>
              <a:defRPr sz="2200" b="1">
                <a:solidFill>
                  <a:srgbClr val="000000"/>
                </a:solidFill>
                <a:latin typeface="+mn-lt"/>
              </a:defRPr>
            </a:lvl4pPr>
            <a:lvl5pPr marL="20574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5pPr>
            <a:lvl6pPr marL="25146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6pPr>
            <a:lvl7pPr marL="29718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7pPr>
            <a:lvl8pPr marL="3429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8pPr>
            <a:lvl9pPr marL="38862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9pPr>
          </a:lstStyle>
          <a:p>
            <a:pPr marL="342900" indent="-342900" defTabSz="914400">
              <a:buFont typeface="Arial" panose="020B0604020202020204" pitchFamily="34" charset="0"/>
              <a:buChar char="•"/>
            </a:pPr>
            <a:r>
              <a:rPr lang="en-US" sz="2000" kern="0" dirty="0" smtClean="0"/>
              <a:t>Next </a:t>
            </a:r>
            <a:r>
              <a:rPr lang="en-US" sz="2000" kern="0" dirty="0"/>
              <a:t>I</a:t>
            </a:r>
            <a:r>
              <a:rPr lang="en-US" sz="2000" kern="0" dirty="0" smtClean="0"/>
              <a:t> worked on one of the most essential components a scientific assistant could possess and that is unit conversion </a:t>
            </a:r>
            <a:endParaRPr lang="en-US" sz="2000" kern="0" dirty="0"/>
          </a:p>
          <a:p>
            <a:pPr marL="342900" indent="-342900" defTabSz="914400">
              <a:buFont typeface="Arial" panose="020B0604020202020204" pitchFamily="34" charset="0"/>
              <a:buChar char="•"/>
            </a:pPr>
            <a:r>
              <a:rPr lang="en-US" sz="2000" kern="0" dirty="0" smtClean="0"/>
              <a:t>Our software as of now can do many basic conversions such as meters to millimeters but it can also now get grams from </a:t>
            </a:r>
            <a:r>
              <a:rPr lang="en-US" sz="2000" kern="0" dirty="0" err="1" smtClean="0"/>
              <a:t>mols</a:t>
            </a:r>
            <a:r>
              <a:rPr lang="en-US" sz="2000" kern="0" dirty="0" smtClean="0"/>
              <a:t> and volume and volume when only knowing </a:t>
            </a:r>
            <a:r>
              <a:rPr lang="en-US" sz="2000" kern="0" dirty="0" err="1" smtClean="0"/>
              <a:t>mols</a:t>
            </a:r>
            <a:r>
              <a:rPr lang="en-US" sz="2000" kern="0" dirty="0" smtClean="0"/>
              <a:t> and weight in grams</a:t>
            </a:r>
          </a:p>
          <a:p>
            <a:pPr marL="342900" indent="-342900" defTabSz="914400">
              <a:buFont typeface="Arial" panose="020B0604020202020204" pitchFamily="34" charset="0"/>
              <a:buChar char="•"/>
            </a:pPr>
            <a:endParaRPr lang="en-US" sz="2000" kern="0" dirty="0"/>
          </a:p>
          <a:p>
            <a:pPr marL="342900" indent="-342900" defTabSz="914400">
              <a:buFont typeface="Arial" panose="020B0604020202020204" pitchFamily="34" charset="0"/>
              <a:buChar char="•"/>
            </a:pPr>
            <a:r>
              <a:rPr lang="en-US" sz="2000" kern="0" dirty="0" smtClean="0"/>
              <a:t>We will be expanding this in the future to a massive library of conversion options</a:t>
            </a:r>
            <a:endParaRPr lang="en-US" sz="2000" kern="0" dirty="0"/>
          </a:p>
        </p:txBody>
      </p:sp>
      <p:pic>
        <p:nvPicPr>
          <p:cNvPr id="4104"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2471" y="1348474"/>
            <a:ext cx="2553443" cy="18823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708129" y="4061249"/>
            <a:ext cx="4419600" cy="1628775"/>
          </a:xfrm>
          <a:prstGeom prst="rect">
            <a:avLst/>
          </a:prstGeom>
        </p:spPr>
      </p:pic>
      <p:pic>
        <p:nvPicPr>
          <p:cNvPr id="6" name="Picture 5"/>
          <p:cNvPicPr>
            <a:picLocks noChangeAspect="1"/>
          </p:cNvPicPr>
          <p:nvPr/>
        </p:nvPicPr>
        <p:blipFill>
          <a:blip r:embed="rId4"/>
          <a:stretch>
            <a:fillRect/>
          </a:stretch>
        </p:blipFill>
        <p:spPr>
          <a:xfrm>
            <a:off x="5026154" y="1720473"/>
            <a:ext cx="4254759" cy="1510347"/>
          </a:xfrm>
          <a:prstGeom prst="rect">
            <a:avLst/>
          </a:prstGeom>
        </p:spPr>
      </p:pic>
    </p:spTree>
    <p:extLst>
      <p:ext uri="{BB962C8B-B14F-4D97-AF65-F5344CB8AC3E}">
        <p14:creationId xmlns:p14="http://schemas.microsoft.com/office/powerpoint/2010/main" val="42148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bwMode="auto">
          <a:xfrm>
            <a:off x="609600" y="1600201"/>
            <a:ext cx="4671527"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92100" indent="-292100" algn="l" rtl="0" eaLnBrk="1" fontAlgn="base" hangingPunct="1">
              <a:lnSpc>
                <a:spcPct val="90000"/>
              </a:lnSpc>
              <a:spcBef>
                <a:spcPct val="35000"/>
              </a:spcBef>
              <a:spcAft>
                <a:spcPct val="0"/>
              </a:spcAft>
              <a:buClr>
                <a:srgbClr val="6699FF"/>
              </a:buClr>
              <a:buSzPct val="80000"/>
              <a:buFont typeface="Wingdings" pitchFamily="2" charset="2"/>
              <a:defRPr sz="2200" b="1">
                <a:solidFill>
                  <a:srgbClr val="006666"/>
                </a:solidFill>
                <a:latin typeface="+mn-lt"/>
                <a:ea typeface="+mn-ea"/>
                <a:cs typeface="+mn-cs"/>
              </a:defRPr>
            </a:lvl1pPr>
            <a:lvl2pPr marL="742950" indent="-285750" algn="l" rtl="0" eaLnBrk="1" fontAlgn="base" hangingPunct="1">
              <a:lnSpc>
                <a:spcPct val="90000"/>
              </a:lnSpc>
              <a:spcBef>
                <a:spcPct val="35000"/>
              </a:spcBef>
              <a:spcAft>
                <a:spcPct val="0"/>
              </a:spcAft>
              <a:buClr>
                <a:srgbClr val="FF9900"/>
              </a:buClr>
              <a:buSzPct val="80000"/>
              <a:buFont typeface="Wingdings" pitchFamily="2" charset="2"/>
              <a:buChar char="n"/>
              <a:defRPr sz="2200" b="1">
                <a:solidFill>
                  <a:srgbClr val="000000"/>
                </a:solidFill>
                <a:latin typeface="+mn-lt"/>
              </a:defRPr>
            </a:lvl2pPr>
            <a:lvl3pPr marL="1143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3pPr>
            <a:lvl4pPr marL="1600200" indent="-228600" algn="l" rtl="0" eaLnBrk="1" fontAlgn="base" hangingPunct="1">
              <a:lnSpc>
                <a:spcPct val="90000"/>
              </a:lnSpc>
              <a:spcBef>
                <a:spcPct val="35000"/>
              </a:spcBef>
              <a:spcAft>
                <a:spcPct val="0"/>
              </a:spcAft>
              <a:buClr>
                <a:srgbClr val="006666"/>
              </a:buClr>
              <a:buChar char="•"/>
              <a:defRPr sz="2200" b="1">
                <a:solidFill>
                  <a:srgbClr val="000000"/>
                </a:solidFill>
                <a:latin typeface="+mn-lt"/>
              </a:defRPr>
            </a:lvl4pPr>
            <a:lvl5pPr marL="20574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5pPr>
            <a:lvl6pPr marL="25146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6pPr>
            <a:lvl7pPr marL="29718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7pPr>
            <a:lvl8pPr marL="34290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8pPr>
            <a:lvl9pPr marL="3886200" indent="-228600" algn="l" rtl="0" eaLnBrk="1" fontAlgn="base" hangingPunct="1">
              <a:lnSpc>
                <a:spcPct val="90000"/>
              </a:lnSpc>
              <a:spcBef>
                <a:spcPct val="35000"/>
              </a:spcBef>
              <a:spcAft>
                <a:spcPct val="0"/>
              </a:spcAft>
              <a:buClr>
                <a:srgbClr val="006666"/>
              </a:buClr>
              <a:buFont typeface="Arial" charset="0"/>
              <a:buChar char="»"/>
              <a:defRPr sz="2200" b="1">
                <a:solidFill>
                  <a:srgbClr val="000000"/>
                </a:solidFill>
                <a:latin typeface="+mn-lt"/>
              </a:defRPr>
            </a:lvl9pPr>
          </a:lstStyle>
          <a:p>
            <a:pPr marL="342900" indent="-342900" defTabSz="914400">
              <a:buFont typeface="Arial" panose="020B0604020202020204" pitchFamily="34" charset="0"/>
              <a:buChar char="•"/>
            </a:pPr>
            <a:r>
              <a:rPr lang="en-US" sz="2100" kern="0" dirty="0" smtClean="0"/>
              <a:t>One of the final fields </a:t>
            </a:r>
            <a:r>
              <a:rPr lang="en-US" sz="2100" dirty="0"/>
              <a:t>I</a:t>
            </a:r>
            <a:r>
              <a:rPr lang="en-US" sz="2100" kern="0" dirty="0" smtClean="0"/>
              <a:t> have been working on for the utility of Bio info has been in lab based prep assistance specifically for mobile phase</a:t>
            </a:r>
          </a:p>
          <a:p>
            <a:pPr marL="342900" indent="-342900" defTabSz="914400">
              <a:buFont typeface="Arial" panose="020B0604020202020204" pitchFamily="34" charset="0"/>
              <a:buChar char="•"/>
            </a:pPr>
            <a:endParaRPr lang="en-US" sz="2100" dirty="0"/>
          </a:p>
          <a:p>
            <a:pPr marL="342900" indent="-342900" defTabSz="914400">
              <a:buFont typeface="Arial" panose="020B0604020202020204" pitchFamily="34" charset="0"/>
              <a:buChar char="•"/>
            </a:pPr>
            <a:r>
              <a:rPr lang="en-US" sz="2100" kern="0" dirty="0" smtClean="0"/>
              <a:t>By giving the program simple information like the volume of your solution and the form of chromatography you are working in Bio Info will give you a fully mapped step by step procedure to preform your lab prep</a:t>
            </a:r>
            <a:endParaRPr lang="en-US" sz="2100" kern="0" dirty="0"/>
          </a:p>
        </p:txBody>
      </p:sp>
      <p:sp>
        <p:nvSpPr>
          <p:cNvPr id="2" name="Title 1"/>
          <p:cNvSpPr>
            <a:spLocks noGrp="1"/>
          </p:cNvSpPr>
          <p:nvPr>
            <p:ph type="title"/>
          </p:nvPr>
        </p:nvSpPr>
        <p:spPr>
          <a:xfrm>
            <a:off x="588994" y="29920"/>
            <a:ext cx="10972800" cy="987425"/>
          </a:xfrm>
        </p:spPr>
        <p:txBody>
          <a:bodyPr/>
          <a:lstStyle/>
          <a:p>
            <a:r>
              <a:rPr lang="en-US" dirty="0"/>
              <a:t>Assistance in mobile phase </a:t>
            </a:r>
            <a:r>
              <a:rPr lang="en-US" dirty="0" smtClean="0"/>
              <a:t>preparation</a:t>
            </a:r>
            <a:endParaRPr lang="en-US" dirty="0"/>
          </a:p>
        </p:txBody>
      </p:sp>
      <p:pic>
        <p:nvPicPr>
          <p:cNvPr id="5" name="Picture 4"/>
          <p:cNvPicPr>
            <a:picLocks noChangeAspect="1"/>
          </p:cNvPicPr>
          <p:nvPr/>
        </p:nvPicPr>
        <p:blipFill>
          <a:blip r:embed="rId2"/>
          <a:stretch>
            <a:fillRect/>
          </a:stretch>
        </p:blipFill>
        <p:spPr>
          <a:xfrm>
            <a:off x="6206023" y="1017345"/>
            <a:ext cx="3800864" cy="18284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stretch>
            <a:fillRect/>
          </a:stretch>
        </p:blipFill>
        <p:spPr>
          <a:xfrm>
            <a:off x="6075394" y="3019865"/>
            <a:ext cx="4062121" cy="3412182"/>
          </a:xfrm>
          <a:prstGeom prst="rect">
            <a:avLst/>
          </a:prstGeom>
        </p:spPr>
      </p:pic>
    </p:spTree>
    <p:extLst>
      <p:ext uri="{BB962C8B-B14F-4D97-AF65-F5344CB8AC3E}">
        <p14:creationId xmlns:p14="http://schemas.microsoft.com/office/powerpoint/2010/main" val="87024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69577"/>
            <a:ext cx="10972800" cy="4819260"/>
          </a:xfrm>
        </p:spPr>
        <p:txBody>
          <a:bodyPr>
            <a:normAutofit fontScale="85000" lnSpcReduction="10000"/>
          </a:bodyPr>
          <a:lstStyle/>
          <a:p>
            <a:r>
              <a:rPr lang="en-US" dirty="0" smtClean="0"/>
              <a:t>1 - Unit conversion -  </a:t>
            </a:r>
          </a:p>
          <a:p>
            <a:r>
              <a:rPr lang="en-US" dirty="0" smtClean="0"/>
              <a:t>state convert followed by the size –first and then second unit of measurement-</a:t>
            </a:r>
          </a:p>
          <a:p>
            <a:endParaRPr lang="en-US" dirty="0" smtClean="0"/>
          </a:p>
          <a:p>
            <a:r>
              <a:rPr lang="en-US" dirty="0" smtClean="0"/>
              <a:t>2 -Chemical info-</a:t>
            </a:r>
          </a:p>
          <a:p>
            <a:r>
              <a:rPr lang="en-US" dirty="0" smtClean="0"/>
              <a:t> just say tell me about chemical than the target compound or state-</a:t>
            </a:r>
          </a:p>
          <a:p>
            <a:r>
              <a:rPr lang="en-US" dirty="0" smtClean="0"/>
              <a:t>tell me about – or – get data on – followed by the compound name-</a:t>
            </a:r>
          </a:p>
          <a:p>
            <a:endParaRPr lang="en-US" dirty="0" smtClean="0"/>
          </a:p>
          <a:p>
            <a:r>
              <a:rPr lang="en-US" dirty="0" smtClean="0"/>
              <a:t>3 – Calculate Molarity- </a:t>
            </a:r>
          </a:p>
          <a:p>
            <a:r>
              <a:rPr lang="en-US" dirty="0" smtClean="0"/>
              <a:t>to begin write “calculate molarity” – “get molarity” or anything along those lines including “the molarity” you can ask the question any way you like just be sure to put “chemical” before the compound “volume” before the volume in liters and “weight” before the weight in grams </a:t>
            </a:r>
            <a:endParaRPr lang="en-US" dirty="0"/>
          </a:p>
        </p:txBody>
      </p:sp>
      <p:sp>
        <p:nvSpPr>
          <p:cNvPr id="2" name="Title 1"/>
          <p:cNvSpPr>
            <a:spLocks noGrp="1"/>
          </p:cNvSpPr>
          <p:nvPr>
            <p:ph type="title"/>
          </p:nvPr>
        </p:nvSpPr>
        <p:spPr/>
        <p:txBody>
          <a:bodyPr/>
          <a:lstStyle/>
          <a:p>
            <a:r>
              <a:rPr lang="en-US" dirty="0" smtClean="0"/>
              <a:t>How to Use Bio Info Skills</a:t>
            </a:r>
            <a:endParaRPr lang="en-US" dirty="0"/>
          </a:p>
        </p:txBody>
      </p:sp>
    </p:spTree>
    <p:extLst>
      <p:ext uri="{BB962C8B-B14F-4D97-AF65-F5344CB8AC3E}">
        <p14:creationId xmlns:p14="http://schemas.microsoft.com/office/powerpoint/2010/main" val="3976051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TotalTime>
  <Words>829</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Bio-Info Terminal</vt:lpstr>
      <vt:lpstr>“Smart Lab” Idea</vt:lpstr>
      <vt:lpstr>Bio Info – Terminal </vt:lpstr>
      <vt:lpstr>Basic Conversation</vt:lpstr>
      <vt:lpstr>Information look-up:  chemical equipment, etc.</vt:lpstr>
      <vt:lpstr>Checking User Query's</vt:lpstr>
      <vt:lpstr>Simple unit conversion : moles to grams, etc</vt:lpstr>
      <vt:lpstr>Assistance in mobile phase preparation</vt:lpstr>
      <vt:lpstr>How to Use Bio Info Skills</vt:lpstr>
      <vt:lpstr>How to Use Bio Info Skills 2</vt:lpstr>
      <vt:lpstr>How to Use Bio Info Skills 3</vt:lpstr>
    </vt:vector>
  </TitlesOfParts>
  <Company>Bristol-Myers Squibb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Anaconda Updates</dc:title>
  <dc:creator>Cintron, Matthew</dc:creator>
  <cp:lastModifiedBy>matt cintron</cp:lastModifiedBy>
  <cp:revision>57</cp:revision>
  <dcterms:created xsi:type="dcterms:W3CDTF">2018-07-13T14:52:44Z</dcterms:created>
  <dcterms:modified xsi:type="dcterms:W3CDTF">2019-12-01T20:22:04Z</dcterms:modified>
</cp:coreProperties>
</file>