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26" autoAdjust="0"/>
    <p:restoredTop sz="94660"/>
  </p:normalViewPr>
  <p:slideViewPr>
    <p:cSldViewPr snapToGrid="0">
      <p:cViewPr varScale="1">
        <p:scale>
          <a:sx n="53" d="100"/>
          <a:sy n="53" d="100"/>
        </p:scale>
        <p:origin x="32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462EC-9AE9-49D3-BF3D-90567881B81E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254A2-7EED-45E8-924B-56D4F510C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03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Uniform means one location has the exact chance of crime happening comparing to the other location.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254A2-7EED-45E8-924B-56D4F510CE7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40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14C9-3F92-4532-9073-3D6488E94BD8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A4CE-DB42-48C7-84A0-7BDFA363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30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14C9-3F92-4532-9073-3D6488E94BD8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A4CE-DB42-48C7-84A0-7BDFA363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3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14C9-3F92-4532-9073-3D6488E94BD8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A4CE-DB42-48C7-84A0-7BDFA363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0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14C9-3F92-4532-9073-3D6488E94BD8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A4CE-DB42-48C7-84A0-7BDFA363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1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14C9-3F92-4532-9073-3D6488E94BD8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A4CE-DB42-48C7-84A0-7BDFA363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29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14C9-3F92-4532-9073-3D6488E94BD8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A4CE-DB42-48C7-84A0-7BDFA363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49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14C9-3F92-4532-9073-3D6488E94BD8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A4CE-DB42-48C7-84A0-7BDFA363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40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14C9-3F92-4532-9073-3D6488E94BD8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A4CE-DB42-48C7-84A0-7BDFA363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14C9-3F92-4532-9073-3D6488E94BD8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A4CE-DB42-48C7-84A0-7BDFA363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8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14C9-3F92-4532-9073-3D6488E94BD8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A4CE-DB42-48C7-84A0-7BDFA363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5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14C9-3F92-4532-9073-3D6488E94BD8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A4CE-DB42-48C7-84A0-7BDFA363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91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14C9-3F92-4532-9073-3D6488E94BD8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BA4CE-DB42-48C7-84A0-7BDFA363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4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Public-Safety/Crimes-2016/kf95-mnd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pectation%E2%80%93maximization_algorithm" TargetMode="External"/><Relationship Id="rId2" Type="http://schemas.openxmlformats.org/officeDocument/2006/relationships/hyperlink" Target="https://en.wikipedia.org/wiki/Mixture_mod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8ED3A-64D6-4FCB-9A8C-DFD1CB800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/>
              <a:t>Do Crimes Have Patterns?</a:t>
            </a:r>
            <a:endParaRPr lang="en-GB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8BB5FD-062E-46C4-B1C9-63ADA7942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Case Study on Chicago Crime Dataset</a:t>
            </a:r>
            <a:endParaRPr lang="en-GB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846899-1A87-4F9D-8EE7-C1F8FFE21D61}"/>
              </a:ext>
            </a:extLst>
          </p:cNvPr>
          <p:cNvSpPr txBox="1"/>
          <p:nvPr/>
        </p:nvSpPr>
        <p:spPr>
          <a:xfrm>
            <a:off x="7189087" y="5158978"/>
            <a:ext cx="211166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Song Liu (song.liu@bristol.ac.uk)</a:t>
            </a:r>
            <a:endParaRPr lang="ja-JP" altLang="en-US" sz="1350" dirty="0"/>
          </a:p>
          <a:p>
            <a:endParaRPr lang="ja-JP" altLang="en-US" sz="1350" dirty="0"/>
          </a:p>
        </p:txBody>
      </p:sp>
      <p:sp>
        <p:nvSpPr>
          <p:cNvPr id="7" name="AutoShape 6" descr="Image result for police and thief">
            <a:extLst>
              <a:ext uri="{FF2B5EF4-FFF2-40B4-BE49-F238E27FC236}">
                <a16:creationId xmlns:a16="http://schemas.microsoft.com/office/drawing/2014/main" id="{EB793A49-8673-4DB1-ADE9-B53AC213AD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6754" y="2100263"/>
            <a:ext cx="3950494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pic>
        <p:nvPicPr>
          <p:cNvPr id="1032" name="Picture 8" descr="Image result for thief">
            <a:extLst>
              <a:ext uri="{FF2B5EF4-FFF2-40B4-BE49-F238E27FC236}">
                <a16:creationId xmlns:a16="http://schemas.microsoft.com/office/drawing/2014/main" id="{64D74672-F3F6-4230-AF38-7274A05CA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51" y="85216"/>
            <a:ext cx="1511098" cy="159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30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Image result for chicago">
            <a:extLst>
              <a:ext uri="{FF2B5EF4-FFF2-40B4-BE49-F238E27FC236}">
                <a16:creationId xmlns:a16="http://schemas.microsoft.com/office/drawing/2014/main" id="{9F30463D-57F9-41DF-B463-36867D2089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37" y="1675227"/>
            <a:ext cx="6509924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8BA5C3-66D2-4C8B-8D10-B6CBE5A9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City of Chicago</a:t>
            </a:r>
          </a:p>
        </p:txBody>
      </p:sp>
    </p:spTree>
    <p:extLst>
      <p:ext uri="{BB962C8B-B14F-4D97-AF65-F5344CB8AC3E}">
        <p14:creationId xmlns:p14="http://schemas.microsoft.com/office/powerpoint/2010/main" val="230864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6848-FE04-4C35-9285-911D30B2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Needs Your Help! 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139F8-BAB6-406B-8439-A2A9D67D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Chicago’s crime rate is higher than US average.</a:t>
            </a:r>
          </a:p>
          <a:p>
            <a:pPr lvl="1"/>
            <a:r>
              <a:rPr lang="en-GB" sz="2800" dirty="0"/>
              <a:t> Chicago was responsible </a:t>
            </a:r>
            <a:r>
              <a:rPr lang="en-GB" sz="2800" b="1" dirty="0"/>
              <a:t>for nearly half</a:t>
            </a:r>
            <a:r>
              <a:rPr lang="en-GB" sz="2800" dirty="0"/>
              <a:t> of 2016's increase in homicides in the US.</a:t>
            </a:r>
          </a:p>
          <a:p>
            <a:endParaRPr lang="en-US" sz="3200" dirty="0"/>
          </a:p>
          <a:p>
            <a:r>
              <a:rPr lang="en-US" sz="3200" dirty="0"/>
              <a:t>Understanding</a:t>
            </a:r>
            <a:r>
              <a:rPr lang="en-GB" sz="3200" dirty="0"/>
              <a:t> patterns of crimes help the city deploy police force more rapidly.</a:t>
            </a:r>
          </a:p>
          <a:p>
            <a:endParaRPr lang="en-US" sz="3200" dirty="0"/>
          </a:p>
          <a:p>
            <a:r>
              <a:rPr lang="en-US" sz="3200" dirty="0"/>
              <a:t>The city recently released </a:t>
            </a:r>
            <a:r>
              <a:rPr lang="en-US" sz="3200" dirty="0">
                <a:hlinkClick r:id="rId2"/>
              </a:rPr>
              <a:t>a dataset</a:t>
            </a:r>
            <a:r>
              <a:rPr lang="en-US" sz="3200" dirty="0"/>
              <a:t> recording locations/types of crimes in Chicago.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2339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B136F-5077-4069-8A9A-757EBE5E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141"/>
            <a:ext cx="7886700" cy="1325563"/>
          </a:xfrm>
        </p:spPr>
        <p:txBody>
          <a:bodyPr/>
          <a:lstStyle/>
          <a:p>
            <a:r>
              <a:rPr lang="en-US" dirty="0"/>
              <a:t>Geo Patterns of Crime</a:t>
            </a:r>
            <a:endParaRPr lang="en-GB" dirty="0"/>
          </a:p>
        </p:txBody>
      </p:sp>
      <p:pic>
        <p:nvPicPr>
          <p:cNvPr id="3074" name="Picture 2" descr="https://upload.wikimedia.org/wikipedia/commons/7/7c/2013_Chicago_Homicide_Map.png">
            <a:extLst>
              <a:ext uri="{FF2B5EF4-FFF2-40B4-BE49-F238E27FC236}">
                <a16:creationId xmlns:a16="http://schemas.microsoft.com/office/drawing/2014/main" id="{CC8E327C-A9C3-4FB0-AE5C-03CC257EC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80" y="1576704"/>
            <a:ext cx="4257040" cy="490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FB7C7D-2F24-41EB-BC89-04851774D354}"/>
              </a:ext>
            </a:extLst>
          </p:cNvPr>
          <p:cNvSpPr txBox="1"/>
          <p:nvPr/>
        </p:nvSpPr>
        <p:spPr>
          <a:xfrm>
            <a:off x="628650" y="3254540"/>
            <a:ext cx="5120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we see any geological patterns from our dataset?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21479-8411-4204-8F9E-2B6B10DA32BE}"/>
              </a:ext>
            </a:extLst>
          </p:cNvPr>
          <p:cNvSpPr txBox="1"/>
          <p:nvPr/>
        </p:nvSpPr>
        <p:spPr>
          <a:xfrm>
            <a:off x="6176568" y="6422193"/>
            <a:ext cx="23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Wiki: Crime in Chicago </a:t>
            </a:r>
          </a:p>
        </p:txBody>
      </p:sp>
    </p:spTree>
    <p:extLst>
      <p:ext uri="{BB962C8B-B14F-4D97-AF65-F5344CB8AC3E}">
        <p14:creationId xmlns:p14="http://schemas.microsoft.com/office/powerpoint/2010/main" val="4360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089BB-D133-47E2-8ED4-37B80CCE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80" y="1470231"/>
            <a:ext cx="8581040" cy="47225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6624DE6-0B1A-43EC-8E21-83C09E5D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  <a:endParaRPr lang="en-GB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3F44551-454A-49A3-82A9-680589401067}"/>
              </a:ext>
            </a:extLst>
          </p:cNvPr>
          <p:cNvSpPr/>
          <p:nvPr/>
        </p:nvSpPr>
        <p:spPr>
          <a:xfrm>
            <a:off x="4684705" y="2598325"/>
            <a:ext cx="1371600" cy="4281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椭圆 4">
            <a:extLst>
              <a:ext uri="{FF2B5EF4-FFF2-40B4-BE49-F238E27FC236}">
                <a16:creationId xmlns:a16="http://schemas.microsoft.com/office/drawing/2014/main" id="{DA414593-4988-4869-B1AA-37F6A213FC64}"/>
              </a:ext>
            </a:extLst>
          </p:cNvPr>
          <p:cNvSpPr/>
          <p:nvPr/>
        </p:nvSpPr>
        <p:spPr>
          <a:xfrm>
            <a:off x="2169042" y="2598323"/>
            <a:ext cx="978195" cy="4281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椭圆 4">
            <a:extLst>
              <a:ext uri="{FF2B5EF4-FFF2-40B4-BE49-F238E27FC236}">
                <a16:creationId xmlns:a16="http://schemas.microsoft.com/office/drawing/2014/main" id="{5B679783-9D4B-437F-A994-6DC22EB88B66}"/>
              </a:ext>
            </a:extLst>
          </p:cNvPr>
          <p:cNvSpPr/>
          <p:nvPr/>
        </p:nvSpPr>
        <p:spPr>
          <a:xfrm>
            <a:off x="215557" y="2598323"/>
            <a:ext cx="1371600" cy="4281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7B1C3-790D-4973-8B19-FDDE31FCA59A}"/>
              </a:ext>
            </a:extLst>
          </p:cNvPr>
          <p:cNvSpPr txBox="1"/>
          <p:nvPr/>
        </p:nvSpPr>
        <p:spPr>
          <a:xfrm>
            <a:off x="2785730" y="1470231"/>
            <a:ext cx="4036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Three most useful columns: </a:t>
            </a:r>
          </a:p>
          <a:p>
            <a:r>
              <a:rPr lang="en-GB" sz="2400" dirty="0"/>
              <a:t>Date, Type (of Crime), Location</a:t>
            </a:r>
          </a:p>
        </p:txBody>
      </p:sp>
      <p:sp>
        <p:nvSpPr>
          <p:cNvPr id="10" name="椭圆 4">
            <a:extLst>
              <a:ext uri="{FF2B5EF4-FFF2-40B4-BE49-F238E27FC236}">
                <a16:creationId xmlns:a16="http://schemas.microsoft.com/office/drawing/2014/main" id="{46E046C0-8BEA-4D8A-8BF9-ADD1EB1A7D78}"/>
              </a:ext>
            </a:extLst>
          </p:cNvPr>
          <p:cNvSpPr/>
          <p:nvPr/>
        </p:nvSpPr>
        <p:spPr>
          <a:xfrm>
            <a:off x="6244785" y="2367633"/>
            <a:ext cx="1134210" cy="4281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94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0A201-B8B8-46FE-B595-7CC76D8E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584B6-5374-4DE2-8599-62E88E633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dataset, and answer</a:t>
            </a:r>
          </a:p>
          <a:p>
            <a:endParaRPr lang="en-US" dirty="0"/>
          </a:p>
          <a:p>
            <a:r>
              <a:rPr lang="en-US" dirty="0"/>
              <a:t>Do crimes happen </a:t>
            </a:r>
            <a:r>
              <a:rPr lang="en-US" b="1" dirty="0"/>
              <a:t>uniformly</a:t>
            </a:r>
            <a:r>
              <a:rPr lang="en-US" dirty="0"/>
              <a:t> in Chicago? </a:t>
            </a:r>
          </a:p>
          <a:p>
            <a:endParaRPr lang="en-US" dirty="0"/>
          </a:p>
          <a:p>
            <a:r>
              <a:rPr lang="en-US" dirty="0"/>
              <a:t>If not, can you locate “crime epicenters” so we can mobilize police force more efficiently in the city.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4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0A201-B8B8-46FE-B595-7CC76D8E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(Continued)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9584B6-5374-4DE2-8599-62E88E6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590" y="1690689"/>
                <a:ext cx="7886700" cy="500047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Design a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longitude and latitude in Chicago.</a:t>
                </a:r>
              </a:p>
              <a:p>
                <a:pPr lvl="1"/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outputs a value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 indicating the severity of crime at location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should take types of crimes into account. </a:t>
                </a:r>
              </a:p>
              <a:p>
                <a:endParaRPr lang="en-US" dirty="0"/>
              </a:p>
              <a:p>
                <a:r>
                  <a:rPr lang="en-US" dirty="0"/>
                  <a:t>Bonus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also accepts </a:t>
                </a:r>
                <a:r>
                  <a:rPr lang="en-US" b="1" dirty="0"/>
                  <a:t>time</a:t>
                </a:r>
                <a:r>
                  <a:rPr lang="en-US" dirty="0"/>
                  <a:t> as an input.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9584B6-5374-4DE2-8599-62E88E6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590" y="1690689"/>
                <a:ext cx="7886700" cy="5000478"/>
              </a:xfrm>
              <a:blipFill>
                <a:blip r:embed="rId2"/>
                <a:stretch>
                  <a:fillRect l="-1391" t="-1949" r="-4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83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5BD7C-773F-434D-AE70-F902AB51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Hints: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6B3212-9DF1-475F-9579-C58772AD1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en-US" dirty="0"/>
                  <a:t>Visualize the dataset with a map of Chicago. Can you see any patterns? </a:t>
                </a:r>
              </a:p>
              <a:p>
                <a:endParaRPr lang="en-US" dirty="0"/>
              </a:p>
              <a:p>
                <a:r>
                  <a:rPr lang="en-US" dirty="0"/>
                  <a:t>Treat crime locations as 2-dimensional </a:t>
                </a:r>
                <a:r>
                  <a:rPr lang="en-US" b="1" dirty="0"/>
                  <a:t>random variables</a:t>
                </a:r>
                <a:r>
                  <a:rPr lang="en-US" dirty="0"/>
                  <a:t>, what </a:t>
                </a:r>
                <a:r>
                  <a:rPr lang="en-US" b="1" dirty="0"/>
                  <a:t>distribution</a:t>
                </a:r>
                <a:r>
                  <a:rPr lang="en-US" dirty="0"/>
                  <a:t> would you choose to describe our data? Why? </a:t>
                </a:r>
              </a:p>
              <a:p>
                <a:pPr lvl="1"/>
                <a:r>
                  <a:rPr lang="en-US" dirty="0"/>
                  <a:t>NOTE: There may be more than one “crime epicenter”.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When designing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note some crimes </a:t>
                </a:r>
                <a:r>
                  <a:rPr lang="en-US"/>
                  <a:t>are far more </a:t>
                </a:r>
                <a:r>
                  <a:rPr lang="en-US" dirty="0"/>
                  <a:t>dangerous than the others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6B3212-9DF1-475F-9579-C58772AD1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391" t="-2241" b="-3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45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52A7B-751D-48DE-8C91-96240955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2C458-C41A-477C-AF8B-E5FF6ABB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https://en.wikipedia.org/wiki/Mixture_model</a:t>
            </a:r>
            <a:endParaRPr lang="en-GB" dirty="0"/>
          </a:p>
          <a:p>
            <a:endParaRPr lang="en-US" dirty="0"/>
          </a:p>
          <a:p>
            <a:r>
              <a:rPr lang="en-GB" dirty="0">
                <a:hlinkClick r:id="rId3"/>
              </a:rPr>
              <a:t>https://en.wikipedia.org/wiki/Expectation%E2%80%93maximization_algorithm</a:t>
            </a:r>
            <a:endParaRPr lang="en-GB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47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7C3AD5BC11D4DA4B0A44982D3D9F3" ma:contentTypeVersion="4" ma:contentTypeDescription="Create a new document." ma:contentTypeScope="" ma:versionID="782247947157793c4b0999dbb3da0b15">
  <xsd:schema xmlns:xsd="http://www.w3.org/2001/XMLSchema" xmlns:xs="http://www.w3.org/2001/XMLSchema" xmlns:p="http://schemas.microsoft.com/office/2006/metadata/properties" xmlns:ns2="12f62b22-77e7-451a-981f-1f534fb4482b" xmlns:ns3="5c184fcf-f621-4b8e-a0d0-47d51e204817" targetNamespace="http://schemas.microsoft.com/office/2006/metadata/properties" ma:root="true" ma:fieldsID="f112d690f2ff87a053bff916c2034af8" ns2:_="" ns3:_="">
    <xsd:import namespace="12f62b22-77e7-451a-981f-1f534fb4482b"/>
    <xsd:import namespace="5c184fcf-f621-4b8e-a0d0-47d51e2048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62b22-77e7-451a-981f-1f534fb448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184fcf-f621-4b8e-a0d0-47d51e2048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E30F2F-D780-4EF4-907B-A0D22C03683E}"/>
</file>

<file path=customXml/itemProps2.xml><?xml version="1.0" encoding="utf-8"?>
<ds:datastoreItem xmlns:ds="http://schemas.openxmlformats.org/officeDocument/2006/customXml" ds:itemID="{E973E1E3-5C00-482C-A0FF-B67BADF8FD95}"/>
</file>

<file path=customXml/itemProps3.xml><?xml version="1.0" encoding="utf-8"?>
<ds:datastoreItem xmlns:ds="http://schemas.openxmlformats.org/officeDocument/2006/customXml" ds:itemID="{939B8D07-2EBD-498A-95E2-EE70F6BA721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324</Words>
  <Application>Microsoft Office PowerPoint</Application>
  <PresentationFormat>On-screen Show (4:3)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游ゴシック</vt:lpstr>
      <vt:lpstr>Arial</vt:lpstr>
      <vt:lpstr>Calibri</vt:lpstr>
      <vt:lpstr>Calibri Light</vt:lpstr>
      <vt:lpstr>Cambria Math</vt:lpstr>
      <vt:lpstr>Office 主题​​</vt:lpstr>
      <vt:lpstr>Do Crimes Have Patterns?</vt:lpstr>
      <vt:lpstr>City of Chicago</vt:lpstr>
      <vt:lpstr>Chicago Needs Your Help! </vt:lpstr>
      <vt:lpstr>Geo Patterns of Crime</vt:lpstr>
      <vt:lpstr>Data Format</vt:lpstr>
      <vt:lpstr>Questions</vt:lpstr>
      <vt:lpstr>Questions (Continued)</vt:lpstr>
      <vt:lpstr>Hints: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Crimes Have Patterns?</dc:title>
  <dc:creator>Song Liu</dc:creator>
  <cp:lastModifiedBy>Song Liu</cp:lastModifiedBy>
  <cp:revision>151</cp:revision>
  <dcterms:created xsi:type="dcterms:W3CDTF">2018-01-09T00:35:52Z</dcterms:created>
  <dcterms:modified xsi:type="dcterms:W3CDTF">2018-01-10T15:09:28Z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0x010100DA57C3AD5BC11D4DA4B0A44982D3D9F3</vt:lpwstr>
  </property>
</Properties>
</file>