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Economica"/>
      <p:regular r:id="rId14"/>
      <p:bold r:id="rId15"/>
      <p:italic r:id="rId16"/>
      <p:boldItalic r:id="rId17"/>
    </p:embeddedFont>
    <p:embeddedFont>
      <p:font typeface="Open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OpenSans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Economica-bold.fntdata"/><Relationship Id="rId14" Type="http://schemas.openxmlformats.org/officeDocument/2006/relationships/font" Target="fonts/Economica-regular.fntdata"/><Relationship Id="rId17" Type="http://schemas.openxmlformats.org/officeDocument/2006/relationships/font" Target="fonts/Economica-boldItalic.fntdata"/><Relationship Id="rId16" Type="http://schemas.openxmlformats.org/officeDocument/2006/relationships/font" Target="fonts/Economica-italic.fntdata"/><Relationship Id="rId5" Type="http://schemas.openxmlformats.org/officeDocument/2006/relationships/slide" Target="slides/slide1.xml"/><Relationship Id="rId19" Type="http://schemas.openxmlformats.org/officeDocument/2006/relationships/font" Target="fonts/OpenSans-bold.fntdata"/><Relationship Id="rId6" Type="http://schemas.openxmlformats.org/officeDocument/2006/relationships/slide" Target="slides/slide2.xml"/><Relationship Id="rId18" Type="http://schemas.openxmlformats.org/officeDocument/2006/relationships/font" Target="fonts/OpenSans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4012" y="756700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5318350" y="32667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044700" y="1444255"/>
            <a:ext cx="3054600" cy="15371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044700" y="3116580"/>
            <a:ext cx="3054600" cy="701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311700" y="957125"/>
            <a:ext cx="8520599" cy="2128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11700" y="3162000"/>
            <a:ext cx="8520599" cy="1071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flipH="1">
            <a:off x="7595937" y="4602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7" name="Shape 17"/>
          <p:cNvSpPr/>
          <p:nvPr/>
        </p:nvSpPr>
        <p:spPr>
          <a:xfrm flipH="1" rot="10800000">
            <a:off x="466425" y="35583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8" name="Shape 18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5225"/>
            <a:ext cx="8520599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225225"/>
            <a:ext cx="3999899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225225"/>
            <a:ext cx="3999899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311700" y="1399399"/>
            <a:ext cx="2807999" cy="2784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490250" y="450150"/>
            <a:ext cx="5878799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-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" name="Shape 44"/>
          <p:cNvSpPr txBox="1"/>
          <p:nvPr>
            <p:ph type="title"/>
          </p:nvPr>
        </p:nvSpPr>
        <p:spPr>
          <a:xfrm>
            <a:off x="265500" y="929275"/>
            <a:ext cx="4045199" cy="17861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x="265500" y="2769000"/>
            <a:ext cx="4045199" cy="15740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319500" y="4218925"/>
            <a:ext cx="5998800" cy="598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5225"/>
            <a:ext cx="8520599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pen Sans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6.jpg"/><Relationship Id="rId4" Type="http://schemas.openxmlformats.org/officeDocument/2006/relationships/image" Target="../media/image0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2.png"/><Relationship Id="rId4" Type="http://schemas.openxmlformats.org/officeDocument/2006/relationships/image" Target="../media/image0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ctrTitle"/>
          </p:nvPr>
        </p:nvSpPr>
        <p:spPr>
          <a:xfrm>
            <a:off x="3044700" y="1444255"/>
            <a:ext cx="3054600" cy="1537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Increment 1</a:t>
            </a:r>
          </a:p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Team 3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ctrTitle"/>
          </p:nvPr>
        </p:nvSpPr>
        <p:spPr>
          <a:xfrm>
            <a:off x="3044700" y="1215655"/>
            <a:ext cx="3054600" cy="1537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Increment Planning</a:t>
            </a:r>
          </a:p>
        </p:txBody>
      </p:sp>
      <p:sp>
        <p:nvSpPr>
          <p:cNvPr id="69" name="Shape 69"/>
          <p:cNvSpPr txBox="1"/>
          <p:nvPr>
            <p:ph idx="1" type="subTitle"/>
          </p:nvPr>
        </p:nvSpPr>
        <p:spPr>
          <a:xfrm>
            <a:off x="3044700" y="3116580"/>
            <a:ext cx="3054600" cy="701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Functional and Nonfunctional Requirements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837" y="1644087"/>
            <a:ext cx="3646025" cy="2372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Shape 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1137" y="1645150"/>
            <a:ext cx="3646026" cy="2370752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Shape 76"/>
          <p:cNvSpPr txBox="1"/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Scenarios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/>
        </p:nvSpPr>
        <p:spPr>
          <a:xfrm>
            <a:off x="1728000" y="1295787"/>
            <a:ext cx="1896000" cy="11838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Model</a:t>
            </a:r>
          </a:p>
        </p:txBody>
      </p:sp>
      <p:sp>
        <p:nvSpPr>
          <p:cNvPr id="82" name="Shape 82"/>
          <p:cNvSpPr/>
          <p:nvPr/>
        </p:nvSpPr>
        <p:spPr>
          <a:xfrm>
            <a:off x="3564200" y="3382762"/>
            <a:ext cx="1896000" cy="11838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View</a:t>
            </a:r>
          </a:p>
        </p:txBody>
      </p:sp>
      <p:sp>
        <p:nvSpPr>
          <p:cNvPr id="83" name="Shape 83"/>
          <p:cNvSpPr/>
          <p:nvPr/>
        </p:nvSpPr>
        <p:spPr>
          <a:xfrm>
            <a:off x="5520000" y="1295775"/>
            <a:ext cx="1896000" cy="11838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Controller</a:t>
            </a:r>
          </a:p>
        </p:txBody>
      </p:sp>
      <p:cxnSp>
        <p:nvCxnSpPr>
          <p:cNvPr id="84" name="Shape 84"/>
          <p:cNvCxnSpPr>
            <a:stCxn id="81" idx="3"/>
            <a:endCxn id="83" idx="1"/>
          </p:cNvCxnSpPr>
          <p:nvPr/>
        </p:nvCxnSpPr>
        <p:spPr>
          <a:xfrm>
            <a:off x="3624000" y="1887687"/>
            <a:ext cx="1896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5" name="Shape 85"/>
          <p:cNvCxnSpPr>
            <a:stCxn id="81" idx="2"/>
            <a:endCxn id="82" idx="1"/>
          </p:cNvCxnSpPr>
          <p:nvPr/>
        </p:nvCxnSpPr>
        <p:spPr>
          <a:xfrm>
            <a:off x="2676000" y="2479587"/>
            <a:ext cx="888300" cy="1495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6" name="Shape 86"/>
          <p:cNvCxnSpPr>
            <a:stCxn id="82" idx="3"/>
            <a:endCxn id="83" idx="2"/>
          </p:cNvCxnSpPr>
          <p:nvPr/>
        </p:nvCxnSpPr>
        <p:spPr>
          <a:xfrm flipH="1" rot="10800000">
            <a:off x="5460200" y="2479462"/>
            <a:ext cx="1007700" cy="1495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87" name="Shape 87"/>
          <p:cNvSpPr txBox="1"/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UML Diagrams and our MVC approach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Burndown Chart</a:t>
            </a:r>
          </a:p>
        </p:txBody>
      </p:sp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5199" y="1147225"/>
            <a:ext cx="6767125" cy="373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/>
        </p:nvSpPr>
        <p:spPr>
          <a:xfrm>
            <a:off x="4656625" y="3189550"/>
            <a:ext cx="1896900" cy="1391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7200">
                <a:solidFill>
                  <a:srgbClr val="38761D"/>
                </a:solidFill>
                <a:latin typeface="Economica"/>
                <a:ea typeface="Economica"/>
                <a:cs typeface="Economica"/>
                <a:sym typeface="Economica"/>
              </a:rPr>
              <a:t>J</a:t>
            </a:r>
            <a:r>
              <a:rPr b="1" lang="en" sz="7200">
                <a:solidFill>
                  <a:srgbClr val="FF0000"/>
                </a:solidFill>
                <a:latin typeface="Economica"/>
                <a:ea typeface="Economica"/>
                <a:cs typeface="Economica"/>
                <a:sym typeface="Economica"/>
              </a:rPr>
              <a:t>Unit</a:t>
            </a:r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6387" y="1335950"/>
            <a:ext cx="3000374" cy="14207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Shape 1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4600" y="1492349"/>
            <a:ext cx="2275900" cy="1264374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Shape 101"/>
          <p:cNvSpPr txBox="1"/>
          <p:nvPr/>
        </p:nvSpPr>
        <p:spPr>
          <a:xfrm>
            <a:off x="2590475" y="3181000"/>
            <a:ext cx="1962300" cy="156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sz="3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Next Increment</a:t>
            </a:r>
          </a:p>
        </p:txBody>
      </p:sp>
      <p:sp>
        <p:nvSpPr>
          <p:cNvPr id="102" name="Shape 102"/>
          <p:cNvSpPr txBox="1"/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Testing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Shape 107"/>
          <p:cNvPicPr preferRelativeResize="0"/>
          <p:nvPr/>
        </p:nvPicPr>
        <p:blipFill rotWithShape="1">
          <a:blip r:embed="rId3">
            <a:alphaModFix/>
          </a:blip>
          <a:srcRect b="14216" l="24111" r="18024" t="31582"/>
          <a:stretch/>
        </p:blipFill>
        <p:spPr>
          <a:xfrm>
            <a:off x="1948137" y="1150175"/>
            <a:ext cx="5247726" cy="3517474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Shape 108"/>
          <p:cNvSpPr txBox="1"/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Design Choices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Creating the GUI</a:t>
            </a:r>
          </a:p>
        </p:txBody>
      </p:sp>
      <p:pic>
        <p:nvPicPr>
          <p:cNvPr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137" y="1147224"/>
            <a:ext cx="8151725" cy="371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ctrTitle"/>
          </p:nvPr>
        </p:nvSpPr>
        <p:spPr>
          <a:xfrm>
            <a:off x="3044700" y="1444255"/>
            <a:ext cx="3054600" cy="1537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Thanks for Listening</a:t>
            </a:r>
          </a:p>
        </p:txBody>
      </p:sp>
      <p:sp>
        <p:nvSpPr>
          <p:cNvPr id="120" name="Shape 120"/>
          <p:cNvSpPr txBox="1"/>
          <p:nvPr>
            <p:ph idx="1" type="subTitle"/>
          </p:nvPr>
        </p:nvSpPr>
        <p:spPr>
          <a:xfrm>
            <a:off x="3044700" y="3116580"/>
            <a:ext cx="3054600" cy="701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Now the Demonstration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