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35b9dd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35b9dd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events of scrum, the sprint is the heart of scrum constantly recurring over a specified amount of time.  Every action, event, tool, story and backlog revolve around the sprint.  Sprint planning occurs before the sprint, and is done with all stakeholders to set the focus of the sprint.  The review is the second to last meeting, going over the backlogs and where they stand </a:t>
            </a:r>
            <a:r>
              <a:rPr lang="en"/>
              <a:t>with the overall story, incomplete backlogs are reviewed here.  The retrospective is more a focus on the teams allowing them to provide feedback on how to improve their workflows.  The daily standup is specifically for developers but others can be involved, this is used to communicate any needs, blockers, or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35b9dd1e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35b9dd1e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 by the teams, most are fairly common for in office or even remote.  Kanban boards are a great visual tool to organize backlogs or even ideas.  Charts measure progress of backlog completion over the course of the sprint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35b9dd1e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35b9dd1e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Scrum master is there to ensure that Scrum is being followed but </a:t>
            </a:r>
            <a:r>
              <a:rPr lang="en"/>
              <a:t>continuous</a:t>
            </a:r>
            <a:r>
              <a:rPr lang="en"/>
              <a:t> coaching of all roles, removing anything that is blocking success.   Working to enable team success and collaborations.  Finally ensuring scrum is being followed </a:t>
            </a:r>
            <a:r>
              <a:rPr lang="en"/>
              <a:t>correctly</a:t>
            </a: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35b9dd1e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35b9dd1e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owner is responsible for setting the sprint goals, </a:t>
            </a:r>
            <a:r>
              <a:rPr lang="en"/>
              <a:t>curating</a:t>
            </a:r>
            <a:r>
              <a:rPr lang="en"/>
              <a:t> what backlogs are completed during what sprint.  Often times, backlogs that are focused in the same area of the software are grouped together in the same sprint.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35b9dd1e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35b9dd1e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developer is at the heart of the team, building the product to meet the specifications of the backlogs and sprints.  There are often </a:t>
            </a:r>
            <a:r>
              <a:rPr lang="en"/>
              <a:t>multiple</a:t>
            </a:r>
            <a:r>
              <a:rPr lang="en"/>
              <a:t> developers on a team, with the expectancy to hold each other accountable for quality coding.  This is </a:t>
            </a:r>
            <a:r>
              <a:rPr lang="en"/>
              <a:t>achieved</a:t>
            </a:r>
            <a:r>
              <a:rPr lang="en"/>
              <a:t> through collaboration with each other.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35b9dd1e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35b9dd1e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tester ensures the changes made by the backlog meets quality and does not break other areas of the software.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Scrum-Agile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SNHU-Travel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Events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Sprint - The heart of scrum, where the focus of change occurs</a:t>
            </a:r>
            <a:endParaRPr/>
          </a:p>
          <a:p>
            <a:pPr indent="-311150" lvl="0" marL="457200" rtl="0" algn="l">
              <a:spcBef>
                <a:spcPts val="0"/>
              </a:spcBef>
              <a:spcAft>
                <a:spcPts val="0"/>
              </a:spcAft>
              <a:buSzPts val="1300"/>
              <a:buChar char="●"/>
            </a:pPr>
            <a:r>
              <a:rPr lang="en"/>
              <a:t>Sprint Planning - Set up the team for the new sprint</a:t>
            </a:r>
            <a:endParaRPr/>
          </a:p>
          <a:p>
            <a:pPr indent="-311150" lvl="0" marL="457200" rtl="0" algn="l">
              <a:spcBef>
                <a:spcPts val="0"/>
              </a:spcBef>
              <a:spcAft>
                <a:spcPts val="0"/>
              </a:spcAft>
              <a:buSzPts val="1300"/>
              <a:buChar char="●"/>
            </a:pPr>
            <a:r>
              <a:rPr lang="en"/>
              <a:t>Sprint Review - Review how the sprint went for the team focused on the goal of the sprint</a:t>
            </a:r>
            <a:endParaRPr/>
          </a:p>
          <a:p>
            <a:pPr indent="-311150" lvl="0" marL="457200" rtl="0" algn="l">
              <a:spcBef>
                <a:spcPts val="0"/>
              </a:spcBef>
              <a:spcAft>
                <a:spcPts val="0"/>
              </a:spcAft>
              <a:buSzPts val="1300"/>
              <a:buChar char="●"/>
            </a:pPr>
            <a:r>
              <a:rPr lang="en"/>
              <a:t>Sprint Retrospective - Review how to improve quality and effectiveness within the teams</a:t>
            </a:r>
            <a:endParaRPr/>
          </a:p>
          <a:p>
            <a:pPr indent="-311150" lvl="0" marL="457200" rtl="0" algn="l">
              <a:spcBef>
                <a:spcPts val="0"/>
              </a:spcBef>
              <a:spcAft>
                <a:spcPts val="0"/>
              </a:spcAft>
              <a:buSzPts val="1300"/>
              <a:buChar char="●"/>
            </a:pPr>
            <a:r>
              <a:rPr lang="en"/>
              <a:t>Daily Standup - 15 minute review for developers to focus of sprint progress.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a:t>
            </a:r>
            <a:endParaRPr/>
          </a:p>
          <a:p>
            <a:pPr indent="-311150" lvl="0" marL="457200" rtl="0" algn="l">
              <a:spcBef>
                <a:spcPts val="1200"/>
              </a:spcBef>
              <a:spcAft>
                <a:spcPts val="0"/>
              </a:spcAft>
              <a:buSzPts val="1300"/>
              <a:buChar char="●"/>
            </a:pPr>
            <a:r>
              <a:rPr lang="en"/>
              <a:t>Email</a:t>
            </a:r>
            <a:endParaRPr/>
          </a:p>
          <a:p>
            <a:pPr indent="-311150" lvl="0" marL="457200" rtl="0" algn="l">
              <a:spcBef>
                <a:spcPts val="0"/>
              </a:spcBef>
              <a:spcAft>
                <a:spcPts val="0"/>
              </a:spcAft>
              <a:buSzPts val="1300"/>
              <a:buChar char="●"/>
            </a:pPr>
            <a:r>
              <a:rPr lang="en"/>
              <a:t>Messengers (Teams, Slack, Discord)</a:t>
            </a:r>
            <a:endParaRPr/>
          </a:p>
          <a:p>
            <a:pPr indent="-311150" lvl="0" marL="457200" rtl="0" algn="l">
              <a:spcBef>
                <a:spcPts val="0"/>
              </a:spcBef>
              <a:spcAft>
                <a:spcPts val="0"/>
              </a:spcAft>
              <a:buSzPts val="1300"/>
              <a:buChar char="●"/>
            </a:pPr>
            <a:r>
              <a:rPr lang="en"/>
              <a:t>Kanban</a:t>
            </a:r>
            <a:endParaRPr/>
          </a:p>
          <a:p>
            <a:pPr indent="-311150" lvl="0" marL="457200" rtl="0" algn="l">
              <a:spcBef>
                <a:spcPts val="0"/>
              </a:spcBef>
              <a:spcAft>
                <a:spcPts val="0"/>
              </a:spcAft>
              <a:buSzPts val="1300"/>
              <a:buChar char="●"/>
            </a:pPr>
            <a:r>
              <a:rPr lang="en"/>
              <a:t>Burndown and burnup charts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Master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Supports the scrum team by:</a:t>
            </a:r>
            <a:endParaRPr/>
          </a:p>
          <a:p>
            <a:pPr indent="-298450" lvl="1" marL="914400" rtl="0" algn="l">
              <a:spcBef>
                <a:spcPts val="0"/>
              </a:spcBef>
              <a:spcAft>
                <a:spcPts val="0"/>
              </a:spcAft>
              <a:buSzPts val="1100"/>
              <a:buChar char="○"/>
            </a:pPr>
            <a:r>
              <a:rPr lang="en"/>
              <a:t>Coaching</a:t>
            </a:r>
            <a:endParaRPr/>
          </a:p>
          <a:p>
            <a:pPr indent="-298450" lvl="1" marL="914400" rtl="0" algn="l">
              <a:spcBef>
                <a:spcPts val="0"/>
              </a:spcBef>
              <a:spcAft>
                <a:spcPts val="0"/>
              </a:spcAft>
              <a:buSzPts val="1100"/>
              <a:buChar char="○"/>
            </a:pPr>
            <a:r>
              <a:rPr lang="en"/>
              <a:t>Removing blockers</a:t>
            </a:r>
            <a:endParaRPr/>
          </a:p>
          <a:p>
            <a:pPr indent="-298450" lvl="1" marL="914400" rtl="0" algn="l">
              <a:spcBef>
                <a:spcPts val="0"/>
              </a:spcBef>
              <a:spcAft>
                <a:spcPts val="0"/>
              </a:spcAft>
              <a:buSzPts val="1100"/>
              <a:buChar char="○"/>
            </a:pPr>
            <a:r>
              <a:rPr lang="en"/>
              <a:t>Enabling success</a:t>
            </a:r>
            <a:endParaRPr/>
          </a:p>
          <a:p>
            <a:pPr indent="-298450" lvl="1" marL="914400" rtl="0" algn="l">
              <a:spcBef>
                <a:spcPts val="0"/>
              </a:spcBef>
              <a:spcAft>
                <a:spcPts val="0"/>
              </a:spcAft>
              <a:buSzPts val="1100"/>
              <a:buChar char="○"/>
            </a:pPr>
            <a:r>
              <a:rPr lang="en"/>
              <a:t>Enforcing scrum events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Owner</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captain driving the sprint:</a:t>
            </a:r>
            <a:endParaRPr/>
          </a:p>
          <a:p>
            <a:pPr indent="-311150" lvl="0" marL="457200" rtl="0" algn="l">
              <a:spcBef>
                <a:spcPts val="1200"/>
              </a:spcBef>
              <a:spcAft>
                <a:spcPts val="0"/>
              </a:spcAft>
              <a:buSzPts val="1300"/>
              <a:buChar char="●"/>
            </a:pPr>
            <a:r>
              <a:rPr lang="en"/>
              <a:t>Sets and communicates sprint goals and backlogs</a:t>
            </a:r>
            <a:endParaRPr/>
          </a:p>
          <a:p>
            <a:pPr indent="-311150" lvl="0" marL="457200" rtl="0" algn="l">
              <a:spcBef>
                <a:spcPts val="0"/>
              </a:spcBef>
              <a:spcAft>
                <a:spcPts val="0"/>
              </a:spcAft>
              <a:buSzPts val="1300"/>
              <a:buChar char="●"/>
            </a:pPr>
            <a:r>
              <a:rPr lang="en"/>
              <a:t>Creating stories from user/stakeholder conversations into backlogs</a:t>
            </a:r>
            <a:endParaRPr/>
          </a:p>
          <a:p>
            <a:pPr indent="-311150" lvl="0" marL="457200" rtl="0" algn="l">
              <a:spcBef>
                <a:spcPts val="0"/>
              </a:spcBef>
              <a:spcAft>
                <a:spcPts val="0"/>
              </a:spcAft>
              <a:buSzPts val="1300"/>
              <a:buChar char="●"/>
            </a:pPr>
            <a:r>
              <a:rPr lang="en"/>
              <a:t>Organizes backlogs into curated Sprints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Codes the product to meet backlogs</a:t>
            </a:r>
            <a:endParaRPr/>
          </a:p>
          <a:p>
            <a:pPr indent="-311150" lvl="0" marL="457200" rtl="0" algn="l">
              <a:spcBef>
                <a:spcPts val="0"/>
              </a:spcBef>
              <a:spcAft>
                <a:spcPts val="0"/>
              </a:spcAft>
              <a:buSzPts val="1300"/>
              <a:buChar char="●"/>
            </a:pPr>
            <a:r>
              <a:rPr lang="en"/>
              <a:t>Works with other developers to provide quality code</a:t>
            </a:r>
            <a:endParaRPr/>
          </a:p>
          <a:p>
            <a:pPr indent="-311150" lvl="0" marL="457200" rtl="0" algn="l">
              <a:spcBef>
                <a:spcPts val="0"/>
              </a:spcBef>
              <a:spcAft>
                <a:spcPts val="0"/>
              </a:spcAft>
              <a:buSzPts val="1300"/>
              <a:buChar char="●"/>
            </a:pPr>
            <a:r>
              <a:rPr lang="en"/>
              <a:t>Daily plans what will be focused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Tester</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Ensures product changes meets backlogs needs</a:t>
            </a:r>
            <a:endParaRPr/>
          </a:p>
          <a:p>
            <a:pPr indent="-311150" lvl="0" marL="457200" rtl="0" algn="l">
              <a:spcBef>
                <a:spcPts val="0"/>
              </a:spcBef>
              <a:spcAft>
                <a:spcPts val="0"/>
              </a:spcAft>
              <a:buSzPts val="1300"/>
              <a:buChar char="●"/>
            </a:pPr>
            <a:r>
              <a:rPr lang="en"/>
              <a:t>Works </a:t>
            </a:r>
            <a:r>
              <a:rPr lang="en"/>
              <a:t>with developer providing feedback on backlog tasks</a:t>
            </a:r>
            <a:endParaRPr/>
          </a:p>
          <a:p>
            <a:pPr indent="-311150" lvl="0" marL="457200" rtl="0" algn="l">
              <a:spcBef>
                <a:spcPts val="0"/>
              </a:spcBef>
              <a:spcAft>
                <a:spcPts val="0"/>
              </a:spcAft>
              <a:buSzPts val="1300"/>
              <a:buChar char="●"/>
            </a:pPr>
            <a:r>
              <a:rPr lang="en"/>
              <a:t>Validates fail/pass scenarios on backlogs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