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4"/>
  </p:sldMasterIdLst>
  <p:notesMasterIdLst>
    <p:notesMasterId r:id="rId16"/>
  </p:notesMasterIdLst>
  <p:sldIdLst>
    <p:sldId id="1271" r:id="rId5"/>
    <p:sldId id="1288" r:id="rId6"/>
    <p:sldId id="1333" r:id="rId7"/>
    <p:sldId id="1341" r:id="rId8"/>
    <p:sldId id="1335" r:id="rId9"/>
    <p:sldId id="1336" r:id="rId10"/>
    <p:sldId id="1337" r:id="rId11"/>
    <p:sldId id="1298" r:id="rId12"/>
    <p:sldId id="1305" r:id="rId13"/>
    <p:sldId id="1324" r:id="rId14"/>
    <p:sldId id="1340" r:id="rId15"/>
  </p:sldIdLst>
  <p:sldSz cx="12192000" cy="6858000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1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ss Machlab" initials="HM" lastIdx="30" clrIdx="0"/>
  <p:cmAuthor id="1" name="Mark" initials="M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000"/>
    <a:srgbClr val="833177"/>
    <a:srgbClr val="7D257A"/>
    <a:srgbClr val="8DC63F"/>
    <a:srgbClr val="3C7DC2"/>
    <a:srgbClr val="BBE5B5"/>
    <a:srgbClr val="04CC1C"/>
    <a:srgbClr val="FFFFCC"/>
    <a:srgbClr val="FFBD5B"/>
    <a:srgbClr val="FFE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1" autoAdjust="0"/>
    <p:restoredTop sz="85482" autoAdjust="0"/>
  </p:normalViewPr>
  <p:slideViewPr>
    <p:cSldViewPr>
      <p:cViewPr varScale="1">
        <p:scale>
          <a:sx n="98" d="100"/>
          <a:sy n="98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>
        <p:scale>
          <a:sx n="90" d="100"/>
          <a:sy n="90" d="100"/>
        </p:scale>
        <p:origin x="-2052" y="414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9144E-EED5-40C3-8118-FF92F783FF40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22288" y="67945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4B94D-B6B1-4D64-975F-EA672DEFB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B94D-B6B1-4D64-975F-EA672DEFB0D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68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B94D-B6B1-4D64-975F-EA672DEFB0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65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B94D-B6B1-4D64-975F-EA672DEFB0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62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B94D-B6B1-4D64-975F-EA672DEFB0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41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B94D-B6B1-4D64-975F-EA672DEFB0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7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B94D-B6B1-4D64-975F-EA672DEFB0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8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B94D-B6B1-4D64-975F-EA672DEFB0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8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ogo Left Al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8" t="10316" b="25853"/>
          <a:stretch/>
        </p:blipFill>
        <p:spPr>
          <a:xfrm rot="10800000" flipH="1">
            <a:off x="0" y="-3913"/>
            <a:ext cx="4053326" cy="685800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486400" y="3806088"/>
            <a:ext cx="6098900" cy="131163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486400" y="5562600"/>
            <a:ext cx="6098900" cy="454654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rgbClr val="5859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595" y="846875"/>
            <a:ext cx="2854255" cy="2514334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C7D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7E1D9B5-91BB-4FB3-A95C-0BCF50860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33115"/>
            <a:ext cx="9997440" cy="822960"/>
          </a:xfrm>
          <a:prstGeom prst="rect">
            <a:avLst/>
          </a:prstGeom>
        </p:spPr>
        <p:txBody>
          <a:bodyPr anchor="ctr"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3"/>
          </p:nvPr>
        </p:nvSpPr>
        <p:spPr>
          <a:xfrm>
            <a:off x="838200" y="1599059"/>
            <a:ext cx="10515600" cy="456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4" t="33254" b="33256"/>
          <a:stretch/>
        </p:blipFill>
        <p:spPr>
          <a:xfrm rot="10800000" flipH="1">
            <a:off x="332405" y="-2"/>
            <a:ext cx="1011590" cy="762002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356352"/>
            <a:ext cx="632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i="1"/>
              <a:t>©2017 Innovative Software Engineering.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3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l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ED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7E1D9B5-91BB-4FB3-A95C-0BCF50860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33115"/>
            <a:ext cx="9997440" cy="822960"/>
          </a:xfrm>
          <a:prstGeom prst="rect">
            <a:avLst/>
          </a:prstGeom>
        </p:spPr>
        <p:txBody>
          <a:bodyPr anchor="ctr"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3"/>
          </p:nvPr>
        </p:nvSpPr>
        <p:spPr>
          <a:xfrm>
            <a:off x="838200" y="1599059"/>
            <a:ext cx="10515600" cy="456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5" t="31620" b="31620"/>
          <a:stretch/>
        </p:blipFill>
        <p:spPr>
          <a:xfrm rot="10800000" flipH="1">
            <a:off x="370352" y="0"/>
            <a:ext cx="925048" cy="762001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356352"/>
            <a:ext cx="632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i="1"/>
              <a:t>©2017 Innovative Software Engineering.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617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617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6D69BAF-7262-48D2-8522-40ABD1D02D9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27200" y="33115"/>
            <a:ext cx="9997440" cy="822960"/>
          </a:xfrm>
          <a:prstGeom prst="rect">
            <a:avLst/>
          </a:prstGeom>
        </p:spPr>
        <p:txBody>
          <a:bodyPr anchor="ctr"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0" t="30483" r="368" b="30992"/>
          <a:stretch/>
        </p:blipFill>
        <p:spPr>
          <a:xfrm rot="10800000" flipH="1">
            <a:off x="412770" y="0"/>
            <a:ext cx="901661" cy="762001"/>
          </a:xfrm>
          <a:prstGeom prst="rect">
            <a:avLst/>
          </a:prstGeom>
        </p:spPr>
      </p:pic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356352"/>
            <a:ext cx="632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i="1"/>
              <a:t>©2017 Innovative Software Engineering.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40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617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617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6D69BAF-7262-48D2-8522-40ABD1D02D9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833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727200" y="33115"/>
            <a:ext cx="9997440" cy="822960"/>
          </a:xfrm>
          <a:prstGeom prst="rect">
            <a:avLst/>
          </a:prstGeom>
        </p:spPr>
        <p:txBody>
          <a:bodyPr anchor="ctr"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8" t="33869" b="32614"/>
          <a:stretch/>
        </p:blipFill>
        <p:spPr>
          <a:xfrm rot="10800000" flipH="1">
            <a:off x="330107" y="-3"/>
            <a:ext cx="1041493" cy="762003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356352"/>
            <a:ext cx="632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i="1"/>
              <a:t>©2017 Innovative Software Engineering.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60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617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617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6D69BAF-7262-48D2-8522-40ABD1D02D9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C7D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727200" y="33115"/>
            <a:ext cx="9997440" cy="822960"/>
          </a:xfrm>
          <a:prstGeom prst="rect">
            <a:avLst/>
          </a:prstGeom>
        </p:spPr>
        <p:txBody>
          <a:bodyPr anchor="ctr"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4" t="33254" b="33256"/>
          <a:stretch/>
        </p:blipFill>
        <p:spPr>
          <a:xfrm rot="10800000" flipH="1">
            <a:off x="332405" y="-2"/>
            <a:ext cx="1011590" cy="762002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356352"/>
            <a:ext cx="632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i="1"/>
              <a:t>©2017 Innovative Software Engineering.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20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617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617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4200" y="6356352"/>
            <a:ext cx="609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6D69BAF-7262-48D2-8522-40ABD1D02D9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ED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727200" y="33115"/>
            <a:ext cx="9997440" cy="822960"/>
          </a:xfrm>
          <a:prstGeom prst="rect">
            <a:avLst/>
          </a:prstGeom>
        </p:spPr>
        <p:txBody>
          <a:bodyPr anchor="ctr"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5" t="31620" b="31620"/>
          <a:stretch/>
        </p:blipFill>
        <p:spPr>
          <a:xfrm rot="10800000" flipH="1">
            <a:off x="370352" y="0"/>
            <a:ext cx="925048" cy="762001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356352"/>
            <a:ext cx="632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i="1"/>
              <a:t>©2017 Innovative Software Engineering.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81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eenBG.png"/>
          <p:cNvPicPr/>
          <p:nvPr/>
        </p:nvPicPr>
        <p:blipFill rotWithShape="1">
          <a:blip r:embed="rId2" cstate="print">
            <a:extLst/>
          </a:blip>
          <a:srcRect l="33545" r="33545"/>
          <a:stretch/>
        </p:blipFill>
        <p:spPr>
          <a:xfrm>
            <a:off x="16156" y="17858"/>
            <a:ext cx="12192000" cy="6889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0" t="21996" r="369" b="22507"/>
          <a:stretch/>
        </p:blipFill>
        <p:spPr>
          <a:xfrm rot="10800000" flipH="1">
            <a:off x="-7257" y="1"/>
            <a:ext cx="5659318" cy="6889673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9005" y="4724400"/>
            <a:ext cx="2796987" cy="45463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WWW.ISEINC.BIZ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981200"/>
            <a:ext cx="2488599" cy="2192225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Logo Left Alligned (With Ba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9200" y="3425088"/>
            <a:ext cx="6098900" cy="131163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5181600"/>
            <a:ext cx="6098900" cy="454654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5859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422401" y="6356350"/>
            <a:ext cx="6114660" cy="304800"/>
          </a:xfrm>
          <a:prstGeom prst="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885575" y="6356350"/>
            <a:ext cx="1930400" cy="304800"/>
          </a:xfrm>
          <a:prstGeom prst="rect">
            <a:avLst/>
          </a:prstGeom>
          <a:solidFill>
            <a:srgbClr val="833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10151025" y="6359372"/>
            <a:ext cx="1577036" cy="304800"/>
          </a:xfrm>
          <a:prstGeom prst="rect">
            <a:avLst/>
          </a:prstGeom>
          <a:solidFill>
            <a:srgbClr val="3C7D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522" y="465875"/>
            <a:ext cx="2854255" cy="25143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8" t="10316" b="25853"/>
          <a:stretch/>
        </p:blipFill>
        <p:spPr>
          <a:xfrm rot="10800000" flipH="1">
            <a:off x="0" y="-3913"/>
            <a:ext cx="4053326" cy="68580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ogo Centered (No Arro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560326" y="3581400"/>
            <a:ext cx="9071349" cy="67374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692400" y="4457440"/>
            <a:ext cx="6807200" cy="454654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5859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422401" y="6356350"/>
            <a:ext cx="6114660" cy="304800"/>
          </a:xfrm>
          <a:prstGeom prst="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 userDrawn="1"/>
        </p:nvSpPr>
        <p:spPr>
          <a:xfrm>
            <a:off x="7885575" y="6356350"/>
            <a:ext cx="1930400" cy="304800"/>
          </a:xfrm>
          <a:prstGeom prst="rect">
            <a:avLst/>
          </a:prstGeom>
          <a:solidFill>
            <a:srgbClr val="833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0151025" y="6359372"/>
            <a:ext cx="1577036" cy="304800"/>
          </a:xfrm>
          <a:prstGeom prst="rect">
            <a:avLst/>
          </a:prstGeom>
          <a:solidFill>
            <a:srgbClr val="3C7D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872" y="476646"/>
            <a:ext cx="2854255" cy="251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0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Title/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eenBG.png"/>
          <p:cNvPicPr/>
          <p:nvPr/>
        </p:nvPicPr>
        <p:blipFill rotWithShape="1">
          <a:blip r:embed="rId2" cstate="print">
            <a:extLst/>
          </a:blip>
          <a:srcRect l="33545" r="33545"/>
          <a:stretch/>
        </p:blipFill>
        <p:spPr>
          <a:xfrm>
            <a:off x="0" y="0"/>
            <a:ext cx="12192000" cy="6889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0" t="21996" r="369" b="22507"/>
          <a:stretch/>
        </p:blipFill>
        <p:spPr>
          <a:xfrm rot="10800000" flipH="1">
            <a:off x="-7257" y="1"/>
            <a:ext cx="5659318" cy="6889673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0" y="2969600"/>
            <a:ext cx="5600700" cy="918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432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urple Title/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629" y="0"/>
            <a:ext cx="12192000" cy="6876143"/>
          </a:xfrm>
          <a:prstGeom prst="rect">
            <a:avLst/>
          </a:prstGeom>
          <a:solidFill>
            <a:srgbClr val="833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0" y="2969600"/>
            <a:ext cx="5600700" cy="918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8" t="21726" b="22559"/>
          <a:stretch/>
        </p:blipFill>
        <p:spPr>
          <a:xfrm rot="10800000" flipH="1">
            <a:off x="3629" y="18143"/>
            <a:ext cx="5638800" cy="6858000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/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7D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0" y="2969600"/>
            <a:ext cx="5600700" cy="918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4" t="22894" b="22895"/>
          <a:stretch/>
        </p:blipFill>
        <p:spPr>
          <a:xfrm rot="10800000" flipH="1">
            <a:off x="0" y="0"/>
            <a:ext cx="562428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269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/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0" y="2969600"/>
            <a:ext cx="5600700" cy="918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5" t="22864" b="22863"/>
          <a:stretch/>
        </p:blipFill>
        <p:spPr>
          <a:xfrm rot="10800000" flipH="1">
            <a:off x="0" y="7257"/>
            <a:ext cx="5638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934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7E1D9B5-91BB-4FB3-A95C-0BCF50860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33115"/>
            <a:ext cx="9997440" cy="822960"/>
          </a:xfrm>
          <a:prstGeom prst="rect">
            <a:avLst/>
          </a:prstGeom>
        </p:spPr>
        <p:txBody>
          <a:bodyPr anchor="ctr"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3"/>
          </p:nvPr>
        </p:nvSpPr>
        <p:spPr>
          <a:xfrm>
            <a:off x="838200" y="1599059"/>
            <a:ext cx="10515600" cy="456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661647" y="6575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0" t="30483" r="368" b="30992"/>
          <a:stretch/>
        </p:blipFill>
        <p:spPr>
          <a:xfrm rot="10800000" flipH="1">
            <a:off x="412770" y="0"/>
            <a:ext cx="901661" cy="762001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356352"/>
            <a:ext cx="632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i="1"/>
              <a:t>©2017 Innovative Software Engineering.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30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833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7E1D9B5-91BB-4FB3-A95C-0BCF50860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33115"/>
            <a:ext cx="9997440" cy="822960"/>
          </a:xfrm>
          <a:prstGeom prst="rect">
            <a:avLst/>
          </a:prstGeom>
        </p:spPr>
        <p:txBody>
          <a:bodyPr anchor="ctr"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3"/>
          </p:nvPr>
        </p:nvSpPr>
        <p:spPr>
          <a:xfrm>
            <a:off x="838200" y="1599059"/>
            <a:ext cx="10515600" cy="456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8" t="33869" b="32614"/>
          <a:stretch/>
        </p:blipFill>
        <p:spPr>
          <a:xfrm rot="10800000" flipH="1">
            <a:off x="330107" y="-3"/>
            <a:ext cx="1041493" cy="762003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356352"/>
            <a:ext cx="632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i="1"/>
              <a:t>©2017 Innovative Software Engineering.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0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07820"/>
            <a:ext cx="10515600" cy="456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5341" y="6356351"/>
            <a:ext cx="1034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871200" y="6356351"/>
            <a:ext cx="48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791D5-2FE8-F34D-8D30-3DC11CE8FA7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39468"/>
            <a:ext cx="914400" cy="382008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2902342" y="6356350"/>
            <a:ext cx="76132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1"/>
              <a:t>©2017 Innovative Software Engineering.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2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0" r:id="rId2"/>
    <p:sldLayoutId id="2147483694" r:id="rId3"/>
    <p:sldLayoutId id="2147483676" r:id="rId4"/>
    <p:sldLayoutId id="2147483710" r:id="rId5"/>
    <p:sldLayoutId id="2147483685" r:id="rId6"/>
    <p:sldLayoutId id="2147483684" r:id="rId7"/>
    <p:sldLayoutId id="2147483675" r:id="rId8"/>
    <p:sldLayoutId id="2147483683" r:id="rId9"/>
    <p:sldLayoutId id="2147483681" r:id="rId10"/>
    <p:sldLayoutId id="2147483682" r:id="rId11"/>
    <p:sldLayoutId id="2147483677" r:id="rId12"/>
    <p:sldLayoutId id="2147483687" r:id="rId13"/>
    <p:sldLayoutId id="2147483688" r:id="rId14"/>
    <p:sldLayoutId id="2147483689" r:id="rId15"/>
    <p:sldLayoutId id="2147483711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rgbClr val="58595B"/>
          </a:solidFill>
          <a:latin typeface="Avenir LT Std 35 Light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9"/>
        </a:buBlip>
        <a:defRPr sz="2800" b="1" i="0" kern="1200" baseline="0">
          <a:solidFill>
            <a:schemeClr val="tx1"/>
          </a:solidFill>
          <a:latin typeface="Avenir LT Std 35 Light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9"/>
        </a:buBlip>
        <a:defRPr sz="24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9"/>
        </a:buBlip>
        <a:defRPr sz="2000" b="0" i="1" kern="1200" baseline="0">
          <a:solidFill>
            <a:schemeClr val="tx1"/>
          </a:solidFill>
          <a:latin typeface="Avenir LT Std 35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9"/>
        </a:buBlip>
        <a:defRPr sz="1800" b="0" i="1" kern="1200" baseline="0">
          <a:solidFill>
            <a:schemeClr val="tx1"/>
          </a:solidFill>
          <a:latin typeface="Avenir LT Std 35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9"/>
        </a:buBlip>
        <a:defRPr sz="1800" b="0" i="1" kern="1200" baseline="0">
          <a:solidFill>
            <a:schemeClr val="tx1"/>
          </a:solidFill>
          <a:latin typeface="Avenir LT Std 35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coventon/ml_zero_to_up_and_running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Learning:</a:t>
            </a:r>
            <a:br>
              <a:rPr lang="en-US" dirty="0"/>
            </a:br>
            <a:r>
              <a:rPr lang="en-US" i="1" dirty="0"/>
              <a:t>Zero to Up and Running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Coventon, </a:t>
            </a:r>
            <a:r>
              <a:rPr lang="en-US" dirty="0" err="1"/>
              <a:t>EntreFEST</a:t>
            </a:r>
            <a:r>
              <a:rPr lang="en-US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35080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Organized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fontAlgn="ctr"/>
            <a:r>
              <a:rPr lang="en-US" dirty="0"/>
              <a:t>Steps to develop a predictive model:</a:t>
            </a:r>
          </a:p>
          <a:p>
            <a:pPr lvl="1" fontAlgn="ctr"/>
            <a:r>
              <a:rPr lang="en-US" dirty="0"/>
              <a:t>Define the problem</a:t>
            </a:r>
          </a:p>
          <a:p>
            <a:pPr lvl="1" fontAlgn="ctr"/>
            <a:r>
              <a:rPr lang="en-US" dirty="0"/>
              <a:t>Gather data</a:t>
            </a:r>
          </a:p>
          <a:p>
            <a:pPr lvl="1" fontAlgn="ctr"/>
            <a:r>
              <a:rPr lang="en-US" dirty="0"/>
              <a:t>Explore data</a:t>
            </a:r>
          </a:p>
          <a:p>
            <a:pPr lvl="1" fontAlgn="ctr"/>
            <a:r>
              <a:rPr lang="en-US" dirty="0"/>
              <a:t>Clean, transform, select features</a:t>
            </a:r>
          </a:p>
          <a:p>
            <a:pPr lvl="1" fontAlgn="ctr"/>
            <a:r>
              <a:rPr lang="en-US" dirty="0"/>
              <a:t>Evaluate algorithms</a:t>
            </a:r>
          </a:p>
          <a:p>
            <a:pPr lvl="2" fontAlgn="ctr"/>
            <a:r>
              <a:rPr lang="en-US" dirty="0"/>
              <a:t>Don't forget to baseline accuracy!</a:t>
            </a:r>
          </a:p>
          <a:p>
            <a:pPr lvl="1" fontAlgn="ctr"/>
            <a:r>
              <a:rPr lang="en-US" dirty="0"/>
              <a:t>Tune </a:t>
            </a:r>
          </a:p>
          <a:p>
            <a:pPr lvl="1" fontAlgn="ctr"/>
            <a:r>
              <a:rPr lang="en-US" dirty="0"/>
              <a:t>Finalize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i="1"/>
              <a:t>©2017 Innovative Software Engineering. All rights reserved. 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9EA2D15-716E-4272-82ED-D293F93C120F}"/>
              </a:ext>
            </a:extLst>
          </p:cNvPr>
          <p:cNvSpPr/>
          <p:nvPr/>
        </p:nvSpPr>
        <p:spPr>
          <a:xfrm rot="10800000">
            <a:off x="5791201" y="3124200"/>
            <a:ext cx="1295400" cy="685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1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dig in!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Follow along using this </a:t>
            </a:r>
            <a:r>
              <a:rPr lang="en-US" dirty="0" err="1"/>
              <a:t>github</a:t>
            </a:r>
            <a:r>
              <a:rPr lang="en-US" dirty="0"/>
              <a:t> repo: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https://github.com/mattcoventon/ml_zero_to_up_and_running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i="1"/>
              <a:t>©2017 Innovative Software Engineering.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5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dirty="0"/>
              <a:t>Matt Coventon</a:t>
            </a:r>
          </a:p>
          <a:p>
            <a:r>
              <a:rPr lang="en-US" b="0" dirty="0"/>
              <a:t>12 years at ISE</a:t>
            </a:r>
          </a:p>
          <a:p>
            <a:r>
              <a:rPr lang="en-US" b="0" dirty="0"/>
              <a:t>Data Engineering &amp; Data Science</a:t>
            </a:r>
          </a:p>
          <a:p>
            <a:r>
              <a:rPr lang="en-US" b="0" dirty="0"/>
              <a:t>Songwriter &amp; strategy board game addict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295400"/>
            <a:ext cx="3244597" cy="285819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i="1"/>
              <a:t>©2017 Innovative Software Engineering.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7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 of hands for:</a:t>
            </a:r>
          </a:p>
          <a:p>
            <a:pPr lvl="1"/>
            <a:r>
              <a:rPr lang="en-US" dirty="0"/>
              <a:t>I’m brand new to machine learning</a:t>
            </a:r>
          </a:p>
          <a:p>
            <a:pPr lvl="1"/>
            <a:r>
              <a:rPr lang="en-US" dirty="0"/>
              <a:t>I’m familiar with some machine learning concepts</a:t>
            </a:r>
          </a:p>
          <a:p>
            <a:pPr lvl="1"/>
            <a:r>
              <a:rPr lang="en-US" dirty="0"/>
              <a:t>I can write code </a:t>
            </a:r>
          </a:p>
          <a:p>
            <a:pPr lvl="1"/>
            <a:r>
              <a:rPr lang="en-US" dirty="0"/>
              <a:t>I’m familiar with Python</a:t>
            </a:r>
          </a:p>
          <a:p>
            <a:pPr lvl="1"/>
            <a:r>
              <a:rPr lang="en-US" dirty="0"/>
              <a:t>I’ve used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i="1"/>
              <a:t>©2017 Innovative Software Engineering.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7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Journey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i="1"/>
              <a:t>©2017 Innovative Software Engineering. All rights reserved. 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21BDDF2-6E73-4AA3-85B0-82F702981C7A}"/>
              </a:ext>
            </a:extLst>
          </p:cNvPr>
          <p:cNvSpPr/>
          <p:nvPr/>
        </p:nvSpPr>
        <p:spPr>
          <a:xfrm>
            <a:off x="1574800" y="1447800"/>
            <a:ext cx="8128000" cy="2071511"/>
          </a:xfrm>
          <a:custGeom>
            <a:avLst/>
            <a:gdLst>
              <a:gd name="connsiteX0" fmla="*/ 0 w 5813778"/>
              <a:gd name="connsiteY0" fmla="*/ 3093155 h 3093155"/>
              <a:gd name="connsiteX1" fmla="*/ 3454400 w 5813778"/>
              <a:gd name="connsiteY1" fmla="*/ 1840088 h 3093155"/>
              <a:gd name="connsiteX2" fmla="*/ 5813778 w 5813778"/>
              <a:gd name="connsiteY2" fmla="*/ 0 h 309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3778" h="3093155">
                <a:moveTo>
                  <a:pt x="0" y="3093155"/>
                </a:moveTo>
                <a:cubicBezTo>
                  <a:pt x="1242718" y="2724384"/>
                  <a:pt x="2485437" y="2355614"/>
                  <a:pt x="3454400" y="1840088"/>
                </a:cubicBezTo>
                <a:cubicBezTo>
                  <a:pt x="4423363" y="1324562"/>
                  <a:pt x="5618104" y="120415"/>
                  <a:pt x="5813778" y="0"/>
                </a:cubicBezTo>
              </a:path>
            </a:pathLst>
          </a:cu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D5D58B6-EF28-4665-9597-019451531004}"/>
              </a:ext>
            </a:extLst>
          </p:cNvPr>
          <p:cNvSpPr/>
          <p:nvPr/>
        </p:nvSpPr>
        <p:spPr>
          <a:xfrm>
            <a:off x="3962400" y="2590801"/>
            <a:ext cx="6096000" cy="2819399"/>
          </a:xfrm>
          <a:custGeom>
            <a:avLst/>
            <a:gdLst>
              <a:gd name="connsiteX0" fmla="*/ 0 w 3973688"/>
              <a:gd name="connsiteY0" fmla="*/ 4131734 h 4131734"/>
              <a:gd name="connsiteX1" fmla="*/ 2144888 w 3973688"/>
              <a:gd name="connsiteY1" fmla="*/ 2280356 h 4131734"/>
              <a:gd name="connsiteX2" fmla="*/ 3973688 w 3973688"/>
              <a:gd name="connsiteY2" fmla="*/ 0 h 413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3688" h="4131734">
                <a:moveTo>
                  <a:pt x="0" y="4131734"/>
                </a:moveTo>
                <a:cubicBezTo>
                  <a:pt x="741303" y="3550356"/>
                  <a:pt x="1482607" y="2968978"/>
                  <a:pt x="2144888" y="2280356"/>
                </a:cubicBezTo>
                <a:cubicBezTo>
                  <a:pt x="2807169" y="1591734"/>
                  <a:pt x="3762962" y="349956"/>
                  <a:pt x="3973688" y="0"/>
                </a:cubicBezTo>
              </a:path>
            </a:pathLst>
          </a:cu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D621CCD-8C8F-4F07-AB03-01DA8F4CCB2E}"/>
              </a:ext>
            </a:extLst>
          </p:cNvPr>
          <p:cNvSpPr/>
          <p:nvPr/>
        </p:nvSpPr>
        <p:spPr>
          <a:xfrm>
            <a:off x="2895600" y="1981200"/>
            <a:ext cx="6858000" cy="2434635"/>
          </a:xfrm>
          <a:custGeom>
            <a:avLst/>
            <a:gdLst>
              <a:gd name="connsiteX0" fmla="*/ 0 w 5813778"/>
              <a:gd name="connsiteY0" fmla="*/ 3093155 h 3093155"/>
              <a:gd name="connsiteX1" fmla="*/ 3454400 w 5813778"/>
              <a:gd name="connsiteY1" fmla="*/ 1840088 h 3093155"/>
              <a:gd name="connsiteX2" fmla="*/ 5813778 w 5813778"/>
              <a:gd name="connsiteY2" fmla="*/ 0 h 309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3778" h="3093155">
                <a:moveTo>
                  <a:pt x="0" y="3093155"/>
                </a:moveTo>
                <a:cubicBezTo>
                  <a:pt x="1242718" y="2724384"/>
                  <a:pt x="2485437" y="2355614"/>
                  <a:pt x="3454400" y="1840088"/>
                </a:cubicBezTo>
                <a:cubicBezTo>
                  <a:pt x="4423363" y="1324562"/>
                  <a:pt x="5618104" y="120415"/>
                  <a:pt x="5813778" y="0"/>
                </a:cubicBezTo>
              </a:path>
            </a:pathLst>
          </a:custGeom>
          <a:noFill/>
          <a:ln w="571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60E2DC2-2012-4204-994B-2AB4182AAB7A}"/>
              </a:ext>
            </a:extLst>
          </p:cNvPr>
          <p:cNvSpPr/>
          <p:nvPr/>
        </p:nvSpPr>
        <p:spPr>
          <a:xfrm>
            <a:off x="1066800" y="4038600"/>
            <a:ext cx="1905000" cy="914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Data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FDD1C9E-1971-4B1F-9BCF-2D2CEBC73D3E}"/>
              </a:ext>
            </a:extLst>
          </p:cNvPr>
          <p:cNvSpPr/>
          <p:nvPr/>
        </p:nvSpPr>
        <p:spPr>
          <a:xfrm>
            <a:off x="9956800" y="1444035"/>
            <a:ext cx="1549400" cy="68956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Value</a:t>
            </a:r>
            <a:endParaRPr lang="en-US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113EEE8-2FE5-4F38-85FB-AAF9791B33D8}"/>
              </a:ext>
            </a:extLst>
          </p:cNvPr>
          <p:cNvSpPr/>
          <p:nvPr/>
        </p:nvSpPr>
        <p:spPr>
          <a:xfrm>
            <a:off x="6934200" y="2684876"/>
            <a:ext cx="1905000" cy="43932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Experiments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D21FF7-C56F-437E-BF62-03DBED79917A}"/>
              </a:ext>
            </a:extLst>
          </p:cNvPr>
          <p:cNvSpPr/>
          <p:nvPr/>
        </p:nvSpPr>
        <p:spPr>
          <a:xfrm>
            <a:off x="4191000" y="3581400"/>
            <a:ext cx="1981200" cy="457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73387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Journey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i="1"/>
              <a:t>©2017 Innovative Software Engineering. All rights reserved. </a:t>
            </a:r>
            <a:endParaRPr lang="en-US" dirty="0"/>
          </a:p>
        </p:txBody>
      </p:sp>
      <p:pic>
        <p:nvPicPr>
          <p:cNvPr id="7" name="Picture 2" descr="Image result for gartner data descriptive predictive">
            <a:extLst>
              <a:ext uri="{FF2B5EF4-FFF2-40B4-BE49-F238E27FC236}">
                <a16:creationId xmlns:a16="http://schemas.microsoft.com/office/drawing/2014/main" id="{778D8658-C2E9-4236-9955-80675A1A6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71600"/>
            <a:ext cx="6712974" cy="452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70D757A-8F59-4626-88AD-867855DE67D4}"/>
              </a:ext>
            </a:extLst>
          </p:cNvPr>
          <p:cNvSpPr/>
          <p:nvPr/>
        </p:nvSpPr>
        <p:spPr>
          <a:xfrm>
            <a:off x="9296400" y="1088266"/>
            <a:ext cx="2428240" cy="9691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Don’t try to skip to the end!</a:t>
            </a:r>
          </a:p>
        </p:txBody>
      </p:sp>
    </p:spTree>
    <p:extLst>
      <p:ext uri="{BB962C8B-B14F-4D97-AF65-F5344CB8AC3E}">
        <p14:creationId xmlns:p14="http://schemas.microsoft.com/office/powerpoint/2010/main" val="410834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true potential of data is rarely obvious, rather it is discovered as you progress through questions and experiments.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i="1"/>
              <a:t>©2017 Innovative Software Engineering.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9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i="1"/>
              <a:t>©2017 Innovative Software Engineering. All rights reserved.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CBB4B7-A4B4-49A0-8003-FFAC77BD1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066800"/>
            <a:ext cx="8810703" cy="46774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3300C5-A66B-4B41-87E2-F4B4AA200F84}"/>
              </a:ext>
            </a:extLst>
          </p:cNvPr>
          <p:cNvSpPr txBox="1"/>
          <p:nvPr/>
        </p:nvSpPr>
        <p:spPr>
          <a:xfrm>
            <a:off x="2057400" y="5410200"/>
            <a:ext cx="510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https://www.kdnuggets.com/2017/07/rapidminer-ai-machine-learning-deep-learning.html</a:t>
            </a:r>
          </a:p>
        </p:txBody>
      </p:sp>
      <p:sp>
        <p:nvSpPr>
          <p:cNvPr id="10" name="Explosion: 14 Points 9">
            <a:extLst>
              <a:ext uri="{FF2B5EF4-FFF2-40B4-BE49-F238E27FC236}">
                <a16:creationId xmlns:a16="http://schemas.microsoft.com/office/drawing/2014/main" id="{D598F61B-4FE0-4F9E-B4EB-1A542844291B}"/>
              </a:ext>
            </a:extLst>
          </p:cNvPr>
          <p:cNvSpPr/>
          <p:nvPr/>
        </p:nvSpPr>
        <p:spPr>
          <a:xfrm>
            <a:off x="9067800" y="4343400"/>
            <a:ext cx="2743200" cy="1795685"/>
          </a:xfrm>
          <a:prstGeom prst="irregularSeal2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do I start?</a:t>
            </a:r>
          </a:p>
        </p:txBody>
      </p:sp>
    </p:spTree>
    <p:extLst>
      <p:ext uri="{BB962C8B-B14F-4D97-AF65-F5344CB8AC3E}">
        <p14:creationId xmlns:p14="http://schemas.microsoft.com/office/powerpoint/2010/main" val="144003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Two main categories</a:t>
            </a:r>
          </a:p>
          <a:p>
            <a:pPr lvl="1"/>
            <a:r>
              <a:rPr lang="en-US" dirty="0"/>
              <a:t>Supervised Learning</a:t>
            </a:r>
          </a:p>
          <a:p>
            <a:pPr lvl="2"/>
            <a:r>
              <a:rPr lang="en-US" dirty="0"/>
              <a:t>Classification – Predict a category</a:t>
            </a:r>
          </a:p>
          <a:p>
            <a:pPr lvl="2"/>
            <a:r>
              <a:rPr lang="en-US" dirty="0"/>
              <a:t>Regression – Predict a real value</a:t>
            </a:r>
          </a:p>
          <a:p>
            <a:pPr lvl="1"/>
            <a:r>
              <a:rPr lang="en-US" dirty="0"/>
              <a:t>Unsupervised Learning</a:t>
            </a:r>
          </a:p>
          <a:p>
            <a:pPr lvl="2"/>
            <a:r>
              <a:rPr lang="en-US" dirty="0"/>
              <a:t>Clustering – Find related groups</a:t>
            </a:r>
          </a:p>
          <a:p>
            <a:pPr lvl="2"/>
            <a:r>
              <a:rPr lang="en-US" dirty="0"/>
              <a:t>Anomaly Detection – Find non-conforming items</a:t>
            </a:r>
          </a:p>
          <a:p>
            <a:pPr lvl="2"/>
            <a:endParaRPr lang="en-US" dirty="0"/>
          </a:p>
          <a:p>
            <a:r>
              <a:rPr lang="en-US" dirty="0"/>
              <a:t>Today, most of the economic value is through supervised learning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i="1"/>
              <a:t>©2017 Innovative Software Engineering.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I use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“Rule #3: Choose machine learning over a complex heuristic.” – Martin </a:t>
            </a:r>
            <a:r>
              <a:rPr lang="en-US" dirty="0" err="1"/>
              <a:t>Zinkevich</a:t>
            </a:r>
            <a:r>
              <a:rPr lang="en-US" dirty="0"/>
              <a:t>, Research Scientist at Google</a:t>
            </a:r>
          </a:p>
          <a:p>
            <a:r>
              <a:rPr lang="en-US" dirty="0"/>
              <a:t>Rules of Machine Learning: Best Practices for ML Engineering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i="1"/>
              <a:t>©2017 Innovative Software Engineering.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66689"/>
      </p:ext>
    </p:extLst>
  </p:cSld>
  <p:clrMapOvr>
    <a:masterClrMapping/>
  </p:clrMapOvr>
</p:sld>
</file>

<file path=ppt/theme/theme1.xml><?xml version="1.0" encoding="utf-8"?>
<a:theme xmlns:a="http://schemas.openxmlformats.org/drawingml/2006/main" name="ise-new-theme">
  <a:themeElements>
    <a:clrScheme name="ISE">
      <a:dk1>
        <a:sysClr val="windowText" lastClr="000000"/>
      </a:dk1>
      <a:lt1>
        <a:srgbClr val="FFFFFF"/>
      </a:lt1>
      <a:dk2>
        <a:srgbClr val="58595B"/>
      </a:dk2>
      <a:lt2>
        <a:srgbClr val="EFEFF0"/>
      </a:lt2>
      <a:accent1>
        <a:srgbClr val="8DC63F"/>
      </a:accent1>
      <a:accent2>
        <a:srgbClr val="A9E84A"/>
      </a:accent2>
      <a:accent3>
        <a:srgbClr val="FFC600"/>
      </a:accent3>
      <a:accent4>
        <a:srgbClr val="1D80C3"/>
      </a:accent4>
      <a:accent5>
        <a:srgbClr val="812880"/>
      </a:accent5>
      <a:accent6>
        <a:srgbClr val="58595B"/>
      </a:accent6>
      <a:hlink>
        <a:srgbClr val="8DC63F"/>
      </a:hlink>
      <a:folHlink>
        <a:srgbClr val="FFC600"/>
      </a:folHlink>
    </a:clrScheme>
    <a:fontScheme name="ISE Fonts">
      <a:majorFont>
        <a:latin typeface="Avenir LT Std 35 Light"/>
        <a:ea typeface=""/>
        <a:cs typeface=""/>
      </a:majorFont>
      <a:minorFont>
        <a:latin typeface="Avenir LT Std 35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E2016PresentationTemplate (Widescreen)" id="{F64F0027-D51F-354A-93F8-76515A347065}" vid="{EC1F5AE5-650E-EF43-BBAE-69BDB77C5F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E9E146B4C38642AD0A1518D02E32A8" ma:contentTypeVersion="2" ma:contentTypeDescription="Create a new document." ma:contentTypeScope="" ma:versionID="7433fb7eed44d11ee9d18f4c6db4d9b5">
  <xsd:schema xmlns:xsd="http://www.w3.org/2001/XMLSchema" xmlns:xs="http://www.w3.org/2001/XMLSchema" xmlns:p="http://schemas.microsoft.com/office/2006/metadata/properties" xmlns:ns2="09b83dc5-3371-4c48-a81f-1a1da4623638" targetNamespace="http://schemas.microsoft.com/office/2006/metadata/properties" ma:root="true" ma:fieldsID="ec38858644a7c360be68bb0a65a1fca6" ns2:_="">
    <xsd:import namespace="09b83dc5-3371-4c48-a81f-1a1da462363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b83dc5-3371-4c48-a81f-1a1da462363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F005A7-2200-4A7B-ACDD-3B82CD39E8CF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09b83dc5-3371-4c48-a81f-1a1da4623638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0B0BC94-3EB0-4F3D-8923-CBEE8E086C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b83dc5-3371-4c48-a81f-1a1da46236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AE4275-8249-4D65-988E-EB03022A00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ISE2016PresentationTemplate (Widescreen)</Template>
  <TotalTime>30272</TotalTime>
  <Words>376</Words>
  <Application>Microsoft Office PowerPoint</Application>
  <PresentationFormat>Widescreen</PresentationFormat>
  <Paragraphs>70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LT Std 35 Light</vt:lpstr>
      <vt:lpstr>Calibri</vt:lpstr>
      <vt:lpstr>ise-new-theme</vt:lpstr>
      <vt:lpstr>Machine Learning: Zero to Up and Running</vt:lpstr>
      <vt:lpstr>About Me</vt:lpstr>
      <vt:lpstr>About You</vt:lpstr>
      <vt:lpstr>The Data Journey</vt:lpstr>
      <vt:lpstr>The Data Journey</vt:lpstr>
      <vt:lpstr>The Data Journey</vt:lpstr>
      <vt:lpstr>What is Machine Learning?</vt:lpstr>
      <vt:lpstr>Types of Machine Learning</vt:lpstr>
      <vt:lpstr>When should I use Machine Learning?</vt:lpstr>
      <vt:lpstr>Getting Organized</vt:lpstr>
      <vt:lpstr>Now let’s dig in!</vt:lpstr>
    </vt:vector>
  </TitlesOfParts>
  <Manager>johngaither@isefleetservices.com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Target Market Definitiion</dc:subject>
  <dc:creator>Valyn Reinig</dc:creator>
  <cp:lastModifiedBy>Matt Coventon</cp:lastModifiedBy>
  <cp:revision>200</cp:revision>
  <cp:lastPrinted>2011-10-12T22:06:15Z</cp:lastPrinted>
  <dcterms:created xsi:type="dcterms:W3CDTF">2016-12-06T18:46:50Z</dcterms:created>
  <dcterms:modified xsi:type="dcterms:W3CDTF">2019-05-20T13:20:27Z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0x01010070E9E146B4C38642AD0A1518D02E32A8</vt:lpwstr>
  </property>
</Properties>
</file>