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134959733" r:id="rId5"/>
    <p:sldId id="294" r:id="rId6"/>
    <p:sldId id="468" r:id="rId7"/>
    <p:sldId id="2134959734" r:id="rId8"/>
  </p:sldIdLst>
  <p:sldSz cx="12192000" cy="6858000"/>
  <p:notesSz cx="6794500" cy="9906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slides" id="{8AEF017F-A45B-44C4-ABCF-2A37C83FF6AB}">
          <p14:sldIdLst>
            <p14:sldId id="2134959733"/>
            <p14:sldId id="294"/>
            <p14:sldId id="468"/>
            <p14:sldId id="2134959734"/>
          </p14:sldIdLst>
        </p14:section>
      </p14:sectionLst>
    </p:ext>
    <p:ext uri="{EFAFB233-063F-42B5-8137-9DF3F51BA10A}">
      <p15:sldGuideLst xmlns:p15="http://schemas.microsoft.com/office/powerpoint/2012/main">
        <p15:guide id="2" pos="3840" userDrawn="1">
          <p15:clr>
            <a:srgbClr val="A4A3A4"/>
          </p15:clr>
        </p15:guide>
        <p15:guide id="3" orient="horz" pos="213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095C44-F06A-F420-0957-B71F7C61DC5B}" name="Anne-Maartje Letschert  Effectory" initials="AE" userId="S::anne-maartje.letschert@effectory.com::aaa83c8c-f332-493d-b330-4f20915b3acc" providerId="AD"/>
  <p188:author id="{11DA1983-892A-8307-CD4F-8991E59381FA}" name="Lena Götting  Effectory" initials="LGE" userId="S::Lena.Gotting@effectory.com::0574d0fd-d141-4ca0-b40b-c54115ed16cd" providerId="AD"/>
  <p188:author id="{43B3A6A1-D6E9-2101-2548-E63BB824F89E}" name="Merel Wijnands  Effectory" initials="MWE" userId="S::Merel.Wijnands@effectory.com::c81e76e9-d290-4b38-b124-5a92e0771e23" providerId="AD"/>
  <p188:author id="{866CDDC7-951B-CF45-BE15-9EFA998A4ED6}" name="Barry Koeman  Effectory" initials="BE" userId="S::barry.koeman@effectory.com::08cc7e8b-86ee-4ae8-8d3d-3f74642b7efd" providerId="AD"/>
  <p188:author id="{5E338FF9-681A-7C16-E241-4707D7958C03}" name="Sabine Rosema  Effectory" initials="SRE" userId="S::Sabine.Rosema@effectory.com::ee6cb3e3-93ab-4545-a4b0-cb7f526d5d9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ns Helms  Effectory" initials="HHE" lastIdx="5" clrIdx="0">
    <p:extLst>
      <p:ext uri="{19B8F6BF-5375-455C-9EA6-DF929625EA0E}">
        <p15:presenceInfo xmlns:p15="http://schemas.microsoft.com/office/powerpoint/2012/main" userId="S-1-5-21-1292428093-1957994488-1060284298-38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A"/>
    <a:srgbClr val="192743"/>
    <a:srgbClr val="30B3AF"/>
    <a:srgbClr val="FFCF2E"/>
    <a:srgbClr val="EDEDED"/>
    <a:srgbClr val="065D66"/>
    <a:srgbClr val="B3DCD8"/>
    <a:srgbClr val="232221"/>
    <a:srgbClr val="252626"/>
    <a:srgbClr val="FCD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40DED-B765-4CE6-8FEE-6688B1A28A77}" v="887" dt="2024-09-02T09:51:16.563"/>
    <p1510:client id="{6969BF92-95D5-43A5-AEA4-11885E862AFA}" v="170" dt="2024-09-02T14:19:55.324"/>
    <p1510:client id="{865E7079-10F7-A211-90B1-F3F81E38200C}" v="82" dt="2024-09-02T14:26:56.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37"/>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nl-NL"/>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atin typeface="Century Gothic" panose="020B0502020202020204" pitchFamily="34" charset="0"/>
              </a:defRPr>
            </a:lvl1pPr>
          </a:lstStyle>
          <a:p>
            <a:fld id="{1199CC36-1F22-4B1F-8226-858F83A27352}" type="datetimeFigureOut">
              <a:rPr lang="nl-NL" smtClean="0"/>
              <a:pPr/>
              <a:t>2-9-2024</a:t>
            </a:fld>
            <a:endParaRPr lang="nl-NL"/>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nl-NL"/>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6A629805-FA67-4C6B-8F5F-800D3AAA30C9}" type="slidenum">
              <a:rPr lang="nl-NL" smtClean="0"/>
              <a:pPr/>
              <a:t>‹#›</a:t>
            </a:fld>
            <a:endParaRPr lang="nl-NL"/>
          </a:p>
        </p:txBody>
      </p:sp>
    </p:spTree>
    <p:extLst>
      <p:ext uri="{BB962C8B-B14F-4D97-AF65-F5344CB8AC3E}">
        <p14:creationId xmlns:p14="http://schemas.microsoft.com/office/powerpoint/2010/main" val="2571873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noProof="0"/>
              <a:t>That’s it for today! Thank you joining. </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629805-FA67-4C6B-8F5F-800D3AAA30C9}" type="slidenum">
              <a:rPr kumimoji="0" lang="nl-NL" sz="12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45132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c_Logo_Lef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6F7B509-28AA-4C64-BB65-DE0790F4C6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8259" y="440663"/>
            <a:ext cx="207066" cy="288000"/>
          </a:xfrm>
          <a:prstGeom prst="rect">
            <a:avLst/>
          </a:prstGeom>
        </p:spPr>
      </p:pic>
    </p:spTree>
    <p:extLst>
      <p:ext uri="{BB962C8B-B14F-4D97-AF65-F5344CB8AC3E}">
        <p14:creationId xmlns:p14="http://schemas.microsoft.com/office/powerpoint/2010/main" val="173874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_large_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E708D-D4EF-45EC-BC3B-64BA4E7B523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834" y="-436760"/>
            <a:ext cx="4716331" cy="6566098"/>
          </a:xfrm>
          <a:prstGeom prst="rect">
            <a:avLst/>
          </a:prstGeom>
        </p:spPr>
      </p:pic>
    </p:spTree>
    <p:extLst>
      <p:ext uri="{BB962C8B-B14F-4D97-AF65-F5344CB8AC3E}">
        <p14:creationId xmlns:p14="http://schemas.microsoft.com/office/powerpoint/2010/main" val="214180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Logo_lar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B11E52-1BDC-4004-9EB1-4C896BB2CD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834" y="-436760"/>
            <a:ext cx="4716331" cy="6566098"/>
          </a:xfrm>
          <a:prstGeom prst="rect">
            <a:avLst/>
          </a:prstGeom>
        </p:spPr>
      </p:pic>
    </p:spTree>
    <p:extLst>
      <p:ext uri="{BB962C8B-B14F-4D97-AF65-F5344CB8AC3E}">
        <p14:creationId xmlns:p14="http://schemas.microsoft.com/office/powerpoint/2010/main" val="73027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2773C5C5-D292-4D9E-AC04-BAE6C00506C0}"/>
              </a:ext>
            </a:extLst>
          </p:cNvPr>
          <p:cNvSpPr>
            <a:spLocks noGrp="1"/>
          </p:cNvSpPr>
          <p:nvPr>
            <p:ph type="pic" sz="quarter" idx="10"/>
          </p:nvPr>
        </p:nvSpPr>
        <p:spPr>
          <a:xfrm>
            <a:off x="6522720" y="2212158"/>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pic>
        <p:nvPicPr>
          <p:cNvPr id="3" name="Graphic 2">
            <a:extLst>
              <a:ext uri="{FF2B5EF4-FFF2-40B4-BE49-F238E27FC236}">
                <a16:creationId xmlns:a16="http://schemas.microsoft.com/office/drawing/2014/main" id="{49142BC2-BD5E-4504-B1DB-C4E80F51A9D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96675" y="440663"/>
            <a:ext cx="207066" cy="288000"/>
          </a:xfrm>
          <a:prstGeom prst="rect">
            <a:avLst/>
          </a:prstGeom>
        </p:spPr>
      </p:pic>
    </p:spTree>
    <p:extLst>
      <p:ext uri="{BB962C8B-B14F-4D97-AF65-F5344CB8AC3E}">
        <p14:creationId xmlns:p14="http://schemas.microsoft.com/office/powerpoint/2010/main" val="4115903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picture_Righ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6096000" y="0"/>
            <a:ext cx="6096000" cy="6858000"/>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113850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04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DBA90-27D3-44FC-A974-804C4F719FC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71303" y="1299861"/>
            <a:ext cx="2179780" cy="4258277"/>
          </a:xfrm>
          <a:prstGeom prst="rect">
            <a:avLst/>
          </a:prstGeom>
        </p:spPr>
      </p:pic>
      <p:pic>
        <p:nvPicPr>
          <p:cNvPr id="4" name="Picture 3">
            <a:extLst>
              <a:ext uri="{FF2B5EF4-FFF2-40B4-BE49-F238E27FC236}">
                <a16:creationId xmlns:a16="http://schemas.microsoft.com/office/drawing/2014/main" id="{D60D9B80-28A7-43E6-B4AE-D2C32EDD2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7273" y="1299861"/>
            <a:ext cx="2179780" cy="4258277"/>
          </a:xfrm>
          <a:prstGeom prst="rect">
            <a:avLst/>
          </a:prstGeom>
        </p:spPr>
      </p:pic>
      <p:pic>
        <p:nvPicPr>
          <p:cNvPr id="5" name="Picture 4">
            <a:extLst>
              <a:ext uri="{FF2B5EF4-FFF2-40B4-BE49-F238E27FC236}">
                <a16:creationId xmlns:a16="http://schemas.microsoft.com/office/drawing/2014/main" id="{802B4DB3-0FD4-4697-B887-22234B74D51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40927" y="1299861"/>
            <a:ext cx="2179780" cy="4258277"/>
          </a:xfrm>
          <a:prstGeom prst="rect">
            <a:avLst/>
          </a:prstGeom>
        </p:spPr>
      </p:pic>
      <p:sp>
        <p:nvSpPr>
          <p:cNvPr id="6" name="Picture Placeholder 2">
            <a:extLst>
              <a:ext uri="{FF2B5EF4-FFF2-40B4-BE49-F238E27FC236}">
                <a16:creationId xmlns:a16="http://schemas.microsoft.com/office/drawing/2014/main" id="{69BF521E-C327-4E54-9C17-DA3D0E015AB8}"/>
              </a:ext>
            </a:extLst>
          </p:cNvPr>
          <p:cNvSpPr>
            <a:spLocks noGrp="1"/>
          </p:cNvSpPr>
          <p:nvPr>
            <p:ph type="pic" sz="quarter" idx="11" hasCustomPrompt="1"/>
          </p:nvPr>
        </p:nvSpPr>
        <p:spPr>
          <a:xfrm>
            <a:off x="5624938" y="1954530"/>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7" name="Picture Placeholder 2">
            <a:extLst>
              <a:ext uri="{FF2B5EF4-FFF2-40B4-BE49-F238E27FC236}">
                <a16:creationId xmlns:a16="http://schemas.microsoft.com/office/drawing/2014/main" id="{F2233FAE-D380-41C6-B1B4-19A512DFA116}"/>
              </a:ext>
            </a:extLst>
          </p:cNvPr>
          <p:cNvSpPr>
            <a:spLocks noGrp="1"/>
          </p:cNvSpPr>
          <p:nvPr>
            <p:ph type="pic" sz="quarter" idx="12" hasCustomPrompt="1"/>
          </p:nvPr>
        </p:nvSpPr>
        <p:spPr>
          <a:xfrm>
            <a:off x="7677935" y="1954529"/>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8" name="Picture Placeholder 2">
            <a:extLst>
              <a:ext uri="{FF2B5EF4-FFF2-40B4-BE49-F238E27FC236}">
                <a16:creationId xmlns:a16="http://schemas.microsoft.com/office/drawing/2014/main" id="{267AC20A-5F39-4ECA-8625-D9CE7A1E2A38}"/>
              </a:ext>
            </a:extLst>
          </p:cNvPr>
          <p:cNvSpPr>
            <a:spLocks noGrp="1"/>
          </p:cNvSpPr>
          <p:nvPr>
            <p:ph type="pic" sz="quarter" idx="13" hasCustomPrompt="1"/>
          </p:nvPr>
        </p:nvSpPr>
        <p:spPr>
          <a:xfrm>
            <a:off x="9704206" y="1955073"/>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61045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96FB0-2DD1-4E26-A5FB-C39C25C30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662" y="1343819"/>
            <a:ext cx="3349525" cy="4650581"/>
          </a:xfrm>
          <a:prstGeom prst="rect">
            <a:avLst/>
          </a:prstGeom>
          <a:effectLst/>
        </p:spPr>
      </p:pic>
      <p:sp>
        <p:nvSpPr>
          <p:cNvPr id="6" name="Picture Placeholder 2">
            <a:extLst>
              <a:ext uri="{FF2B5EF4-FFF2-40B4-BE49-F238E27FC236}">
                <a16:creationId xmlns:a16="http://schemas.microsoft.com/office/drawing/2014/main" id="{68D4945C-50C4-46BF-A770-3F909F0B1A9B}"/>
              </a:ext>
            </a:extLst>
          </p:cNvPr>
          <p:cNvSpPr>
            <a:spLocks noGrp="1"/>
          </p:cNvSpPr>
          <p:nvPr>
            <p:ph type="pic" sz="quarter" idx="15" hasCustomPrompt="1"/>
          </p:nvPr>
        </p:nvSpPr>
        <p:spPr>
          <a:xfrm>
            <a:off x="922432" y="1893755"/>
            <a:ext cx="2651984" cy="3548196"/>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4" name="Picture 3">
            <a:extLst>
              <a:ext uri="{FF2B5EF4-FFF2-40B4-BE49-F238E27FC236}">
                <a16:creationId xmlns:a16="http://schemas.microsoft.com/office/drawing/2014/main" id="{0C9CE646-B9E9-4E94-AA06-B8C315C204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57397" y="2033695"/>
            <a:ext cx="1905358" cy="3884505"/>
          </a:xfrm>
          <a:prstGeom prst="rect">
            <a:avLst/>
          </a:prstGeom>
        </p:spPr>
      </p:pic>
      <p:sp>
        <p:nvSpPr>
          <p:cNvPr id="7" name="Picture Placeholder 2">
            <a:extLst>
              <a:ext uri="{FF2B5EF4-FFF2-40B4-BE49-F238E27FC236}">
                <a16:creationId xmlns:a16="http://schemas.microsoft.com/office/drawing/2014/main" id="{8FA79431-BBFA-4D41-B1D9-32FAA01C2653}"/>
              </a:ext>
            </a:extLst>
          </p:cNvPr>
          <p:cNvSpPr>
            <a:spLocks noGrp="1"/>
          </p:cNvSpPr>
          <p:nvPr>
            <p:ph type="pic" sz="quarter" idx="10" hasCustomPrompt="1"/>
          </p:nvPr>
        </p:nvSpPr>
        <p:spPr>
          <a:xfrm>
            <a:off x="3988977" y="2528842"/>
            <a:ext cx="1645854" cy="2913257"/>
          </a:xfrm>
          <a:prstGeom prst="rect">
            <a:avLst/>
          </a:prstGeom>
          <a:no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03338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96FB0-2DD1-4E26-A5FB-C39C25C30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2291" y="835819"/>
            <a:ext cx="3735415" cy="5186362"/>
          </a:xfrm>
          <a:prstGeom prst="rect">
            <a:avLst/>
          </a:prstGeom>
          <a:effectLst/>
        </p:spPr>
      </p:pic>
      <p:sp>
        <p:nvSpPr>
          <p:cNvPr id="6" name="Picture Placeholder 2">
            <a:extLst>
              <a:ext uri="{FF2B5EF4-FFF2-40B4-BE49-F238E27FC236}">
                <a16:creationId xmlns:a16="http://schemas.microsoft.com/office/drawing/2014/main" id="{68D4945C-50C4-46BF-A770-3F909F0B1A9B}"/>
              </a:ext>
            </a:extLst>
          </p:cNvPr>
          <p:cNvSpPr>
            <a:spLocks noGrp="1"/>
          </p:cNvSpPr>
          <p:nvPr>
            <p:ph type="pic" sz="quarter" idx="15" hasCustomPrompt="1"/>
          </p:nvPr>
        </p:nvSpPr>
        <p:spPr>
          <a:xfrm>
            <a:off x="7996238" y="1446235"/>
            <a:ext cx="2957512" cy="396553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748541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16BB1-65B3-4E39-9D6D-1084F5543B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38007" y="1043735"/>
            <a:ext cx="8125020" cy="4770530"/>
          </a:xfrm>
          <a:prstGeom prst="rect">
            <a:avLst/>
          </a:prstGeom>
          <a:effectLst/>
        </p:spPr>
      </p:pic>
      <p:sp>
        <p:nvSpPr>
          <p:cNvPr id="4" name="Picture Placeholder 2">
            <a:extLst>
              <a:ext uri="{FF2B5EF4-FFF2-40B4-BE49-F238E27FC236}">
                <a16:creationId xmlns:a16="http://schemas.microsoft.com/office/drawing/2014/main" id="{FC2B9FDF-1B12-46C3-A193-CF92C3F35758}"/>
              </a:ext>
            </a:extLst>
          </p:cNvPr>
          <p:cNvSpPr>
            <a:spLocks noGrp="1"/>
          </p:cNvSpPr>
          <p:nvPr>
            <p:ph type="pic" sz="quarter" idx="12" hasCustomPrompt="1"/>
          </p:nvPr>
        </p:nvSpPr>
        <p:spPr>
          <a:xfrm>
            <a:off x="6936128" y="1384300"/>
            <a:ext cx="6068672" cy="382270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79409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ffectory Logo_1">
    <p:bg>
      <p:bgPr>
        <a:solidFill>
          <a:srgbClr val="FFCF2E"/>
        </a:solidFill>
        <a:effectLst/>
      </p:bgPr>
    </p:bg>
    <p:spTree>
      <p:nvGrpSpPr>
        <p:cNvPr id="1" name=""/>
        <p:cNvGrpSpPr/>
        <p:nvPr/>
      </p:nvGrpSpPr>
      <p:grpSpPr>
        <a:xfrm>
          <a:off x="0" y="0"/>
          <a:ext cx="0" cy="0"/>
          <a:chOff x="0" y="0"/>
          <a:chExt cx="0" cy="0"/>
        </a:xfrm>
      </p:grpSpPr>
      <p:pic>
        <p:nvPicPr>
          <p:cNvPr id="7" name="Afbeelding 25" descr="Effectory_Logo_Icon.png">
            <a:extLst>
              <a:ext uri="{FF2B5EF4-FFF2-40B4-BE49-F238E27FC236}">
                <a16:creationId xmlns:a16="http://schemas.microsoft.com/office/drawing/2014/main" id="{9E4D6AE7-73F3-445A-9D98-BE0E77BAD5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39341"/>
            <a:ext cx="208069" cy="289322"/>
          </a:xfrm>
          <a:prstGeom prst="rect">
            <a:avLst/>
          </a:prstGeom>
        </p:spPr>
      </p:pic>
      <p:sp>
        <p:nvSpPr>
          <p:cNvPr id="8" name="Tekstvak 6">
            <a:extLst>
              <a:ext uri="{FF2B5EF4-FFF2-40B4-BE49-F238E27FC236}">
                <a16:creationId xmlns:a16="http://schemas.microsoft.com/office/drawing/2014/main" id="{2E1E6A03-FDDB-47DF-BB61-1B3EF91A56B6}"/>
              </a:ext>
            </a:extLst>
          </p:cNvPr>
          <p:cNvSpPr txBox="1"/>
          <p:nvPr userDrawn="1"/>
        </p:nvSpPr>
        <p:spPr>
          <a:xfrm>
            <a:off x="5415451" y="3338439"/>
            <a:ext cx="5215468" cy="461665"/>
          </a:xfrm>
          <a:prstGeom prst="rect">
            <a:avLst/>
          </a:prstGeom>
          <a:noFill/>
        </p:spPr>
        <p:txBody>
          <a:bodyPr wrap="square" rtlCol="0">
            <a:spAutoFit/>
          </a:bodyPr>
          <a:lstStyle/>
          <a:p>
            <a:pPr defTabSz="609585"/>
            <a:r>
              <a:rPr lang="nl-NL" sz="2400" b="1" spc="-67" err="1">
                <a:solidFill>
                  <a:srgbClr val="192743"/>
                </a:solidFill>
                <a:latin typeface="Century Gothic"/>
                <a:cs typeface="Century Gothic"/>
              </a:rPr>
              <a:t>Leading</a:t>
            </a:r>
            <a:r>
              <a:rPr lang="nl-NL" sz="2400" b="1" spc="-67">
                <a:solidFill>
                  <a:srgbClr val="192743"/>
                </a:solidFill>
                <a:latin typeface="Century Gothic"/>
                <a:cs typeface="Century Gothic"/>
              </a:rPr>
              <a:t> in employee feedback</a:t>
            </a:r>
          </a:p>
        </p:txBody>
      </p:sp>
      <p:pic>
        <p:nvPicPr>
          <p:cNvPr id="9" name="Afbeelding 8" descr="Effectory_Logo_horizontal.png">
            <a:extLst>
              <a:ext uri="{FF2B5EF4-FFF2-40B4-BE49-F238E27FC236}">
                <a16:creationId xmlns:a16="http://schemas.microsoft.com/office/drawing/2014/main" id="{33D9CF47-53EB-414F-9706-0C09F83250F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92940" y="3154843"/>
            <a:ext cx="3337904" cy="697144"/>
          </a:xfrm>
          <a:prstGeom prst="rect">
            <a:avLst/>
          </a:prstGeom>
        </p:spPr>
      </p:pic>
    </p:spTree>
    <p:extLst>
      <p:ext uri="{BB962C8B-B14F-4D97-AF65-F5344CB8AC3E}">
        <p14:creationId xmlns:p14="http://schemas.microsoft.com/office/powerpoint/2010/main" val="56697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background_logo_right">
    <p:bg>
      <p:bgPr>
        <a:solidFill>
          <a:srgbClr val="30B3A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40663"/>
            <a:ext cx="206576" cy="288000"/>
          </a:xfrm>
          <a:prstGeom prst="rect">
            <a:avLst/>
          </a:prstGeom>
        </p:spPr>
      </p:pic>
    </p:spTree>
    <p:extLst>
      <p:ext uri="{BB962C8B-B14F-4D97-AF65-F5344CB8AC3E}">
        <p14:creationId xmlns:p14="http://schemas.microsoft.com/office/powerpoint/2010/main" val="1992190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ffectory Logo_2">
    <p:bg>
      <p:bgPr>
        <a:solidFill>
          <a:srgbClr val="30B3AF"/>
        </a:solidFill>
        <a:effectLst/>
      </p:bgPr>
    </p:bg>
    <p:spTree>
      <p:nvGrpSpPr>
        <p:cNvPr id="1" name=""/>
        <p:cNvGrpSpPr/>
        <p:nvPr/>
      </p:nvGrpSpPr>
      <p:grpSpPr>
        <a:xfrm>
          <a:off x="0" y="0"/>
          <a:ext cx="0" cy="0"/>
          <a:chOff x="0" y="0"/>
          <a:chExt cx="0" cy="0"/>
        </a:xfrm>
      </p:grpSpPr>
      <p:pic>
        <p:nvPicPr>
          <p:cNvPr id="3" name="Afbeelding 25" descr="Effectory_Logo_Icon.png">
            <a:extLst>
              <a:ext uri="{FF2B5EF4-FFF2-40B4-BE49-F238E27FC236}">
                <a16:creationId xmlns:a16="http://schemas.microsoft.com/office/drawing/2014/main" id="{FCAAB506-F9D9-4521-B242-202864D1E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39341"/>
            <a:ext cx="208069" cy="289322"/>
          </a:xfrm>
          <a:prstGeom prst="rect">
            <a:avLst/>
          </a:prstGeom>
        </p:spPr>
      </p:pic>
      <p:sp>
        <p:nvSpPr>
          <p:cNvPr id="4" name="Tekstvak 6">
            <a:extLst>
              <a:ext uri="{FF2B5EF4-FFF2-40B4-BE49-F238E27FC236}">
                <a16:creationId xmlns:a16="http://schemas.microsoft.com/office/drawing/2014/main" id="{88B2011A-E540-4B1D-A642-8A240474BB16}"/>
              </a:ext>
            </a:extLst>
          </p:cNvPr>
          <p:cNvSpPr txBox="1"/>
          <p:nvPr userDrawn="1"/>
        </p:nvSpPr>
        <p:spPr>
          <a:xfrm>
            <a:off x="5415451" y="3338439"/>
            <a:ext cx="5215468" cy="461665"/>
          </a:xfrm>
          <a:prstGeom prst="rect">
            <a:avLst/>
          </a:prstGeom>
          <a:noFill/>
        </p:spPr>
        <p:txBody>
          <a:bodyPr wrap="square" rtlCol="0">
            <a:spAutoFit/>
          </a:bodyPr>
          <a:lstStyle/>
          <a:p>
            <a:pPr defTabSz="609585"/>
            <a:r>
              <a:rPr lang="nl-NL" sz="2400" b="1" spc="-67" err="1">
                <a:solidFill>
                  <a:srgbClr val="192743"/>
                </a:solidFill>
                <a:latin typeface="+mj-lt"/>
                <a:cs typeface="Century Gothic"/>
              </a:rPr>
              <a:t>Leading</a:t>
            </a:r>
            <a:r>
              <a:rPr lang="nl-NL" sz="2400" b="1" spc="-67">
                <a:solidFill>
                  <a:srgbClr val="192743"/>
                </a:solidFill>
                <a:latin typeface="+mj-lt"/>
                <a:cs typeface="Century Gothic"/>
              </a:rPr>
              <a:t> in employee feedback</a:t>
            </a:r>
          </a:p>
        </p:txBody>
      </p:sp>
      <p:pic>
        <p:nvPicPr>
          <p:cNvPr id="5" name="Afbeelding 8" descr="Effectory_Logo_horizontal.png">
            <a:extLst>
              <a:ext uri="{FF2B5EF4-FFF2-40B4-BE49-F238E27FC236}">
                <a16:creationId xmlns:a16="http://schemas.microsoft.com/office/drawing/2014/main" id="{0B611E9F-999F-4B45-A7E2-D986421A9FB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92940" y="3154843"/>
            <a:ext cx="3337904" cy="697144"/>
          </a:xfrm>
          <a:prstGeom prst="rect">
            <a:avLst/>
          </a:prstGeom>
        </p:spPr>
      </p:pic>
    </p:spTree>
    <p:extLst>
      <p:ext uri="{BB962C8B-B14F-4D97-AF65-F5344CB8AC3E}">
        <p14:creationId xmlns:p14="http://schemas.microsoft.com/office/powerpoint/2010/main" val="3764865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71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rquoise background_logo_left">
    <p:bg>
      <p:bgPr>
        <a:solidFill>
          <a:srgbClr val="30B3A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749" y="440663"/>
            <a:ext cx="206576" cy="288000"/>
          </a:xfrm>
          <a:prstGeom prst="rect">
            <a:avLst/>
          </a:prstGeom>
        </p:spPr>
      </p:pic>
    </p:spTree>
    <p:extLst>
      <p:ext uri="{BB962C8B-B14F-4D97-AF65-F5344CB8AC3E}">
        <p14:creationId xmlns:p14="http://schemas.microsoft.com/office/powerpoint/2010/main" val="133580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ellow background _logo_right">
    <p:bg>
      <p:bgPr>
        <a:solidFill>
          <a:srgbClr val="FFCF2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40663"/>
            <a:ext cx="206576" cy="288000"/>
          </a:xfrm>
          <a:prstGeom prst="rect">
            <a:avLst/>
          </a:prstGeom>
        </p:spPr>
      </p:pic>
    </p:spTree>
    <p:extLst>
      <p:ext uri="{BB962C8B-B14F-4D97-AF65-F5344CB8AC3E}">
        <p14:creationId xmlns:p14="http://schemas.microsoft.com/office/powerpoint/2010/main" val="23447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Yellow background _logo_left">
    <p:bg>
      <p:bgPr>
        <a:solidFill>
          <a:srgbClr val="FFCF2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9FC57D-A3DC-407A-90BC-A4BCB90EEA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749" y="440663"/>
            <a:ext cx="206576" cy="288000"/>
          </a:xfrm>
          <a:prstGeom prst="rect">
            <a:avLst/>
          </a:prstGeom>
        </p:spPr>
      </p:pic>
    </p:spTree>
    <p:extLst>
      <p:ext uri="{BB962C8B-B14F-4D97-AF65-F5344CB8AC3E}">
        <p14:creationId xmlns:p14="http://schemas.microsoft.com/office/powerpoint/2010/main" val="59967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ellow background _no logo">
    <p:bg>
      <p:bgPr>
        <a:solidFill>
          <a:srgbClr val="FFCF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75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urquoise background _no logo">
    <p:bg>
      <p:bgPr>
        <a:solidFill>
          <a:srgbClr val="30B3A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18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ling_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E70A9C7-B0C5-49A1-AEB8-91801ABCBD50}"/>
              </a:ext>
            </a:extLst>
          </p:cNvPr>
          <p:cNvSpPr>
            <a:spLocks noGrp="1"/>
          </p:cNvSpPr>
          <p:nvPr>
            <p:ph type="pic" sz="quarter" idx="10"/>
          </p:nvPr>
        </p:nvSpPr>
        <p:spPr>
          <a:xfrm>
            <a:off x="0" y="0"/>
            <a:ext cx="12192000" cy="6858000"/>
          </a:xfrm>
        </p:spPr>
        <p:txBody>
          <a:bodyPr/>
          <a:lstStyle/>
          <a:p>
            <a:r>
              <a:rPr lang="en-US"/>
              <a:t>Click icon to add picture</a:t>
            </a:r>
            <a:endParaRPr lang="nl-NL"/>
          </a:p>
        </p:txBody>
      </p:sp>
    </p:spTree>
    <p:extLst>
      <p:ext uri="{BB962C8B-B14F-4D97-AF65-F5344CB8AC3E}">
        <p14:creationId xmlns:p14="http://schemas.microsoft.com/office/powerpoint/2010/main" val="19220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2773C5C5-D292-4D9E-AC04-BAE6C00506C0}"/>
              </a:ext>
            </a:extLst>
          </p:cNvPr>
          <p:cNvSpPr>
            <a:spLocks noGrp="1"/>
          </p:cNvSpPr>
          <p:nvPr>
            <p:ph type="pic" sz="quarter" idx="10"/>
          </p:nvPr>
        </p:nvSpPr>
        <p:spPr>
          <a:xfrm>
            <a:off x="6522720" y="734331"/>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
        <p:nvSpPr>
          <p:cNvPr id="11" name="Picture Placeholder 10">
            <a:extLst>
              <a:ext uri="{FF2B5EF4-FFF2-40B4-BE49-F238E27FC236}">
                <a16:creationId xmlns:a16="http://schemas.microsoft.com/office/drawing/2014/main" id="{001A77D0-6BA8-43B3-A71B-85D425A09DF0}"/>
              </a:ext>
            </a:extLst>
          </p:cNvPr>
          <p:cNvSpPr>
            <a:spLocks noGrp="1"/>
          </p:cNvSpPr>
          <p:nvPr>
            <p:ph type="pic" sz="quarter" idx="11"/>
          </p:nvPr>
        </p:nvSpPr>
        <p:spPr>
          <a:xfrm>
            <a:off x="6522719" y="3695655"/>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423479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0BA03-3D10-4EA4-B26E-9829DB3E18E2}"/>
              </a:ext>
            </a:extLst>
          </p:cNvPr>
          <p:cNvSpPr>
            <a:spLocks noGrp="1"/>
          </p:cNvSpPr>
          <p:nvPr>
            <p:ph type="title"/>
          </p:nvPr>
        </p:nvSpPr>
        <p:spPr>
          <a:xfrm>
            <a:off x="838200" y="810705"/>
            <a:ext cx="10515600" cy="87998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E54C331-1DD5-46D7-B88E-F36C6D3AB319}"/>
              </a:ext>
            </a:extLst>
          </p:cNvPr>
          <p:cNvSpPr>
            <a:spLocks noGrp="1"/>
          </p:cNvSpPr>
          <p:nvPr>
            <p:ph type="body" idx="1"/>
          </p:nvPr>
        </p:nvSpPr>
        <p:spPr>
          <a:xfrm>
            <a:off x="838200" y="1825625"/>
            <a:ext cx="10515600" cy="25201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33046492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3" r:id="rId3"/>
    <p:sldLayoutId id="2147483672" r:id="rId4"/>
    <p:sldLayoutId id="2147483674" r:id="rId5"/>
    <p:sldLayoutId id="2147483675" r:id="rId6"/>
    <p:sldLayoutId id="2147483676" r:id="rId7"/>
    <p:sldLayoutId id="2147483669" r:id="rId8"/>
    <p:sldLayoutId id="2147483650" r:id="rId9"/>
    <p:sldLayoutId id="2147483677" r:id="rId10"/>
    <p:sldLayoutId id="2147483678" r:id="rId11"/>
    <p:sldLayoutId id="2147483670" r:id="rId12"/>
    <p:sldLayoutId id="2147483668" r:id="rId13"/>
    <p:sldLayoutId id="2147483679" r:id="rId14"/>
    <p:sldLayoutId id="2147483681" r:id="rId15"/>
    <p:sldLayoutId id="2147483682" r:id="rId16"/>
    <p:sldLayoutId id="2147483683" r:id="rId17"/>
    <p:sldLayoutId id="2147483684" r:id="rId18"/>
    <p:sldLayoutId id="2147483649" r:id="rId19"/>
    <p:sldLayoutId id="2147483660" r:id="rId20"/>
    <p:sldLayoutId id="2147483686" r:id="rId21"/>
  </p:sldLayoutIdLst>
  <p:txStyles>
    <p:titleStyle>
      <a:lvl1pPr algn="l" defTabSz="914400" rtl="0" eaLnBrk="1" latinLnBrk="0" hangingPunct="1">
        <a:lnSpc>
          <a:spcPct val="90000"/>
        </a:lnSpc>
        <a:spcBef>
          <a:spcPct val="0"/>
        </a:spcBef>
        <a:buNone/>
        <a:defRPr sz="3000" b="1" kern="1200">
          <a:solidFill>
            <a:srgbClr val="192743"/>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92743"/>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92743"/>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92743"/>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459">
          <p15:clr>
            <a:srgbClr val="F26B43"/>
          </p15:clr>
        </p15:guide>
        <p15:guide id="4"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ll, yellow&#10;&#10;Description automatically generated">
            <a:extLst>
              <a:ext uri="{FF2B5EF4-FFF2-40B4-BE49-F238E27FC236}">
                <a16:creationId xmlns:a16="http://schemas.microsoft.com/office/drawing/2014/main" id="{76ACF4ED-30A1-457F-AF9F-B593B9C1C1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843" b="5781"/>
          <a:stretch/>
        </p:blipFill>
        <p:spPr>
          <a:xfrm>
            <a:off x="0" y="0"/>
            <a:ext cx="12192000" cy="6858000"/>
          </a:xfrm>
          <a:prstGeom prst="rect">
            <a:avLst/>
          </a:prstGeom>
        </p:spPr>
      </p:pic>
      <p:sp>
        <p:nvSpPr>
          <p:cNvPr id="10" name="Text Placeholder 3">
            <a:extLst>
              <a:ext uri="{FF2B5EF4-FFF2-40B4-BE49-F238E27FC236}">
                <a16:creationId xmlns:a16="http://schemas.microsoft.com/office/drawing/2014/main" id="{2193BC94-14FE-49F6-8AEA-333ED2FD69A7}"/>
              </a:ext>
            </a:extLst>
          </p:cNvPr>
          <p:cNvSpPr txBox="1">
            <a:spLocks/>
          </p:cNvSpPr>
          <p:nvPr/>
        </p:nvSpPr>
        <p:spPr>
          <a:xfrm>
            <a:off x="1859449" y="3872725"/>
            <a:ext cx="4748212" cy="3333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92743"/>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92743"/>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92743"/>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sz="4000" b="1">
                <a:solidFill>
                  <a:schemeClr val="tx1"/>
                </a:solidFill>
                <a:ea typeface="Open Sans Semibold" panose="020B0706030804020204" pitchFamily="34" charset="0"/>
                <a:cs typeface="Poppins SemiBold"/>
              </a:rPr>
              <a:t>Case</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sz="4000" b="1">
                <a:solidFill>
                  <a:schemeClr val="bg1"/>
                </a:solidFill>
                <a:ea typeface="Open Sans Semibold" panose="020B0706030804020204" pitchFamily="34" charset="0"/>
                <a:cs typeface="Poppins SemiBold"/>
              </a:rPr>
              <a:t>Data Analyst</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en-US" sz="4000" b="1" i="0" u="none" strike="noStrike" kern="1200" cap="none" spc="0" normalizeH="0" baseline="0" noProof="0">
              <a:ln>
                <a:noFill/>
              </a:ln>
              <a:solidFill>
                <a:schemeClr val="tx1"/>
              </a:solidFill>
              <a:effectLst/>
              <a:uLnTx/>
              <a:uFillTx/>
              <a:latin typeface="Century Gothic" panose="020B0502020202020204" pitchFamily="34" charset="0"/>
              <a:ea typeface="Open Sans Semibold" panose="020B0706030804020204" pitchFamily="34" charset="0"/>
              <a:cs typeface="Poppins SemiBold"/>
            </a:endParaRPr>
          </a:p>
        </p:txBody>
      </p:sp>
    </p:spTree>
    <p:extLst>
      <p:ext uri="{BB962C8B-B14F-4D97-AF65-F5344CB8AC3E}">
        <p14:creationId xmlns:p14="http://schemas.microsoft.com/office/powerpoint/2010/main" val="234859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B2987-8AA5-58EE-88B9-29E14C15B72E}"/>
              </a:ext>
            </a:extLst>
          </p:cNvPr>
          <p:cNvSpPr txBox="1"/>
          <p:nvPr/>
        </p:nvSpPr>
        <p:spPr>
          <a:xfrm>
            <a:off x="662152" y="668458"/>
            <a:ext cx="7907983" cy="646331"/>
          </a:xfrm>
          <a:prstGeom prst="rect">
            <a:avLst/>
          </a:prstGeom>
          <a:noFill/>
        </p:spPr>
        <p:txBody>
          <a:bodyPr wrap="square" rtlCol="0">
            <a:spAutoFit/>
          </a:bodyPr>
          <a:lstStyle/>
          <a:p>
            <a:r>
              <a:rPr lang="en-US" sz="3600" b="1"/>
              <a:t>The Assignment</a:t>
            </a:r>
          </a:p>
        </p:txBody>
      </p:sp>
      <p:sp>
        <p:nvSpPr>
          <p:cNvPr id="5" name="TextBox 4">
            <a:extLst>
              <a:ext uri="{FF2B5EF4-FFF2-40B4-BE49-F238E27FC236}">
                <a16:creationId xmlns:a16="http://schemas.microsoft.com/office/drawing/2014/main" id="{F8EFC8CC-23DE-3CA5-32A8-5D69B5F324F1}"/>
              </a:ext>
            </a:extLst>
          </p:cNvPr>
          <p:cNvSpPr txBox="1"/>
          <p:nvPr/>
        </p:nvSpPr>
        <p:spPr>
          <a:xfrm>
            <a:off x="662151" y="1413372"/>
            <a:ext cx="6968581" cy="4290213"/>
          </a:xfrm>
          <a:prstGeom prst="rect">
            <a:avLst/>
          </a:prstGeom>
          <a:noFill/>
        </p:spPr>
        <p:txBody>
          <a:bodyPr wrap="square" lIns="91440" tIns="45720" rIns="91440" bIns="45720" anchor="t">
            <a:spAutoFit/>
          </a:bodyPr>
          <a:lstStyle/>
          <a:p>
            <a:r>
              <a:rPr lang="en-US" b="1">
                <a:solidFill>
                  <a:schemeClr val="bg2"/>
                </a:solidFill>
              </a:rPr>
              <a:t>Context</a:t>
            </a:r>
          </a:p>
          <a:p>
            <a:pPr>
              <a:lnSpc>
                <a:spcPct val="150000"/>
              </a:lnSpc>
              <a:defRPr/>
            </a:pPr>
            <a:r>
              <a:rPr lang="en-US" sz="900">
                <a:solidFill>
                  <a:srgbClr val="192743"/>
                </a:solidFill>
                <a:latin typeface="Century Gothic" panose="020B0502020202020204" pitchFamily="34" charset="0"/>
                <a:ea typeface="Open Sans Light" panose="020B0306030504020204" pitchFamily="34" charset="0"/>
                <a:cs typeface="Poppins Medium"/>
              </a:rPr>
              <a:t>Our customers can create customized employee surveys including questions based on different topics. Examples of popular HR topics are Employee Engagement and Retention. Topics can be divided into themes and items. For this case we created a fictitious customer. </a:t>
            </a:r>
          </a:p>
          <a:p>
            <a:pPr>
              <a:lnSpc>
                <a:spcPct val="150000"/>
              </a:lnSpc>
              <a:defRPr/>
            </a:pPr>
            <a:endParaRPr lang="en-US" sz="900" b="0" i="0">
              <a:solidFill>
                <a:srgbClr val="192743"/>
              </a:solidFill>
              <a:effectLst/>
              <a:latin typeface="Century Gothic" panose="020B0502020202020204" pitchFamily="34" charset="0"/>
              <a:ea typeface="Open Sans Light" panose="020B0306030504020204" pitchFamily="34" charset="0"/>
              <a:cs typeface="Poppins Medium"/>
            </a:endParaRPr>
          </a:p>
          <a:p>
            <a:pPr>
              <a:lnSpc>
                <a:spcPct val="150000"/>
              </a:lnSpc>
              <a:defRPr/>
            </a:pPr>
            <a:r>
              <a:rPr lang="en-US" sz="900" b="0" i="0">
                <a:solidFill>
                  <a:srgbClr val="111111"/>
                </a:solidFill>
                <a:effectLst/>
                <a:latin typeface="+mj-lt"/>
              </a:rPr>
              <a:t>This customer operates in the luxury retail industry, a sector known for its intense competition, rapid innovation, and high customer expectations. Companies in this industry must continuously evolve to maintain their market position, focusing on delivering exceptional product quality and a premium customer experience. The luxury retail market is also characterized by its global reach and the need for a strong brand presence across diverse markets. Our customer is a prominent player in the industry, with an annual revenue exceeding €1 billion. They employ approximately 10,000 people worldwide and have a presence in over 900 locations across 30 countries. Their extensive network of stores and online platforms allows them to reach a broad customer base, offering a wide range of high-quality personal care products.</a:t>
            </a:r>
          </a:p>
          <a:p>
            <a:pPr>
              <a:lnSpc>
                <a:spcPct val="150000"/>
              </a:lnSpc>
              <a:defRPr/>
            </a:pPr>
            <a:endParaRPr lang="en-US" sz="900" b="0" i="0">
              <a:solidFill>
                <a:srgbClr val="111111"/>
              </a:solidFill>
              <a:effectLst/>
              <a:latin typeface="+mj-lt"/>
            </a:endParaRPr>
          </a:p>
          <a:p>
            <a:pPr>
              <a:lnSpc>
                <a:spcPct val="150000"/>
              </a:lnSpc>
              <a:spcAft>
                <a:spcPts val="800"/>
              </a:spcAft>
            </a:pPr>
            <a:r>
              <a:rPr lang="en-US" sz="900" b="0" i="0">
                <a:solidFill>
                  <a:srgbClr val="111111"/>
                </a:solidFill>
                <a:effectLst/>
                <a:latin typeface="+mj-lt"/>
              </a:rPr>
              <a:t>Despite their success, the customer faces several HR-related challenges. One of their primary goals is to enhance employee satisfaction and engagement, which is crucial for maintaining high levels of customer service and operational efficiency. They also aim to reduce staff turnover, which can be particularly challenging in the retail sector due to the high demand for skilled employees. Additionally, the customer is focused on fostering an inclusive and supportive work environment, which involves addressing diverse employee needs and promoting professional development. These HR initiatives are essential for achieving their strategic objectives and sustaining their competitive edge in the luxury retail market.</a:t>
            </a:r>
            <a:endParaRPr lang="en-US" sz="900">
              <a:latin typeface="+mj-lt"/>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C34773F3-8ADC-F097-ACB8-0D96A20A3BA8}"/>
              </a:ext>
            </a:extLst>
          </p:cNvPr>
          <p:cNvSpPr/>
          <p:nvPr/>
        </p:nvSpPr>
        <p:spPr>
          <a:xfrm>
            <a:off x="7699879" y="0"/>
            <a:ext cx="44921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endParaRPr lang="en-US" sz="1100">
              <a:solidFill>
                <a:schemeClr val="tx1"/>
              </a:solidFill>
              <a:latin typeface="Century Gothic"/>
              <a:ea typeface="Open Sans Light"/>
              <a:cs typeface="Poppins Medium"/>
            </a:endParaRPr>
          </a:p>
        </p:txBody>
      </p:sp>
      <p:sp>
        <p:nvSpPr>
          <p:cNvPr id="7" name="TextBox 6">
            <a:extLst>
              <a:ext uri="{FF2B5EF4-FFF2-40B4-BE49-F238E27FC236}">
                <a16:creationId xmlns:a16="http://schemas.microsoft.com/office/drawing/2014/main" id="{735F74D9-32DC-8AC3-3075-59B7A09836A1}"/>
              </a:ext>
            </a:extLst>
          </p:cNvPr>
          <p:cNvSpPr txBox="1"/>
          <p:nvPr/>
        </p:nvSpPr>
        <p:spPr>
          <a:xfrm>
            <a:off x="7850400" y="583914"/>
            <a:ext cx="4144492" cy="646331"/>
          </a:xfrm>
          <a:prstGeom prst="rect">
            <a:avLst/>
          </a:prstGeom>
          <a:noFill/>
        </p:spPr>
        <p:txBody>
          <a:bodyPr wrap="square" lIns="91440" tIns="45720" rIns="91440" bIns="45720" anchor="t">
            <a:spAutoFit/>
          </a:bodyPr>
          <a:lstStyle/>
          <a:p>
            <a:r>
              <a:rPr lang="en-US" sz="1800" b="1">
                <a:solidFill>
                  <a:schemeClr val="bg1"/>
                </a:solidFill>
                <a:latin typeface="Century Gothic" panose="020B0502020202020204" pitchFamily="34" charset="0"/>
                <a:ea typeface="Open Sans Light" panose="020B0306030504020204" pitchFamily="34" charset="0"/>
                <a:cs typeface="Poppins Medium"/>
              </a:rPr>
              <a:t>Explanation about themes and items</a:t>
            </a:r>
            <a:r>
              <a:rPr lang="en-US" b="1">
                <a:solidFill>
                  <a:schemeClr val="bg1"/>
                </a:solidFill>
              </a:rPr>
              <a:t> </a:t>
            </a:r>
            <a:endParaRPr lang="en-US">
              <a:solidFill>
                <a:schemeClr val="bg1"/>
              </a:solidFill>
            </a:endParaRPr>
          </a:p>
        </p:txBody>
      </p:sp>
      <p:sp>
        <p:nvSpPr>
          <p:cNvPr id="11" name="TextBox 10">
            <a:extLst>
              <a:ext uri="{FF2B5EF4-FFF2-40B4-BE49-F238E27FC236}">
                <a16:creationId xmlns:a16="http://schemas.microsoft.com/office/drawing/2014/main" id="{B12853AF-CEF2-71E1-6B27-ACE07DD19820}"/>
              </a:ext>
            </a:extLst>
          </p:cNvPr>
          <p:cNvSpPr txBox="1"/>
          <p:nvPr/>
        </p:nvSpPr>
        <p:spPr>
          <a:xfrm>
            <a:off x="7850400" y="1230245"/>
            <a:ext cx="4144492" cy="3479350"/>
          </a:xfrm>
          <a:prstGeom prst="rect">
            <a:avLst/>
          </a:prstGeom>
          <a:noFill/>
        </p:spPr>
        <p:txBody>
          <a:bodyPr wrap="square">
            <a:spAutoFit/>
          </a:bodyPr>
          <a:lstStyle/>
          <a:p>
            <a:pPr>
              <a:lnSpc>
                <a:spcPct val="150000"/>
              </a:lnSpc>
              <a:defRPr/>
            </a:pPr>
            <a:r>
              <a:rPr lang="en-US" sz="1000" i="1">
                <a:solidFill>
                  <a:srgbClr val="192743"/>
                </a:solidFill>
                <a:latin typeface="Century Gothic" panose="020B0502020202020204" pitchFamily="34" charset="0"/>
                <a:ea typeface="Open Sans Light" panose="020B0306030504020204" pitchFamily="34" charset="0"/>
                <a:cs typeface="Poppins Medium"/>
              </a:rPr>
              <a:t>Items</a:t>
            </a:r>
            <a:r>
              <a:rPr lang="en-US" sz="1000">
                <a:solidFill>
                  <a:srgbClr val="192743"/>
                </a:solidFill>
                <a:latin typeface="Century Gothic" panose="020B0502020202020204" pitchFamily="34" charset="0"/>
                <a:ea typeface="Open Sans Light" panose="020B0306030504020204" pitchFamily="34" charset="0"/>
                <a:cs typeface="Poppins Medium"/>
              </a:rPr>
              <a:t> are the statements or questions in the survey (e.g. I enjoy doing my work / tasks.) </a:t>
            </a:r>
          </a:p>
          <a:p>
            <a:pPr>
              <a:lnSpc>
                <a:spcPct val="150000"/>
              </a:lnSpc>
              <a:defRPr/>
            </a:pPr>
            <a:r>
              <a:rPr lang="en-US" sz="1000" i="1">
                <a:solidFill>
                  <a:srgbClr val="192743"/>
                </a:solidFill>
                <a:latin typeface="Century Gothic" panose="020B0502020202020204" pitchFamily="34" charset="0"/>
                <a:ea typeface="Open Sans Light" panose="020B0306030504020204" pitchFamily="34" charset="0"/>
                <a:cs typeface="Poppins Medium"/>
              </a:rPr>
              <a:t>Themes</a:t>
            </a:r>
            <a:r>
              <a:rPr lang="en-US" sz="1000">
                <a:solidFill>
                  <a:srgbClr val="192743"/>
                </a:solidFill>
                <a:latin typeface="Century Gothic" panose="020B0502020202020204" pitchFamily="34" charset="0"/>
                <a:ea typeface="Open Sans Light" panose="020B0306030504020204" pitchFamily="34" charset="0"/>
                <a:cs typeface="Poppins Medium"/>
              </a:rPr>
              <a:t> (in the survey results data file referred to as </a:t>
            </a:r>
            <a:r>
              <a:rPr lang="en-US" sz="1000" i="1">
                <a:solidFill>
                  <a:srgbClr val="192743"/>
                </a:solidFill>
                <a:latin typeface="Century Gothic" panose="020B0502020202020204" pitchFamily="34" charset="0"/>
                <a:ea typeface="Open Sans Light" panose="020B0306030504020204" pitchFamily="34" charset="0"/>
                <a:cs typeface="Poppins Medium"/>
              </a:rPr>
              <a:t>Modules</a:t>
            </a:r>
            <a:r>
              <a:rPr lang="en-US" sz="1000">
                <a:solidFill>
                  <a:srgbClr val="192743"/>
                </a:solidFill>
                <a:latin typeface="Century Gothic" panose="020B0502020202020204" pitchFamily="34" charset="0"/>
                <a:ea typeface="Open Sans Light" panose="020B0306030504020204" pitchFamily="34" charset="0"/>
                <a:cs typeface="Poppins Medium"/>
              </a:rPr>
              <a:t>) are relevant HR Topics that consist of one or multiple items. Themes are calculated as the average of underlying ordinal items on the 5-point-Likert scale.</a:t>
            </a:r>
          </a:p>
          <a:p>
            <a:pPr>
              <a:lnSpc>
                <a:spcPct val="150000"/>
              </a:lnSpc>
              <a:defRPr/>
            </a:pPr>
            <a:endParaRPr lang="en-US" sz="1000">
              <a:latin typeface="Century Gothic"/>
              <a:ea typeface="+mn-lt"/>
              <a:cs typeface="+mn-lt"/>
            </a:endParaRPr>
          </a:p>
          <a:p>
            <a:pPr>
              <a:lnSpc>
                <a:spcPct val="150000"/>
              </a:lnSpc>
              <a:defRPr/>
            </a:pPr>
            <a:r>
              <a:rPr lang="en-US" b="1">
                <a:solidFill>
                  <a:schemeClr val="bg1"/>
                </a:solidFill>
                <a:latin typeface="Century Gothic"/>
                <a:ea typeface="+mn-lt"/>
                <a:cs typeface="+mn-lt"/>
              </a:rPr>
              <a:t>Engagement theme items:</a:t>
            </a:r>
          </a:p>
          <a:p>
            <a:pPr marL="228600" indent="-228600">
              <a:lnSpc>
                <a:spcPct val="150000"/>
              </a:lnSpc>
              <a:buFont typeface="Arial" panose="020B0604020202020204" pitchFamily="34" charset="0"/>
              <a:buChar char="•"/>
              <a:defRPr/>
            </a:pPr>
            <a:r>
              <a:rPr lang="en-US" sz="1000">
                <a:solidFill>
                  <a:srgbClr val="192743"/>
                </a:solidFill>
                <a:latin typeface="Century Gothic" panose="020B0502020202020204" pitchFamily="34" charset="0"/>
                <a:ea typeface="Open Sans Light" panose="020B0306030504020204" pitchFamily="34" charset="0"/>
                <a:cs typeface="Poppins Medium"/>
              </a:rPr>
              <a:t>I enjoy doing my work / tasks</a:t>
            </a:r>
          </a:p>
          <a:p>
            <a:pPr marL="228600" indent="-228600">
              <a:lnSpc>
                <a:spcPct val="150000"/>
              </a:lnSpc>
              <a:buFont typeface="Arial" panose="020B0604020202020204" pitchFamily="34" charset="0"/>
              <a:buChar char="•"/>
              <a:defRPr/>
            </a:pPr>
            <a:r>
              <a:rPr lang="en-US" sz="1000">
                <a:solidFill>
                  <a:srgbClr val="192743"/>
                </a:solidFill>
                <a:latin typeface="Century Gothic" panose="020B0502020202020204" pitchFamily="34" charset="0"/>
                <a:ea typeface="Open Sans Light" panose="020B0306030504020204" pitchFamily="34" charset="0"/>
                <a:cs typeface="Poppins Medium"/>
              </a:rPr>
              <a:t>Doing my work gives me energy</a:t>
            </a:r>
          </a:p>
          <a:p>
            <a:pPr marL="228600" indent="-228600">
              <a:lnSpc>
                <a:spcPct val="150000"/>
              </a:lnSpc>
              <a:buFont typeface="Arial" panose="020B0604020202020204" pitchFamily="34" charset="0"/>
              <a:buChar char="•"/>
              <a:defRPr/>
            </a:pPr>
            <a:r>
              <a:rPr lang="en-US" sz="1000">
                <a:solidFill>
                  <a:srgbClr val="192743"/>
                </a:solidFill>
                <a:latin typeface="Century Gothic" panose="020B0502020202020204" pitchFamily="34" charset="0"/>
                <a:ea typeface="Open Sans Light" panose="020B0306030504020204" pitchFamily="34" charset="0"/>
                <a:cs typeface="Poppins Medium"/>
              </a:rPr>
              <a:t>I am proud to work at my organization</a:t>
            </a:r>
          </a:p>
          <a:p>
            <a:pPr marL="228600" indent="-228600">
              <a:lnSpc>
                <a:spcPct val="150000"/>
              </a:lnSpc>
              <a:buFont typeface="Arial" panose="020B0604020202020204" pitchFamily="34" charset="0"/>
              <a:buChar char="•"/>
              <a:defRPr/>
            </a:pPr>
            <a:r>
              <a:rPr lang="en-US" sz="1000">
                <a:solidFill>
                  <a:srgbClr val="192743"/>
                </a:solidFill>
                <a:latin typeface="Century Gothic" panose="020B0502020202020204" pitchFamily="34" charset="0"/>
                <a:ea typeface="Open Sans Light" panose="020B0306030504020204" pitchFamily="34" charset="0"/>
                <a:cs typeface="Poppins Medium"/>
              </a:rPr>
              <a:t>I feel that I fit in at my organization</a:t>
            </a:r>
          </a:p>
          <a:p>
            <a:pPr>
              <a:lnSpc>
                <a:spcPct val="150000"/>
              </a:lnSpc>
              <a:defRPr/>
            </a:pPr>
            <a:endParaRPr kumimoji="0" lang="en-US" sz="1000" i="0" u="none" strike="noStrike" kern="1200" cap="none" spc="0" normalizeH="0" baseline="0" noProof="0">
              <a:ln>
                <a:noFill/>
              </a:ln>
              <a:effectLst/>
              <a:uLnTx/>
              <a:uFillTx/>
              <a:latin typeface="Century Gothic" panose="020F0302020204030204"/>
            </a:endParaRPr>
          </a:p>
          <a:p>
            <a:pPr>
              <a:lnSpc>
                <a:spcPct val="150000"/>
              </a:lnSpc>
              <a:defRPr/>
            </a:pPr>
            <a:r>
              <a:rPr lang="en-US" sz="1000">
                <a:solidFill>
                  <a:schemeClr val="tx1"/>
                </a:solidFill>
                <a:latin typeface="Century Gothic"/>
                <a:ea typeface="Open Sans Light"/>
                <a:cs typeface="Poppins Medium"/>
              </a:rPr>
              <a:t> </a:t>
            </a:r>
          </a:p>
        </p:txBody>
      </p:sp>
    </p:spTree>
    <p:extLst>
      <p:ext uri="{BB962C8B-B14F-4D97-AF65-F5344CB8AC3E}">
        <p14:creationId xmlns:p14="http://schemas.microsoft.com/office/powerpoint/2010/main" val="45455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B2987-8AA5-58EE-88B9-29E14C15B72E}"/>
              </a:ext>
            </a:extLst>
          </p:cNvPr>
          <p:cNvSpPr txBox="1"/>
          <p:nvPr/>
        </p:nvSpPr>
        <p:spPr>
          <a:xfrm>
            <a:off x="662152" y="668458"/>
            <a:ext cx="7907983" cy="646331"/>
          </a:xfrm>
          <a:prstGeom prst="rect">
            <a:avLst/>
          </a:prstGeom>
          <a:noFill/>
        </p:spPr>
        <p:txBody>
          <a:bodyPr wrap="square" rtlCol="0">
            <a:spAutoFit/>
          </a:bodyPr>
          <a:lstStyle/>
          <a:p>
            <a:r>
              <a:rPr lang="en-US" sz="3600" b="1"/>
              <a:t>Tasks</a:t>
            </a:r>
          </a:p>
        </p:txBody>
      </p:sp>
      <p:sp>
        <p:nvSpPr>
          <p:cNvPr id="5" name="TextBox 4">
            <a:extLst>
              <a:ext uri="{FF2B5EF4-FFF2-40B4-BE49-F238E27FC236}">
                <a16:creationId xmlns:a16="http://schemas.microsoft.com/office/drawing/2014/main" id="{F8EFC8CC-23DE-3CA5-32A8-5D69B5F324F1}"/>
              </a:ext>
            </a:extLst>
          </p:cNvPr>
          <p:cNvSpPr txBox="1"/>
          <p:nvPr/>
        </p:nvSpPr>
        <p:spPr>
          <a:xfrm>
            <a:off x="662151" y="1394523"/>
            <a:ext cx="7014434" cy="4618124"/>
          </a:xfrm>
          <a:prstGeom prst="rect">
            <a:avLst/>
          </a:prstGeom>
          <a:noFill/>
        </p:spPr>
        <p:txBody>
          <a:bodyPr wrap="square" lIns="91440" tIns="45720" rIns="91440" bIns="45720" anchor="t">
            <a:spAutoFit/>
          </a:bodyPr>
          <a:lstStyle/>
          <a:p>
            <a:pPr>
              <a:lnSpc>
                <a:spcPct val="150000"/>
              </a:lnSpc>
              <a:defRPr/>
            </a:pPr>
            <a:r>
              <a:rPr lang="nl-NL" sz="1400" b="1" dirty="0" err="1">
                <a:solidFill>
                  <a:schemeClr val="bg2"/>
                </a:solidFill>
                <a:latin typeface="Century Gothic"/>
                <a:ea typeface="Open Sans Light"/>
                <a:cs typeface="Poppins Medium"/>
              </a:rPr>
              <a:t>What</a:t>
            </a:r>
            <a:r>
              <a:rPr lang="nl-NL" sz="1400" b="1" dirty="0">
                <a:solidFill>
                  <a:schemeClr val="bg2"/>
                </a:solidFill>
                <a:latin typeface="Century Gothic"/>
                <a:ea typeface="Open Sans Light"/>
                <a:cs typeface="Poppins Medium"/>
              </a:rPr>
              <a:t> is </a:t>
            </a:r>
            <a:r>
              <a:rPr lang="nl-NL" sz="1400" b="1" dirty="0" err="1">
                <a:solidFill>
                  <a:schemeClr val="bg2"/>
                </a:solidFill>
                <a:latin typeface="Century Gothic"/>
                <a:ea typeface="Open Sans Light"/>
                <a:cs typeface="Poppins Medium"/>
              </a:rPr>
              <a:t>expected</a:t>
            </a:r>
            <a:r>
              <a:rPr lang="nl-NL" sz="1400" b="1" dirty="0">
                <a:solidFill>
                  <a:schemeClr val="bg2"/>
                </a:solidFill>
                <a:latin typeface="Century Gothic"/>
                <a:ea typeface="Open Sans Light"/>
                <a:cs typeface="Poppins Medium"/>
              </a:rPr>
              <a:t> of </a:t>
            </a:r>
            <a:r>
              <a:rPr lang="nl-NL" sz="1400" b="1" dirty="0" err="1">
                <a:solidFill>
                  <a:schemeClr val="bg2"/>
                </a:solidFill>
                <a:latin typeface="Century Gothic"/>
                <a:ea typeface="Open Sans Light"/>
                <a:cs typeface="Poppins Medium"/>
              </a:rPr>
              <a:t>you</a:t>
            </a:r>
            <a:endParaRPr lang="nl-NL" sz="1400" b="1" dirty="0">
              <a:solidFill>
                <a:schemeClr val="bg2"/>
              </a:solidFill>
              <a:latin typeface="Century Gothic"/>
              <a:ea typeface="Open Sans Light"/>
              <a:cs typeface="Poppins Medium"/>
            </a:endParaRPr>
          </a:p>
          <a:p>
            <a:pPr>
              <a:lnSpc>
                <a:spcPct val="150000"/>
              </a:lnSpc>
              <a:spcAft>
                <a:spcPts val="800"/>
              </a:spcAft>
            </a:pPr>
            <a:r>
              <a:rPr lang="en-US" sz="1000" dirty="0">
                <a:effectLst/>
                <a:latin typeface="+mj-lt"/>
                <a:ea typeface="Calibri"/>
                <a:cs typeface="Times New Roman"/>
              </a:rPr>
              <a:t>With Python/</a:t>
            </a:r>
            <a:r>
              <a:rPr lang="en-US" sz="1000" dirty="0" err="1">
                <a:effectLst/>
                <a:latin typeface="+mj-lt"/>
                <a:ea typeface="Calibri"/>
                <a:cs typeface="Times New Roman"/>
              </a:rPr>
              <a:t>Jupyter</a:t>
            </a:r>
            <a:r>
              <a:rPr lang="en-US" sz="1000" dirty="0">
                <a:effectLst/>
                <a:latin typeface="+mj-lt"/>
                <a:ea typeface="Calibri"/>
                <a:cs typeface="Times New Roman"/>
              </a:rPr>
              <a:t> Notebook solve this case.</a:t>
            </a:r>
          </a:p>
          <a:p>
            <a:pPr>
              <a:lnSpc>
                <a:spcPct val="150000"/>
              </a:lnSpc>
              <a:spcAft>
                <a:spcPts val="800"/>
              </a:spcAft>
            </a:pPr>
            <a:r>
              <a:rPr lang="en-US" sz="1000" dirty="0">
                <a:effectLst/>
                <a:latin typeface="+mj-lt"/>
                <a:ea typeface="Calibri"/>
                <a:cs typeface="Times New Roman"/>
              </a:rPr>
              <a:t>As part of this case, you are provided with a </a:t>
            </a:r>
            <a:r>
              <a:rPr lang="en-US" sz="1000" i="1" dirty="0">
                <a:latin typeface="+mj-lt"/>
                <a:ea typeface="Calibri"/>
                <a:cs typeface="Times New Roman"/>
              </a:rPr>
              <a:t>survey results</a:t>
            </a:r>
            <a:r>
              <a:rPr lang="en-US" sz="1000" i="1" dirty="0">
                <a:effectLst/>
                <a:latin typeface="+mj-lt"/>
                <a:ea typeface="Calibri"/>
                <a:cs typeface="Times New Roman"/>
              </a:rPr>
              <a:t> data file </a:t>
            </a:r>
            <a:r>
              <a:rPr lang="en-US" sz="1000" dirty="0">
                <a:latin typeface="+mj-lt"/>
                <a:ea typeface="Calibri"/>
                <a:cs typeface="Times New Roman"/>
              </a:rPr>
              <a:t>containing</a:t>
            </a:r>
            <a:r>
              <a:rPr lang="en-US" sz="1000" dirty="0">
                <a:effectLst/>
                <a:latin typeface="+mj-lt"/>
                <a:ea typeface="Calibri"/>
                <a:cs typeface="Times New Roman"/>
              </a:rPr>
              <a:t> the answers to a survey by a fictional customer called ‘The Organization’. The questions below are the ones that you should have solutions for in your notebook. We will ask you explain what you have done in your notebooks and why. </a:t>
            </a:r>
          </a:p>
          <a:p>
            <a:pPr>
              <a:lnSpc>
                <a:spcPct val="150000"/>
              </a:lnSpc>
              <a:spcAft>
                <a:spcPts val="800"/>
              </a:spcAft>
            </a:pPr>
            <a:r>
              <a:rPr lang="en-US" sz="1000" dirty="0">
                <a:effectLst/>
                <a:latin typeface="+mj-lt"/>
                <a:ea typeface="Calibri"/>
                <a:cs typeface="Times New Roman"/>
              </a:rPr>
              <a:t>Based on a sample of customer data:</a:t>
            </a:r>
          </a:p>
          <a:p>
            <a:pPr marL="342900" lvl="0" indent="-342900">
              <a:lnSpc>
                <a:spcPct val="150000"/>
              </a:lnSpc>
              <a:buFont typeface="+mj-lt"/>
              <a:buAutoNum type="arabicPeriod"/>
            </a:pPr>
            <a:r>
              <a:rPr lang="en-US" sz="1000" dirty="0">
                <a:effectLst/>
                <a:latin typeface="+mj-lt"/>
                <a:ea typeface="Calibri"/>
                <a:cs typeface="Times New Roman"/>
              </a:rPr>
              <a:t>What would be your approach to see how The Organization is performing on this survey?</a:t>
            </a:r>
          </a:p>
          <a:p>
            <a:pPr marL="342900" indent="-342900">
              <a:lnSpc>
                <a:spcPct val="150000"/>
              </a:lnSpc>
              <a:buAutoNum type="arabicPeriod"/>
            </a:pPr>
            <a:r>
              <a:rPr lang="en-US" sz="1000" dirty="0">
                <a:latin typeface="+mj-lt"/>
                <a:ea typeface="Calibri"/>
                <a:cs typeface="Times New Roman"/>
              </a:rPr>
              <a:t>What kind of results do you see? Where are the strengths and the weaknesses?</a:t>
            </a:r>
          </a:p>
          <a:p>
            <a:pPr marL="342900" indent="-342900">
              <a:lnSpc>
                <a:spcPct val="150000"/>
              </a:lnSpc>
              <a:buFont typeface="+mj-lt"/>
              <a:buAutoNum type="arabicPeriod"/>
            </a:pPr>
            <a:r>
              <a:rPr lang="en-US" sz="1000" dirty="0">
                <a:effectLst/>
                <a:latin typeface="+mj-lt"/>
                <a:ea typeface="Calibri"/>
                <a:cs typeface="Times New Roman"/>
              </a:rPr>
              <a:t>Managers of The Organization are interested in suggestions </a:t>
            </a:r>
            <a:r>
              <a:rPr lang="en-US" sz="1000" dirty="0">
                <a:latin typeface="+mj-lt"/>
                <a:ea typeface="Calibri"/>
                <a:cs typeface="Times New Roman"/>
              </a:rPr>
              <a:t>for improvement</a:t>
            </a:r>
            <a:endParaRPr lang="en-US" sz="1000" dirty="0">
              <a:effectLst/>
              <a:latin typeface="+mj-lt"/>
              <a:ea typeface="Calibri"/>
              <a:cs typeface="Times New Roman"/>
            </a:endParaRPr>
          </a:p>
          <a:p>
            <a:pPr marL="800100" lvl="1" indent="-342900">
              <a:lnSpc>
                <a:spcPct val="150000"/>
              </a:lnSpc>
              <a:buFont typeface="Courier New"/>
              <a:buChar char="o"/>
            </a:pPr>
            <a:r>
              <a:rPr lang="en-US" sz="1000" dirty="0">
                <a:latin typeface="+mj-lt"/>
                <a:ea typeface="Calibri"/>
                <a:cs typeface="Times New Roman"/>
              </a:rPr>
              <a:t>The customer specifically asks for correlation analysis on Engagement, Employer Excellence and </a:t>
            </a:r>
            <a:r>
              <a:rPr lang="en-US" sz="1000" dirty="0" err="1">
                <a:latin typeface="+mj-lt"/>
                <a:ea typeface="Calibri"/>
                <a:cs typeface="Times New Roman"/>
              </a:rPr>
              <a:t>eNPS</a:t>
            </a:r>
            <a:r>
              <a:rPr lang="en-US" sz="1000" dirty="0">
                <a:latin typeface="+mj-lt"/>
                <a:ea typeface="Calibri"/>
                <a:cs typeface="Times New Roman"/>
              </a:rPr>
              <a:t>. Do you agree with the customer or do you have other recommendations?</a:t>
            </a:r>
          </a:p>
          <a:p>
            <a:pPr marL="342900" indent="-342900">
              <a:lnSpc>
                <a:spcPct val="150000"/>
              </a:lnSpc>
              <a:buFont typeface="+mj-lt"/>
              <a:buAutoNum type="arabicPeriod"/>
            </a:pPr>
            <a:r>
              <a:rPr lang="en-US" sz="1000" dirty="0">
                <a:effectLst/>
                <a:latin typeface="+mj-lt"/>
                <a:ea typeface="Calibri"/>
                <a:cs typeface="Times New Roman"/>
              </a:rPr>
              <a:t>The customer The Organization is interested in what </a:t>
            </a:r>
            <a:r>
              <a:rPr lang="en-US" sz="1000" dirty="0">
                <a:latin typeface="+mj-lt"/>
                <a:ea typeface="Calibri"/>
                <a:cs typeface="Times New Roman"/>
              </a:rPr>
              <a:t>other factors</a:t>
            </a:r>
            <a:r>
              <a:rPr lang="en-US" sz="1000" dirty="0">
                <a:effectLst/>
                <a:latin typeface="+mj-lt"/>
                <a:ea typeface="Calibri"/>
                <a:cs typeface="Times New Roman"/>
              </a:rPr>
              <a:t> </a:t>
            </a:r>
            <a:r>
              <a:rPr lang="en-US" sz="1000" dirty="0">
                <a:latin typeface="+mj-lt"/>
                <a:ea typeface="Calibri"/>
                <a:cs typeface="Times New Roman"/>
              </a:rPr>
              <a:t>predict</a:t>
            </a:r>
            <a:r>
              <a:rPr lang="en-US" sz="1000" dirty="0">
                <a:effectLst/>
                <a:latin typeface="+mj-lt"/>
                <a:ea typeface="Calibri"/>
                <a:cs typeface="Times New Roman"/>
              </a:rPr>
              <a:t> increased intention to leave The Organization (</a:t>
            </a:r>
            <a:r>
              <a:rPr lang="en-US" sz="1000" dirty="0" err="1">
                <a:effectLst/>
                <a:latin typeface="+mj-lt"/>
                <a:ea typeface="Calibri"/>
                <a:cs typeface="Times New Roman"/>
              </a:rPr>
              <a:t>QuestionId</a:t>
            </a:r>
            <a:r>
              <a:rPr lang="en-US" sz="1000" dirty="0">
                <a:effectLst/>
                <a:latin typeface="+mj-lt"/>
                <a:ea typeface="Calibri"/>
                <a:cs typeface="Times New Roman"/>
              </a:rPr>
              <a:t>: 3250780; item: “I have taken serious action to look for another job over the past three months, or plan to do so in the next three months”)</a:t>
            </a:r>
          </a:p>
          <a:p>
            <a:pPr marL="342900" indent="-342900">
              <a:lnSpc>
                <a:spcPct val="150000"/>
              </a:lnSpc>
              <a:buFont typeface="+mj-lt"/>
              <a:buAutoNum type="arabicPeriod"/>
            </a:pPr>
            <a:r>
              <a:rPr lang="en-US" sz="1000" dirty="0">
                <a:effectLst/>
                <a:latin typeface="+mj-lt"/>
                <a:ea typeface="Calibri"/>
                <a:cs typeface="Times New Roman"/>
              </a:rPr>
              <a:t>Managers of The Organization would like to know what margin do you see in the data for them to improve </a:t>
            </a:r>
            <a:r>
              <a:rPr lang="en-US" sz="1000" dirty="0">
                <a:latin typeface="+mj-lt"/>
                <a:ea typeface="Calibri"/>
                <a:cs typeface="Times New Roman"/>
              </a:rPr>
              <a:t>in their problem area(s) </a:t>
            </a:r>
            <a:r>
              <a:rPr lang="en-US" sz="1000" dirty="0">
                <a:effectLst/>
                <a:latin typeface="+mj-lt"/>
                <a:ea typeface="Calibri"/>
                <a:cs typeface="Times New Roman"/>
              </a:rPr>
              <a:t>for the next survey</a:t>
            </a:r>
            <a:r>
              <a:rPr lang="en-US" sz="1000" dirty="0">
                <a:latin typeface="+mj-lt"/>
                <a:ea typeface="Calibri"/>
                <a:cs typeface="Times New Roman"/>
              </a:rPr>
              <a:t>. What KPI target values would you suggest and why?</a:t>
            </a:r>
            <a:endParaRPr lang="en-US" sz="1000" dirty="0">
              <a:effectLst/>
              <a:latin typeface="+mj-lt"/>
              <a:ea typeface="Calibri"/>
              <a:cs typeface="Times New Roman"/>
            </a:endParaRPr>
          </a:p>
          <a:p>
            <a:pPr marL="342900" indent="-342900">
              <a:lnSpc>
                <a:spcPct val="150000"/>
              </a:lnSpc>
              <a:buAutoNum type="arabicPeriod"/>
            </a:pPr>
            <a:endParaRPr lang="en-US" sz="1000">
              <a:latin typeface="+mj-lt"/>
              <a:ea typeface="Calibri"/>
              <a:cs typeface="Times New Roman"/>
            </a:endParaRPr>
          </a:p>
          <a:p>
            <a:pPr>
              <a:lnSpc>
                <a:spcPct val="150000"/>
              </a:lnSpc>
              <a:spcAft>
                <a:spcPts val="800"/>
              </a:spcAft>
            </a:pPr>
            <a:r>
              <a:rPr lang="en-US" sz="1000" dirty="0">
                <a:latin typeface="+mj-lt"/>
                <a:ea typeface="Calibri"/>
                <a:cs typeface="Times New Roman"/>
              </a:rPr>
              <a:t>We recommend you spend 4-6 hours on this case.</a:t>
            </a:r>
          </a:p>
        </p:txBody>
      </p:sp>
      <p:sp>
        <p:nvSpPr>
          <p:cNvPr id="8" name="Rectangle 7">
            <a:extLst>
              <a:ext uri="{FF2B5EF4-FFF2-40B4-BE49-F238E27FC236}">
                <a16:creationId xmlns:a16="http://schemas.microsoft.com/office/drawing/2014/main" id="{701E2D76-1141-5BA6-75A4-6727D13F5D44}"/>
              </a:ext>
            </a:extLst>
          </p:cNvPr>
          <p:cNvSpPr/>
          <p:nvPr/>
        </p:nvSpPr>
        <p:spPr>
          <a:xfrm>
            <a:off x="7676585" y="0"/>
            <a:ext cx="44921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endParaRPr lang="en-US" sz="1100">
              <a:solidFill>
                <a:schemeClr val="tx1"/>
              </a:solidFill>
              <a:latin typeface="Century Gothic"/>
              <a:ea typeface="Open Sans Light"/>
              <a:cs typeface="Poppins Medium"/>
            </a:endParaRPr>
          </a:p>
        </p:txBody>
      </p:sp>
      <p:sp>
        <p:nvSpPr>
          <p:cNvPr id="10" name="TextBox 9">
            <a:extLst>
              <a:ext uri="{FF2B5EF4-FFF2-40B4-BE49-F238E27FC236}">
                <a16:creationId xmlns:a16="http://schemas.microsoft.com/office/drawing/2014/main" id="{0272E46F-ABDB-7A50-22B8-9CADC698B024}"/>
              </a:ext>
            </a:extLst>
          </p:cNvPr>
          <p:cNvSpPr txBox="1"/>
          <p:nvPr/>
        </p:nvSpPr>
        <p:spPr>
          <a:xfrm>
            <a:off x="7873693" y="3141625"/>
            <a:ext cx="4144492" cy="369332"/>
          </a:xfrm>
          <a:prstGeom prst="rect">
            <a:avLst/>
          </a:prstGeom>
          <a:noFill/>
        </p:spPr>
        <p:txBody>
          <a:bodyPr wrap="square">
            <a:spAutoFit/>
          </a:bodyPr>
          <a:lstStyle/>
          <a:p>
            <a:r>
              <a:rPr lang="en-US" b="1">
                <a:solidFill>
                  <a:schemeClr val="bg1"/>
                </a:solidFill>
              </a:rPr>
              <a:t>Product vision</a:t>
            </a:r>
          </a:p>
        </p:txBody>
      </p:sp>
      <p:sp>
        <p:nvSpPr>
          <p:cNvPr id="4" name="TextBox 3">
            <a:extLst>
              <a:ext uri="{FF2B5EF4-FFF2-40B4-BE49-F238E27FC236}">
                <a16:creationId xmlns:a16="http://schemas.microsoft.com/office/drawing/2014/main" id="{0DE5D460-0CFE-26C3-4499-126414AE5F1A}"/>
              </a:ext>
            </a:extLst>
          </p:cNvPr>
          <p:cNvSpPr txBox="1"/>
          <p:nvPr/>
        </p:nvSpPr>
        <p:spPr>
          <a:xfrm>
            <a:off x="7873694" y="3431582"/>
            <a:ext cx="4144492" cy="2709909"/>
          </a:xfrm>
          <a:prstGeom prst="rect">
            <a:avLst/>
          </a:prstGeom>
          <a:noFill/>
        </p:spPr>
        <p:txBody>
          <a:bodyPr wrap="square">
            <a:spAutoFit/>
          </a:bodyPr>
          <a:lstStyle/>
          <a:p>
            <a:pPr>
              <a:lnSpc>
                <a:spcPct val="150000"/>
              </a:lnSpc>
              <a:defRPr/>
            </a:pPr>
            <a:r>
              <a:rPr lang="en-US" sz="1000" b="1">
                <a:solidFill>
                  <a:schemeClr val="tx1"/>
                </a:solidFill>
                <a:latin typeface="Century Gothic"/>
                <a:ea typeface="Open Sans Light"/>
                <a:cs typeface="Poppins Medium"/>
              </a:rPr>
              <a:t>Effectory is on a mission:</a:t>
            </a:r>
            <a:r>
              <a:rPr lang="en-US" sz="1000">
                <a:solidFill>
                  <a:schemeClr val="tx1"/>
                </a:solidFill>
                <a:ea typeface="+mn-lt"/>
                <a:cs typeface="+mn-lt"/>
              </a:rPr>
              <a:t> create a better, happier and more productive work environment for everyone, world-wide with valuable interactions throughout the listening cycle, enabling leaders, teams and employees to listen, to learn and to act.</a:t>
            </a:r>
          </a:p>
          <a:p>
            <a:pPr>
              <a:lnSpc>
                <a:spcPct val="150000"/>
              </a:lnSpc>
              <a:defRPr/>
            </a:pPr>
            <a:endParaRPr lang="en-US" sz="1000">
              <a:latin typeface="Century Gothic"/>
              <a:ea typeface="+mn-lt"/>
              <a:cs typeface="+mn-lt"/>
            </a:endParaRPr>
          </a:p>
          <a:p>
            <a:pPr>
              <a:lnSpc>
                <a:spcPct val="150000"/>
              </a:lnSpc>
              <a:defRPr/>
            </a:pPr>
            <a:r>
              <a:rPr lang="en-US" b="1">
                <a:solidFill>
                  <a:schemeClr val="bg1"/>
                </a:solidFill>
                <a:latin typeface="Century Gothic"/>
                <a:ea typeface="+mn-lt"/>
                <a:cs typeface="+mn-lt"/>
              </a:rPr>
              <a:t>3 pillars of our platform</a:t>
            </a:r>
            <a:endParaRPr lang="en-US">
              <a:latin typeface="Century Gothic"/>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tx1"/>
                </a:solidFill>
                <a:latin typeface="Century Gothic"/>
                <a:ea typeface="+mn-lt"/>
                <a:cs typeface="+mn-lt"/>
              </a:rPr>
              <a:t>Listen.</a:t>
            </a:r>
            <a:r>
              <a:rPr lang="en-US" sz="1000">
                <a:solidFill>
                  <a:schemeClr val="tx1"/>
                </a:solidFill>
                <a:latin typeface="Century Gothic"/>
                <a:ea typeface="+mn-lt"/>
                <a:cs typeface="+mn-lt"/>
              </a:rPr>
              <a:t> </a:t>
            </a:r>
            <a:r>
              <a:rPr lang="en-US" sz="1000">
                <a:latin typeface="Century Gothic" panose="020F0302020204030204"/>
              </a:rPr>
              <a:t>All coordinators can listen quickly, easily and flexibly.</a:t>
            </a:r>
            <a:endParaRPr lang="en-US" sz="1000">
              <a:solidFill>
                <a:schemeClr val="tx1"/>
              </a:solidFill>
              <a:latin typeface="Century Gothic"/>
              <a:ea typeface="Open Sans Light"/>
              <a:cs typeface="Poppins Medium"/>
            </a:endParaRPr>
          </a:p>
          <a:p>
            <a:pPr>
              <a:lnSpc>
                <a:spcPct val="150000"/>
              </a:lnSpc>
              <a:defRPr/>
            </a:pPr>
            <a:r>
              <a:rPr lang="en-US" sz="1000" b="1">
                <a:latin typeface="Century Gothic"/>
                <a:ea typeface="Open Sans Light"/>
                <a:cs typeface="Poppins Medium"/>
              </a:rPr>
              <a:t>Learn.</a:t>
            </a:r>
            <a:r>
              <a:rPr lang="en-US" sz="1000">
                <a:latin typeface="Century Gothic"/>
                <a:ea typeface="Open Sans Light"/>
                <a:cs typeface="Poppins Medium"/>
              </a:rPr>
              <a:t> </a:t>
            </a:r>
            <a:r>
              <a:rPr lang="en-US" sz="1000">
                <a:latin typeface="Century Gothic" panose="020F0302020204030204"/>
              </a:rPr>
              <a:t>Dynamic insights that are relevant and actionable.</a:t>
            </a:r>
            <a:endParaRPr kumimoji="0" lang="en-US" sz="1000" i="0" u="none" strike="noStrike" kern="1200" cap="none" spc="0" normalizeH="0" baseline="0" noProof="0">
              <a:ln>
                <a:noFill/>
              </a:ln>
              <a:effectLst/>
              <a:uLnTx/>
              <a:uFillTx/>
              <a:latin typeface="Century Gothic" panose="020F0302020204030204"/>
            </a:endParaRPr>
          </a:p>
          <a:p>
            <a:pPr>
              <a:lnSpc>
                <a:spcPct val="150000"/>
              </a:lnSpc>
              <a:defRPr/>
            </a:pPr>
            <a:r>
              <a:rPr lang="en-US" sz="1000" b="1">
                <a:latin typeface="Century Gothic" panose="020F0302020204030204"/>
              </a:rPr>
              <a:t>Lead.</a:t>
            </a:r>
            <a:r>
              <a:rPr lang="en-US" sz="1000">
                <a:latin typeface="Century Gothic" panose="020F0302020204030204"/>
              </a:rPr>
              <a:t> Inspiration to act and to improve on all levels.</a:t>
            </a:r>
            <a:endParaRPr kumimoji="0" lang="en-US" sz="1000" i="0" u="none" strike="noStrike" kern="1200" cap="none" spc="0" normalizeH="0" baseline="0" noProof="0">
              <a:ln>
                <a:noFill/>
              </a:ln>
              <a:effectLst/>
              <a:uLnTx/>
              <a:uFillTx/>
              <a:latin typeface="Century Gothic" panose="020F0302020204030204"/>
            </a:endParaRPr>
          </a:p>
          <a:p>
            <a:pPr>
              <a:lnSpc>
                <a:spcPct val="150000"/>
              </a:lnSpc>
              <a:defRPr/>
            </a:pPr>
            <a:endParaRPr kumimoji="0" lang="en-US" sz="1000" i="0" u="none" strike="noStrike" kern="1200" cap="none" spc="0" normalizeH="0" baseline="0" noProof="0">
              <a:ln>
                <a:noFill/>
              </a:ln>
              <a:effectLst/>
              <a:uLnTx/>
              <a:uFillTx/>
              <a:latin typeface="Century Gothic" panose="020F0302020204030204"/>
            </a:endParaRPr>
          </a:p>
          <a:p>
            <a:pPr>
              <a:lnSpc>
                <a:spcPct val="150000"/>
              </a:lnSpc>
              <a:defRPr/>
            </a:pPr>
            <a:r>
              <a:rPr lang="en-US" sz="1000">
                <a:solidFill>
                  <a:schemeClr val="tx1"/>
                </a:solidFill>
                <a:latin typeface="Century Gothic"/>
                <a:ea typeface="Open Sans Light"/>
                <a:cs typeface="Poppins Medium"/>
              </a:rPr>
              <a:t> </a:t>
            </a:r>
          </a:p>
        </p:txBody>
      </p:sp>
      <p:pic>
        <p:nvPicPr>
          <p:cNvPr id="9" name="Picture 8">
            <a:extLst>
              <a:ext uri="{FF2B5EF4-FFF2-40B4-BE49-F238E27FC236}">
                <a16:creationId xmlns:a16="http://schemas.microsoft.com/office/drawing/2014/main" id="{D2B22A2B-AC42-F5E4-48FE-1C2964999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1682" y="6189542"/>
            <a:ext cx="2928514" cy="279967"/>
          </a:xfrm>
          <a:prstGeom prst="rect">
            <a:avLst/>
          </a:prstGeom>
        </p:spPr>
      </p:pic>
      <p:sp>
        <p:nvSpPr>
          <p:cNvPr id="6" name="TextBox 5">
            <a:extLst>
              <a:ext uri="{FF2B5EF4-FFF2-40B4-BE49-F238E27FC236}">
                <a16:creationId xmlns:a16="http://schemas.microsoft.com/office/drawing/2014/main" id="{A7F0E912-F3BB-B213-4C5C-A308B5C0C0BE}"/>
              </a:ext>
            </a:extLst>
          </p:cNvPr>
          <p:cNvSpPr txBox="1"/>
          <p:nvPr/>
        </p:nvSpPr>
        <p:spPr>
          <a:xfrm>
            <a:off x="7850400" y="1014228"/>
            <a:ext cx="4191225" cy="1477328"/>
          </a:xfrm>
          <a:prstGeom prst="rect">
            <a:avLst/>
          </a:prstGeom>
          <a:noFill/>
        </p:spPr>
        <p:txBody>
          <a:bodyPr wrap="square" lIns="91440" tIns="45720" rIns="91440" bIns="45720" rtlCol="0" anchor="t">
            <a:spAutoFit/>
          </a:bodyPr>
          <a:lstStyle/>
          <a:p>
            <a:r>
              <a:rPr lang="en-US" sz="900" b="1">
                <a:solidFill>
                  <a:srgbClr val="192743"/>
                </a:solidFill>
                <a:ea typeface="+mn-lt"/>
                <a:cs typeface="+mn-lt"/>
              </a:rPr>
              <a:t>Day before the  case</a:t>
            </a:r>
            <a:br>
              <a:rPr lang="en-US" sz="900"/>
            </a:br>
            <a:r>
              <a:rPr lang="en-US" sz="900" err="1">
                <a:solidFill>
                  <a:srgbClr val="192743"/>
                </a:solidFill>
              </a:rPr>
              <a:t>n.a.</a:t>
            </a:r>
            <a:r>
              <a:rPr lang="en-US" sz="900">
                <a:solidFill>
                  <a:srgbClr val="192743"/>
                </a:solidFill>
              </a:rPr>
              <a:t>       | You receive the briefing from Effectory</a:t>
            </a:r>
          </a:p>
          <a:p>
            <a:r>
              <a:rPr lang="en-US" sz="900" err="1">
                <a:solidFill>
                  <a:srgbClr val="192743"/>
                </a:solidFill>
              </a:rPr>
              <a:t>n.a.</a:t>
            </a:r>
            <a:r>
              <a:rPr lang="en-US" sz="900">
                <a:solidFill>
                  <a:srgbClr val="192743"/>
                </a:solidFill>
              </a:rPr>
              <a:t>       | You read up on the case and prepare solution</a:t>
            </a:r>
          </a:p>
          <a:p>
            <a:br>
              <a:rPr lang="en-US" sz="900"/>
            </a:br>
            <a:r>
              <a:rPr lang="en-US" sz="900" b="1">
                <a:solidFill>
                  <a:srgbClr val="192743"/>
                </a:solidFill>
              </a:rPr>
              <a:t>Day of case </a:t>
            </a:r>
          </a:p>
          <a:p>
            <a:r>
              <a:rPr lang="en-US" sz="900">
                <a:solidFill>
                  <a:srgbClr val="192743"/>
                </a:solidFill>
              </a:rPr>
              <a:t>10 mins | You get to prepare the room </a:t>
            </a:r>
          </a:p>
          <a:p>
            <a:r>
              <a:rPr lang="en-US" sz="900">
                <a:solidFill>
                  <a:srgbClr val="192743"/>
                </a:solidFill>
              </a:rPr>
              <a:t>40 mins | You present your solutions + we ask questions</a:t>
            </a:r>
            <a:endParaRPr lang="en-US"/>
          </a:p>
          <a:p>
            <a:r>
              <a:rPr lang="en-US" sz="900">
                <a:solidFill>
                  <a:srgbClr val="192743"/>
                </a:solidFill>
              </a:rPr>
              <a:t>25 mins | Discussion </a:t>
            </a:r>
          </a:p>
          <a:p>
            <a:r>
              <a:rPr lang="en-US" sz="900">
                <a:solidFill>
                  <a:srgbClr val="192743"/>
                </a:solidFill>
              </a:rPr>
              <a:t>5 mins   | We give each other feedback</a:t>
            </a:r>
          </a:p>
          <a:p>
            <a:endParaRPr lang="en-US" sz="900">
              <a:solidFill>
                <a:schemeClr val="tx2"/>
              </a:solidFill>
            </a:endParaRPr>
          </a:p>
        </p:txBody>
      </p:sp>
      <p:sp>
        <p:nvSpPr>
          <p:cNvPr id="12" name="TextBox 11">
            <a:extLst>
              <a:ext uri="{FF2B5EF4-FFF2-40B4-BE49-F238E27FC236}">
                <a16:creationId xmlns:a16="http://schemas.microsoft.com/office/drawing/2014/main" id="{F72604C1-6933-D622-0346-DFCD05083AA8}"/>
              </a:ext>
            </a:extLst>
          </p:cNvPr>
          <p:cNvSpPr txBox="1"/>
          <p:nvPr/>
        </p:nvSpPr>
        <p:spPr>
          <a:xfrm>
            <a:off x="7850400" y="583914"/>
            <a:ext cx="4144492" cy="369332"/>
          </a:xfrm>
          <a:prstGeom prst="rect">
            <a:avLst/>
          </a:prstGeom>
          <a:noFill/>
        </p:spPr>
        <p:txBody>
          <a:bodyPr wrap="square" lIns="91440" tIns="45720" rIns="91440" bIns="45720" anchor="t">
            <a:spAutoFit/>
          </a:bodyPr>
          <a:lstStyle/>
          <a:p>
            <a:r>
              <a:rPr lang="en-US" b="1">
                <a:solidFill>
                  <a:schemeClr val="bg1"/>
                </a:solidFill>
              </a:rPr>
              <a:t>Timeline </a:t>
            </a:r>
            <a:endParaRPr lang="en-US">
              <a:solidFill>
                <a:schemeClr val="bg1"/>
              </a:solidFill>
            </a:endParaRPr>
          </a:p>
        </p:txBody>
      </p:sp>
    </p:spTree>
    <p:extLst>
      <p:ext uri="{BB962C8B-B14F-4D97-AF65-F5344CB8AC3E}">
        <p14:creationId xmlns:p14="http://schemas.microsoft.com/office/powerpoint/2010/main" val="32892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35922"/>
      </p:ext>
    </p:extLst>
  </p:cSld>
  <p:clrMapOvr>
    <a:masterClrMapping/>
  </p:clrMapOvr>
</p:sld>
</file>

<file path=ppt/theme/theme1.xml><?xml version="1.0" encoding="utf-8"?>
<a:theme xmlns:a="http://schemas.openxmlformats.org/drawingml/2006/main" name="Office Theme">
  <a:themeElements>
    <a:clrScheme name="Effectory">
      <a:dk1>
        <a:srgbClr val="192743"/>
      </a:dk1>
      <a:lt1>
        <a:srgbClr val="FFFFFF"/>
      </a:lt1>
      <a:dk2>
        <a:srgbClr val="30B3AF"/>
      </a:dk2>
      <a:lt2>
        <a:srgbClr val="FFCF2E"/>
      </a:lt2>
      <a:accent1>
        <a:srgbClr val="EDEDED"/>
      </a:accent1>
      <a:accent2>
        <a:srgbClr val="B3DCD8"/>
      </a:accent2>
      <a:accent3>
        <a:srgbClr val="30B3AF"/>
      </a:accent3>
      <a:accent4>
        <a:srgbClr val="065D66"/>
      </a:accent4>
      <a:accent5>
        <a:srgbClr val="192743"/>
      </a:accent5>
      <a:accent6>
        <a:srgbClr val="FFFFFF"/>
      </a:accent6>
      <a:hlink>
        <a:srgbClr val="192743"/>
      </a:hlink>
      <a:folHlink>
        <a:srgbClr val="19274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ffectory_master (16x9) 2018_4.potx" id="{4859FC2D-993E-4832-B9B8-E54BB18CB578}" vid="{55F00C75-B073-43E4-BA68-5BEC15BC8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1edf75c-d75d-4b03-809c-e03782485d8f">
      <Terms xmlns="http://schemas.microsoft.com/office/infopath/2007/PartnerControls"/>
    </lcf76f155ced4ddcb4097134ff3c332f>
    <TaxCatchAll xmlns="4288ad3f-a146-471b-a9ac-b245f9eebc3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20A90A24610848AEEAE2F8CD47FA91" ma:contentTypeVersion="19" ma:contentTypeDescription="Create a new document." ma:contentTypeScope="" ma:versionID="dab40cc96cc567f297896e8e37b8adb3">
  <xsd:schema xmlns:xsd="http://www.w3.org/2001/XMLSchema" xmlns:xs="http://www.w3.org/2001/XMLSchema" xmlns:p="http://schemas.microsoft.com/office/2006/metadata/properties" xmlns:ns1="http://schemas.microsoft.com/sharepoint/v3" xmlns:ns2="4288ad3f-a146-471b-a9ac-b245f9eebc3a" xmlns:ns3="01edf75c-d75d-4b03-809c-e03782485d8f" targetNamespace="http://schemas.microsoft.com/office/2006/metadata/properties" ma:root="true" ma:fieldsID="0748a0a6aada822d13abad2bd498e451" ns1:_="" ns2:_="" ns3:_="">
    <xsd:import namespace="http://schemas.microsoft.com/sharepoint/v3"/>
    <xsd:import namespace="4288ad3f-a146-471b-a9ac-b245f9eebc3a"/>
    <xsd:import namespace="01edf75c-d75d-4b03-809c-e03782485d8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88ad3f-a146-471b-a9ac-b245f9eebc3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5f4ee5ff-16f6-453d-891a-140407ad03b8}" ma:internalName="TaxCatchAll" ma:showField="CatchAllData" ma:web="4288ad3f-a146-471b-a9ac-b245f9eebc3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1edf75c-d75d-4b03-809c-e03782485d8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acf43a73-d76f-4744-802e-d553ba3614a8"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ternalName="MediaServiceLocation"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D510B8-9C8F-4587-97D1-0D231C65BF0A}">
  <ds:schemaRefs>
    <ds:schemaRef ds:uri="01edf75c-d75d-4b03-809c-e03782485d8f"/>
    <ds:schemaRef ds:uri="4288ad3f-a146-471b-a9ac-b245f9eebc3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274B3C-1FEE-42AB-A386-CBF90B5AD9B0}">
  <ds:schemaRefs>
    <ds:schemaRef ds:uri="01edf75c-d75d-4b03-809c-e03782485d8f"/>
    <ds:schemaRef ds:uri="4288ad3f-a146-471b-a9ac-b245f9eebc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024892C-DE71-4591-BA90-D81858F9526C}">
  <ds:schemaRefs>
    <ds:schemaRef ds:uri="http://schemas.microsoft.com/sharepoint/v3/contenttype/forms"/>
  </ds:schemaRefs>
</ds:datastoreItem>
</file>

<file path=docMetadata/LabelInfo.xml><?xml version="1.0" encoding="utf-8"?>
<clbl:labelList xmlns:clbl="http://schemas.microsoft.com/office/2020/mipLabelMetadata">
  <clbl:label id="{b460a816-67c7-40fa-b867-381aebecaa74}" enabled="1" method="Privileged" siteId="{e9792fd7-4044-47e7-a40d-3fba46f1cd09}" removed="0"/>
</clbl:labelList>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4</Slides>
  <Notes>1</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Merel van der Lei  Effectory</dc:creator>
  <cp:revision>15</cp:revision>
  <cp:lastPrinted>2020-05-12T07:04:08Z</cp:lastPrinted>
  <dcterms:created xsi:type="dcterms:W3CDTF">2018-11-16T13:09:46Z</dcterms:created>
  <dcterms:modified xsi:type="dcterms:W3CDTF">2024-09-02T14:27:32Z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0x0101001E20A90A24610848AEEAE2F8CD47FA91</vt:lpwstr>
  </property>
  <property fmtid="{D5CDD505-2E9C-101B-9397-08002B2CF9AE}" pid="3" name="Order">
    <vt:r8>100</vt:r8>
  </property>
  <property fmtid="{D5CDD505-2E9C-101B-9397-08002B2CF9AE}" pid="4" name="MSIP_Label_b460a816-67c7-40fa-b867-381aebecaa74_Enabled">
    <vt:lpwstr>true</vt:lpwstr>
  </property>
  <property fmtid="{D5CDD505-2E9C-101B-9397-08002B2CF9AE}" pid="5" name="MSIP_Label_b460a816-67c7-40fa-b867-381aebecaa74_SetDate">
    <vt:lpwstr>2021-10-29T16:13:23Z</vt:lpwstr>
  </property>
  <property fmtid="{D5CDD505-2E9C-101B-9397-08002B2CF9AE}" pid="6" name="MSIP_Label_b460a816-67c7-40fa-b867-381aebecaa74_Method">
    <vt:lpwstr>Privileged</vt:lpwstr>
  </property>
  <property fmtid="{D5CDD505-2E9C-101B-9397-08002B2CF9AE}" pid="7" name="MSIP_Label_b460a816-67c7-40fa-b867-381aebecaa74_Name">
    <vt:lpwstr>Effectory</vt:lpwstr>
  </property>
  <property fmtid="{D5CDD505-2E9C-101B-9397-08002B2CF9AE}" pid="8" name="MSIP_Label_b460a816-67c7-40fa-b867-381aebecaa74_SiteId">
    <vt:lpwstr>e9792fd7-4044-47e7-a40d-3fba46f1cd09</vt:lpwstr>
  </property>
  <property fmtid="{D5CDD505-2E9C-101B-9397-08002B2CF9AE}" pid="9" name="MSIP_Label_b460a816-67c7-40fa-b867-381aebecaa74_ActionId">
    <vt:lpwstr>373f8d22-f731-4a30-bd18-14eb6cf88d8f</vt:lpwstr>
  </property>
  <property fmtid="{D5CDD505-2E9C-101B-9397-08002B2CF9AE}" pid="10" name="MSIP_Label_b460a816-67c7-40fa-b867-381aebecaa74_ContentBits">
    <vt:lpwstr>0</vt:lpwstr>
  </property>
  <property fmtid="{D5CDD505-2E9C-101B-9397-08002B2CF9AE}" pid="11" name="MediaServiceImageTags">
    <vt:lpwstr/>
  </property>
</Properties>
</file>