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Open Sans ExtraBold"/>
      <p:bold r:id="rId25"/>
      <p:boldItalic r:id="rId26"/>
    </p:embeddedFont>
    <p:embeddedFont>
      <p:font typeface="Lexend Deca"/>
      <p:regular r:id="rId27"/>
      <p:bold r:id="rId28"/>
    </p:embeddedFont>
    <p:embeddedFont>
      <p:font typeface="Poppins ExtraBold"/>
      <p:bold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0Cvs7JslYNY2JojnC1m0Kic8E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28" Type="http://schemas.openxmlformats.org/officeDocument/2006/relationships/font" Target="fonts/LexendDeca-bold.fntdata"/><Relationship Id="rId27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oppins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Relationship Id="rId7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0.png"/><Relationship Id="rId6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39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7823" l="0" r="0" t="782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834857" y="393389"/>
            <a:ext cx="4618286" cy="108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0" i="0" lang="en-US" sz="6300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564213" y="2308140"/>
            <a:ext cx="5159573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Alcides Galli Netto - 822139937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678314" y="3203123"/>
            <a:ext cx="6931372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Aline Cerqueira De Andrade - 822161400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281291" y="4046516"/>
            <a:ext cx="5725418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Caio Dantas Pinheiro - 822161401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57764" y="4942078"/>
            <a:ext cx="5434236" cy="4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Luana Cruz Belo - 822151116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696917" y="5785472"/>
            <a:ext cx="6894165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Matheus Damasceno Santos - 822162984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869632" y="6681034"/>
            <a:ext cx="6548735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Matheus Monte Cerqueira - 822133805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02635" y="7681038"/>
            <a:ext cx="7082730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Mario Victor Garcia Menezes - 822154435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258074" y="8576601"/>
            <a:ext cx="5771852" cy="473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0" i="0" lang="en-US" sz="2747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Pablo Munhoz Calixto - 822131763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/>
        </p:nvSpPr>
        <p:spPr>
          <a:xfrm>
            <a:off x="7764055" y="36139"/>
            <a:ext cx="338323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1205" y="128348"/>
            <a:ext cx="447947" cy="3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2670759">
            <a:off x="-1203686" y="7400439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0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2670759">
            <a:off x="-616790" y="7868605"/>
            <a:ext cx="3531166" cy="386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16420865" y="-659867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>
            <a:off x="17020125" y="-905703"/>
            <a:ext cx="3531166" cy="386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4735906" y="-2624676"/>
            <a:ext cx="9140651" cy="1626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923312" y="482226"/>
            <a:ext cx="447947" cy="35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/>
        </p:nvSpPr>
        <p:spPr>
          <a:xfrm>
            <a:off x="7477232" y="1080575"/>
            <a:ext cx="3401418" cy="8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9"/>
              <a:buFont typeface="Arial"/>
              <a:buNone/>
            </a:pPr>
            <a:r>
              <a:rPr b="1" i="0" lang="en-US" sz="494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Hipóteses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818" y="1080575"/>
            <a:ext cx="447948" cy="35387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59211" y="3077623"/>
            <a:ext cx="16708652" cy="140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7198" lvl="1" marL="87439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4050"/>
              <a:buFont typeface="Arial"/>
              <a:buChar char="•"/>
            </a:pP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H0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ou 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Hipótese Nula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 vendas de medicamentos em 2019 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&gt;=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maior ou igual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aos anos de 2020 e 2021 (anos de pandemia)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964550" y="5688325"/>
            <a:ext cx="165849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7198" lvl="1" marL="87439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4050"/>
              <a:buFont typeface="Arial"/>
              <a:buChar char="•"/>
            </a:pP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Ha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ou 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Hipótese Alternativa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vendas de medicamentos em 2019 é 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i="0" lang="en-US" sz="405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menor que</a:t>
            </a:r>
            <a:r>
              <a:rPr b="1" i="0" lang="en-US" sz="4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os anos de 2020 e 2021 (anos de pandemia)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t/>
            </a:r>
            <a:endParaRPr b="1" i="0" sz="405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172372">
            <a:off x="-1111749" y="-1500937"/>
            <a:ext cx="3739775" cy="40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9849165">
            <a:off x="14845672" y="8661093"/>
            <a:ext cx="5166937" cy="56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9849165">
            <a:off x="14635021" y="8389214"/>
            <a:ext cx="5050489" cy="553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172372">
            <a:off x="-1109605" y="-2009329"/>
            <a:ext cx="3739775" cy="40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7069874">
            <a:off x="-2396914" y="8483387"/>
            <a:ext cx="5166937" cy="56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7069874">
            <a:off x="-2095158" y="8069401"/>
            <a:ext cx="5166937" cy="56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8082456">
            <a:off x="14817922" y="-3183559"/>
            <a:ext cx="5166937" cy="56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8082456">
            <a:off x="14950866" y="-3636165"/>
            <a:ext cx="5166937" cy="56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02860" y="1515118"/>
            <a:ext cx="447948" cy="35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/>
        </p:nvSpPr>
        <p:spPr>
          <a:xfrm>
            <a:off x="5760769" y="965835"/>
            <a:ext cx="5763758" cy="8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9"/>
              <a:buFont typeface="Arial"/>
              <a:buNone/>
            </a:pPr>
            <a:r>
              <a:rPr b="1" i="0" lang="en-US" sz="494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Teste de hipótese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447" y="1079810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524528" y="1505402"/>
            <a:ext cx="447947" cy="3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172372">
            <a:off x="-1721156" y="-1957833"/>
            <a:ext cx="4198806" cy="46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172372">
            <a:off x="-2341936" y="-2300143"/>
            <a:ext cx="4198806" cy="46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10144676">
            <a:off x="16049207" y="6388702"/>
            <a:ext cx="4477586" cy="490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10144676">
            <a:off x="16612073" y="7167186"/>
            <a:ext cx="4477586" cy="490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247" y="2397836"/>
            <a:ext cx="4852357" cy="429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2305" y="2397836"/>
            <a:ext cx="11596995" cy="722221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 txBox="1"/>
          <p:nvPr/>
        </p:nvSpPr>
        <p:spPr>
          <a:xfrm>
            <a:off x="9391296" y="3610994"/>
            <a:ext cx="9525" cy="53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384996" y="6864477"/>
            <a:ext cx="4947081" cy="2604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teste t está dentro da região crítica, logo aceitamos a hipótese alternativa: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100" u="none" cap="none" strike="noStrike">
                <a:solidFill>
                  <a:srgbClr val="52D4AB"/>
                </a:solidFill>
                <a:latin typeface="Poppins"/>
                <a:ea typeface="Poppins"/>
                <a:cs typeface="Poppins"/>
                <a:sym typeface="Poppins"/>
              </a:rPr>
              <a:t>Ha</a:t>
            </a:r>
            <a:r>
              <a:rPr b="1" i="0" lang="en-US" sz="21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vendas de medicamentos em 2019 é </a:t>
            </a:r>
            <a:r>
              <a:rPr b="1" i="0" lang="en-US" sz="2100" u="none" cap="none" strike="noStrike">
                <a:solidFill>
                  <a:srgbClr val="52D4AB"/>
                </a:solidFill>
                <a:latin typeface="Poppins"/>
                <a:ea typeface="Poppins"/>
                <a:cs typeface="Poppins"/>
                <a:sym typeface="Poppins"/>
              </a:rPr>
              <a:t>&lt; (menor que)</a:t>
            </a:r>
            <a:r>
              <a:rPr b="1" i="0" lang="en-US" sz="21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os anos de 2020 e 2021 </a:t>
            </a:r>
            <a:r>
              <a:rPr b="1" i="0" lang="en-US" sz="2100" u="none" cap="none" strike="noStrike">
                <a:solidFill>
                  <a:srgbClr val="52D4AB"/>
                </a:solidFill>
                <a:latin typeface="Poppins"/>
                <a:ea typeface="Poppins"/>
                <a:cs typeface="Poppins"/>
                <a:sym typeface="Poppins"/>
              </a:rPr>
              <a:t>(anos de pan﻿demia)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/>
        </p:nvSpPr>
        <p:spPr>
          <a:xfrm>
            <a:off x="7275636" y="944429"/>
            <a:ext cx="6766461" cy="8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9"/>
              <a:buFont typeface="Arial"/>
              <a:buNone/>
            </a:pPr>
            <a:r>
              <a:rPr b="1" i="0" lang="en-US" sz="494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563" y="1028700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23563" y="1382572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7200" y="3543800"/>
            <a:ext cx="4891794" cy="45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/>
          <p:nvPr/>
        </p:nvSpPr>
        <p:spPr>
          <a:xfrm>
            <a:off x="9391296" y="3610994"/>
            <a:ext cx="9525" cy="53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364498" y="3543788"/>
            <a:ext cx="8275200" cy="5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7"/>
              <a:buFont typeface="Arial"/>
              <a:buNone/>
            </a:pP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372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Através das análises de dados e do teste t, ace</a:t>
            </a:r>
            <a:r>
              <a:rPr b="1" lang="en-US" sz="37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itamos (</a:t>
            </a:r>
            <a:r>
              <a:rPr b="1" lang="en-US" sz="4050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Ha</a:t>
            </a:r>
            <a:r>
              <a:rPr b="1" lang="en-US" sz="372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b="1" lang="en-US" sz="37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está certa, </a:t>
            </a:r>
            <a:r>
              <a:rPr b="1" i="0" lang="en-US" sz="372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houve um aumento sobre a demanda do medicamento Cloridrato de Duloxetina com o início da pandemia</a:t>
            </a: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3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3172372">
            <a:off x="-1188800" y="-1441135"/>
            <a:ext cx="4198806" cy="46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3172372">
            <a:off x="-1793922" y="-1818536"/>
            <a:ext cx="4198806" cy="46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-10144676">
            <a:off x="15404730" y="6388702"/>
            <a:ext cx="4477586" cy="490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-10144676">
            <a:off x="15813539" y="6718642"/>
            <a:ext cx="4477586" cy="490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/>
        </p:nvSpPr>
        <p:spPr>
          <a:xfrm>
            <a:off x="5518368" y="885825"/>
            <a:ext cx="8781008" cy="8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9"/>
              <a:buFont typeface="Arial"/>
              <a:buNone/>
            </a:pPr>
            <a:r>
              <a:rPr b="1" i="0" lang="en-US" sz="494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1028700" y="3000530"/>
            <a:ext cx="162306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7"/>
              <a:buFont typeface="Arial"/>
              <a:buNone/>
            </a:pP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372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Através do estudo realizado, podemos observar como a análise de dados é relevante, sobre estratégias empresariais e fonte de pesquisa</a:t>
            </a: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1028700" y="5639884"/>
            <a:ext cx="16230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27"/>
              <a:buFont typeface="Arial"/>
              <a:buNone/>
            </a:pP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372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Possível realizar com poucas variedades de informação concluir que a pandemia teve impacto sobre as vendas do medicamento Cloridrato de Duloxetina e, consequentemente, subentender que houve aumento de casos de depressão</a:t>
            </a:r>
            <a:r>
              <a:rPr b="1" i="0" lang="en-US" sz="3727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405701" y="1310355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911" y="956475"/>
            <a:ext cx="447948" cy="35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5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 rot="2810226">
            <a:off x="-4938948" y="-7032226"/>
            <a:ext cx="12982332" cy="142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/>
        </p:nvSpPr>
        <p:spPr>
          <a:xfrm>
            <a:off x="508360" y="618060"/>
            <a:ext cx="16230600" cy="287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Obrigado, por acompanhar até aqui!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-2186857" y="10106645"/>
            <a:ext cx="13233415" cy="6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91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 rot="-10144676">
            <a:off x="11507727" y="2567535"/>
            <a:ext cx="12982332" cy="142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/>
          <p:nvPr/>
        </p:nvSpPr>
        <p:spPr>
          <a:xfrm>
            <a:off x="508360" y="8249884"/>
            <a:ext cx="16230600" cy="112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Alguma pergunta?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7823" l="0" r="0" t="782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25226" r="22273" t="41623"/>
          <a:stretch/>
        </p:blipFill>
        <p:spPr>
          <a:xfrm rot="5400000">
            <a:off x="703643" y="-2203720"/>
            <a:ext cx="12571376" cy="1397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663362" y="2939143"/>
            <a:ext cx="15051256" cy="365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Estudo do índice de depressão</a:t>
            </a:r>
            <a:r>
              <a:rPr b="0" i="0" lang="en-US" sz="7200" u="none" cap="none" strike="noStrike">
                <a:solidFill>
                  <a:srgbClr val="89FFD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Base de dados Cloridrato de Duloxetina</a:t>
            </a:r>
            <a:r>
              <a:rPr b="0" i="0" lang="en-US" sz="7200" u="none" cap="none" strike="noStrike">
                <a:solidFill>
                  <a:srgbClr val="89FFD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63362" y="2366261"/>
            <a:ext cx="7267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300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b="0" i="0" lang="en-US" sz="3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LISE DE DADOS &amp; Bi</a:t>
            </a:r>
            <a:r>
              <a:rPr lang="en-US" sz="300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9FF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75534" y="6549529"/>
            <a:ext cx="7267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PROFº Evandro Ferraz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PROFº S</a:t>
            </a:r>
            <a:r>
              <a:rPr lang="en-US" sz="300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ergio</a:t>
            </a:r>
            <a:r>
              <a:rPr b="0" i="0" lang="en-US" sz="300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 B</a:t>
            </a:r>
            <a:r>
              <a:rPr lang="en-US" sz="300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onato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7647362" y="1530280"/>
            <a:ext cx="3820531" cy="89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9"/>
              <a:buFont typeface="Arial"/>
              <a:buNone/>
            </a:pPr>
            <a:r>
              <a:rPr b="1" i="0" lang="en-US" sz="494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113722" y="3119807"/>
            <a:ext cx="10060556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Estudo inferencial sobre a venda do medicamento Cloridrato de Duloxetina, entre os anos de 2019 a 2021&gt;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432518" y="1961757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893" y="1607861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-1043211" y="-2247635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-1657534" y="-2919686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-428888" y="8156001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>
            <a:off x="-1043211" y="7483950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2349022">
            <a:off x="16442459" y="-2256047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-2349022">
            <a:off x="15541752" y="-2389358"/>
            <a:ext cx="4716355" cy="51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531510">
            <a:off x="15279875" y="8264187"/>
            <a:ext cx="5484788" cy="600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 rot="3531510">
            <a:off x="15579335" y="7248546"/>
            <a:ext cx="5484788" cy="60092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4113722" y="5659807"/>
            <a:ext cx="10060556" cy="1916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7" lvl="1" marL="582935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Entregar uma análise de demanda de vendas por estado do Brasil</a:t>
            </a:r>
            <a:r>
              <a:rPr b="1" i="0" lang="en-US" sz="270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7" lvl="1" marL="582935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Determinar se a pandemia teve impacto sobre as vendas</a:t>
            </a:r>
            <a:r>
              <a:rPr b="1" i="0" lang="en-US" sz="2700" u="none" cap="none" strike="noStrike">
                <a:solidFill>
                  <a:srgbClr val="89FFD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C2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6272967" y="265777"/>
            <a:ext cx="5402207" cy="3461546"/>
            <a:chOff x="0" y="-38100"/>
            <a:chExt cx="1327945" cy="850900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1327945" cy="306402"/>
            </a:xfrm>
            <a:custGeom>
              <a:rect b="b" l="l" r="r" t="t"/>
              <a:pathLst>
                <a:path extrusionOk="0" h="306402" w="1327945">
                  <a:moveTo>
                    <a:pt x="73088" y="0"/>
                  </a:moveTo>
                  <a:lnTo>
                    <a:pt x="1254857" y="0"/>
                  </a:lnTo>
                  <a:cubicBezTo>
                    <a:pt x="1295222" y="0"/>
                    <a:pt x="1327945" y="32723"/>
                    <a:pt x="1327945" y="73088"/>
                  </a:cubicBezTo>
                  <a:lnTo>
                    <a:pt x="1327945" y="233314"/>
                  </a:lnTo>
                  <a:cubicBezTo>
                    <a:pt x="1327945" y="252698"/>
                    <a:pt x="1320245" y="271289"/>
                    <a:pt x="1306538" y="284995"/>
                  </a:cubicBezTo>
                  <a:cubicBezTo>
                    <a:pt x="1292831" y="298702"/>
                    <a:pt x="1274241" y="306402"/>
                    <a:pt x="1254857" y="306402"/>
                  </a:cubicBezTo>
                  <a:lnTo>
                    <a:pt x="73088" y="306402"/>
                  </a:lnTo>
                  <a:cubicBezTo>
                    <a:pt x="32723" y="306402"/>
                    <a:pt x="0" y="273680"/>
                    <a:pt x="0" y="233314"/>
                  </a:cubicBezTo>
                  <a:lnTo>
                    <a:pt x="0" y="73088"/>
                  </a:lnTo>
                  <a:cubicBezTo>
                    <a:pt x="0" y="32723"/>
                    <a:pt x="32723" y="0"/>
                    <a:pt x="73088" y="0"/>
                  </a:cubicBezTo>
                  <a:close/>
                </a:path>
              </a:pathLst>
            </a:custGeom>
            <a:solidFill>
              <a:srgbClr val="010817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 txBox="1"/>
          <p:nvPr/>
        </p:nvSpPr>
        <p:spPr>
          <a:xfrm>
            <a:off x="5559016" y="904875"/>
            <a:ext cx="772966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Cloridrato de Duloxetina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434303" y="1258760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794" y="904884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320" y="2987801"/>
            <a:ext cx="9995913" cy="5922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410827" y="3907587"/>
            <a:ext cx="7649522" cy="33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816" lvl="1" marL="6856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175"/>
              <a:buFont typeface="Arial"/>
              <a:buChar char="•"/>
            </a:pP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Medicamento 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antidepressivo;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16" lvl="1" marL="6856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175"/>
              <a:buFont typeface="Arial"/>
              <a:buChar char="•"/>
            </a:pP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nervoso central (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SNC</a:t>
            </a: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16" lvl="1" marL="6856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175"/>
              <a:buFont typeface="Arial"/>
              <a:buChar char="•"/>
            </a:pP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Inibidores da recaptação de serotonina norepinefrina (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IRSN</a:t>
            </a: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16" lvl="1" marL="6856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175"/>
              <a:buFont typeface="Arial"/>
              <a:buChar char="•"/>
            </a:pP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Classificação 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C1;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16" lvl="1" marL="6856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175"/>
              <a:buFont typeface="Arial"/>
              <a:buChar char="•"/>
            </a:pP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Dose de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 60mg </a:t>
            </a: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 120mg </a:t>
            </a:r>
            <a:r>
              <a:rPr b="1" i="0" lang="en-US" sz="317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 dia</a:t>
            </a:r>
            <a:r>
              <a:rPr b="1" i="0" lang="en-US" sz="3175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6007223" y="250468"/>
            <a:ext cx="5402207" cy="3461546"/>
            <a:chOff x="0" y="-38100"/>
            <a:chExt cx="1327945" cy="850900"/>
          </a:xfrm>
        </p:grpSpPr>
        <p:sp>
          <p:nvSpPr>
            <p:cNvPr id="137" name="Google Shape;137;p5"/>
            <p:cNvSpPr/>
            <p:nvPr/>
          </p:nvSpPr>
          <p:spPr>
            <a:xfrm>
              <a:off x="0" y="0"/>
              <a:ext cx="1327945" cy="306402"/>
            </a:xfrm>
            <a:custGeom>
              <a:rect b="b" l="l" r="r" t="t"/>
              <a:pathLst>
                <a:path extrusionOk="0" h="306402" w="1327945">
                  <a:moveTo>
                    <a:pt x="73088" y="0"/>
                  </a:moveTo>
                  <a:lnTo>
                    <a:pt x="1254857" y="0"/>
                  </a:lnTo>
                  <a:cubicBezTo>
                    <a:pt x="1295222" y="0"/>
                    <a:pt x="1327945" y="32723"/>
                    <a:pt x="1327945" y="73088"/>
                  </a:cubicBezTo>
                  <a:lnTo>
                    <a:pt x="1327945" y="233314"/>
                  </a:lnTo>
                  <a:cubicBezTo>
                    <a:pt x="1327945" y="252698"/>
                    <a:pt x="1320245" y="271289"/>
                    <a:pt x="1306538" y="284995"/>
                  </a:cubicBezTo>
                  <a:cubicBezTo>
                    <a:pt x="1292831" y="298702"/>
                    <a:pt x="1274241" y="306402"/>
                    <a:pt x="1254857" y="306402"/>
                  </a:cubicBezTo>
                  <a:lnTo>
                    <a:pt x="73088" y="306402"/>
                  </a:lnTo>
                  <a:cubicBezTo>
                    <a:pt x="32723" y="306402"/>
                    <a:pt x="0" y="273680"/>
                    <a:pt x="0" y="233314"/>
                  </a:cubicBezTo>
                  <a:lnTo>
                    <a:pt x="0" y="73088"/>
                  </a:lnTo>
                  <a:cubicBezTo>
                    <a:pt x="0" y="32723"/>
                    <a:pt x="32723" y="0"/>
                    <a:pt x="73088" y="0"/>
                  </a:cubicBezTo>
                  <a:close/>
                </a:path>
              </a:pathLst>
            </a:custGeom>
            <a:solidFill>
              <a:srgbClr val="010817">
                <a:alpha val="4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5"/>
          <p:cNvSpPr txBox="1"/>
          <p:nvPr/>
        </p:nvSpPr>
        <p:spPr>
          <a:xfrm>
            <a:off x="6519773" y="582613"/>
            <a:ext cx="676646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Análise Descritiva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620231" y="997099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225" y="582616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8807" y="4245270"/>
            <a:ext cx="6094869" cy="5013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75892" y="2384322"/>
            <a:ext cx="10633084" cy="7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b="1" i="0" lang="en-US" sz="34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r>
              <a:rPr b="1" i="0" lang="en-US" sz="345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Brazilian sales of controlled drugs by ANVISA</a:t>
            </a:r>
            <a:r>
              <a:rPr b="1" i="0" lang="en-US" sz="34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364565" y="3105880"/>
            <a:ext cx="100449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UF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PRINCIPIO_ATIVO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TIPO_UNIDADE_FARMACOTECNICA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QTD_UNIDADE_FARMACOTECNICA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0" y="6194101"/>
            <a:ext cx="9591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n-US" sz="33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r>
              <a:rPr b="1" i="0" lang="en-US" sz="335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População estimada Nacional por UF</a:t>
            </a:r>
            <a:r>
              <a:rPr b="1" i="0" lang="en-US" sz="33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425090" y="6915786"/>
            <a:ext cx="10044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POPULAÇÃO_ESTIMADA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CAPSULAS_POR_PESSOA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72" lvl="1" marL="57214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2650"/>
              <a:buFont typeface="Arial"/>
              <a:buChar char="•"/>
            </a:pPr>
            <a:r>
              <a:rPr b="1" i="0" lang="en-US" sz="26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UF</a:t>
            </a:r>
            <a:r>
              <a:rPr b="1" i="0" lang="en-US" sz="26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t/>
            </a:r>
            <a:endParaRPr b="1" i="0" sz="2650" u="none" cap="none" strike="noStrike">
              <a:solidFill>
                <a:srgbClr val="89FF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4335175">
            <a:off x="16318249" y="-2158093"/>
            <a:ext cx="3939501" cy="431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 rot="4335175">
            <a:off x="-1490367" y="-2197039"/>
            <a:ext cx="3531166" cy="386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"/>
          <p:cNvGrpSpPr/>
          <p:nvPr/>
        </p:nvGrpSpPr>
        <p:grpSpPr>
          <a:xfrm rot="-5400000">
            <a:off x="6849556" y="288019"/>
            <a:ext cx="11550307" cy="12407615"/>
            <a:chOff x="0" y="0"/>
            <a:chExt cx="15400410" cy="16543486"/>
          </a:xfrm>
        </p:grpSpPr>
        <p:sp>
          <p:nvSpPr>
            <p:cNvPr id="154" name="Google Shape;154;p6"/>
            <p:cNvSpPr/>
            <p:nvPr/>
          </p:nvSpPr>
          <p:spPr>
            <a:xfrm>
              <a:off x="2116136" y="0"/>
              <a:ext cx="12983770" cy="15660910"/>
            </a:xfrm>
            <a:custGeom>
              <a:rect b="b" l="l" r="r" t="t"/>
              <a:pathLst>
                <a:path extrusionOk="0" h="12079057" w="10014214">
                  <a:moveTo>
                    <a:pt x="0" y="0"/>
                  </a:moveTo>
                  <a:lnTo>
                    <a:pt x="12700" y="0"/>
                  </a:lnTo>
                  <a:lnTo>
                    <a:pt x="12700" y="12079057"/>
                  </a:lnTo>
                  <a:lnTo>
                    <a:pt x="0" y="12079057"/>
                  </a:lnTo>
                  <a:close/>
                  <a:moveTo>
                    <a:pt x="3333838" y="0"/>
                  </a:moveTo>
                  <a:lnTo>
                    <a:pt x="3346538" y="0"/>
                  </a:lnTo>
                  <a:lnTo>
                    <a:pt x="3346538" y="12079057"/>
                  </a:lnTo>
                  <a:lnTo>
                    <a:pt x="3333838" y="12079057"/>
                  </a:lnTo>
                  <a:close/>
                  <a:moveTo>
                    <a:pt x="6667676" y="0"/>
                  </a:moveTo>
                  <a:lnTo>
                    <a:pt x="6680376" y="0"/>
                  </a:lnTo>
                  <a:lnTo>
                    <a:pt x="6680376" y="12079057"/>
                  </a:lnTo>
                  <a:lnTo>
                    <a:pt x="6667676" y="12079057"/>
                  </a:lnTo>
                  <a:close/>
                  <a:moveTo>
                    <a:pt x="10001514" y="0"/>
                  </a:moveTo>
                  <a:lnTo>
                    <a:pt x="10014214" y="0"/>
                  </a:lnTo>
                  <a:lnTo>
                    <a:pt x="10014214" y="12079057"/>
                  </a:lnTo>
                  <a:lnTo>
                    <a:pt x="10001514" y="12079057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</p:sp>
        <p:sp>
          <p:nvSpPr>
            <p:cNvPr id="155" name="Google Shape;155;p6"/>
            <p:cNvSpPr txBox="1"/>
            <p:nvPr/>
          </p:nvSpPr>
          <p:spPr>
            <a:xfrm>
              <a:off x="1970001" y="15867215"/>
              <a:ext cx="308737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6138067" y="15867215"/>
              <a:ext cx="617474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10460501" y="15867215"/>
              <a:ext cx="617474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14782936" y="15867215"/>
              <a:ext cx="617474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1395142"/>
              <a:ext cx="1860913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5440877"/>
              <a:ext cx="1860913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0" y="9486612"/>
              <a:ext cx="1860913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13532347"/>
              <a:ext cx="1860913" cy="676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11"/>
                <a:buFont typeface="Arial"/>
                <a:buNone/>
              </a:pPr>
              <a:r>
                <a:rPr b="1" i="0" lang="en-US" sz="3111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Item 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6"/>
            <p:cNvGrpSpPr/>
            <p:nvPr/>
          </p:nvGrpSpPr>
          <p:grpSpPr>
            <a:xfrm>
              <a:off x="2124369" y="0"/>
              <a:ext cx="12111050" cy="15660910"/>
              <a:chOff x="0" y="0"/>
              <a:chExt cx="9341096" cy="12079057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0" y="0"/>
                <a:ext cx="3338374" cy="888996"/>
              </a:xfrm>
              <a:custGeom>
                <a:rect b="b" l="l" r="r" t="t"/>
                <a:pathLst>
                  <a:path extrusionOk="0" h="888996" w="3338374">
                    <a:moveTo>
                      <a:pt x="0" y="0"/>
                    </a:moveTo>
                    <a:lnTo>
                      <a:pt x="3267254" y="0"/>
                    </a:lnTo>
                    <a:cubicBezTo>
                      <a:pt x="3286116" y="0"/>
                      <a:pt x="3304206" y="7493"/>
                      <a:pt x="3317543" y="20830"/>
                    </a:cubicBezTo>
                    <a:cubicBezTo>
                      <a:pt x="3330881" y="34168"/>
                      <a:pt x="3338374" y="52258"/>
                      <a:pt x="3338374" y="71120"/>
                    </a:cubicBezTo>
                    <a:lnTo>
                      <a:pt x="3338374" y="817876"/>
                    </a:lnTo>
                    <a:cubicBezTo>
                      <a:pt x="3338374" y="836738"/>
                      <a:pt x="3330881" y="854828"/>
                      <a:pt x="3317543" y="868165"/>
                    </a:cubicBezTo>
                    <a:cubicBezTo>
                      <a:pt x="3304206" y="881503"/>
                      <a:pt x="3286116" y="888996"/>
                      <a:pt x="3267254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0" y="3120423"/>
                <a:ext cx="5007107" cy="888996"/>
              </a:xfrm>
              <a:custGeom>
                <a:rect b="b" l="l" r="r" t="t"/>
                <a:pathLst>
                  <a:path extrusionOk="0" h="888996" w="5007107">
                    <a:moveTo>
                      <a:pt x="0" y="0"/>
                    </a:moveTo>
                    <a:lnTo>
                      <a:pt x="4935987" y="0"/>
                    </a:lnTo>
                    <a:cubicBezTo>
                      <a:pt x="4954849" y="0"/>
                      <a:pt x="4972939" y="7493"/>
                      <a:pt x="4986277" y="20831"/>
                    </a:cubicBezTo>
                    <a:cubicBezTo>
                      <a:pt x="4999614" y="34168"/>
                      <a:pt x="5007107" y="52258"/>
                      <a:pt x="5007107" y="71120"/>
                    </a:cubicBezTo>
                    <a:lnTo>
                      <a:pt x="5007107" y="817877"/>
                    </a:lnTo>
                    <a:cubicBezTo>
                      <a:pt x="5007107" y="836739"/>
                      <a:pt x="4999614" y="854828"/>
                      <a:pt x="4986277" y="868166"/>
                    </a:cubicBezTo>
                    <a:cubicBezTo>
                      <a:pt x="4972939" y="881503"/>
                      <a:pt x="4954849" y="888996"/>
                      <a:pt x="4935987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0" y="6240846"/>
                <a:ext cx="8007562" cy="888996"/>
              </a:xfrm>
              <a:custGeom>
                <a:rect b="b" l="l" r="r" t="t"/>
                <a:pathLst>
                  <a:path extrusionOk="0" h="888996" w="8007562">
                    <a:moveTo>
                      <a:pt x="0" y="0"/>
                    </a:moveTo>
                    <a:lnTo>
                      <a:pt x="7936442" y="0"/>
                    </a:lnTo>
                    <a:cubicBezTo>
                      <a:pt x="7955304" y="0"/>
                      <a:pt x="7973394" y="7493"/>
                      <a:pt x="7986731" y="20831"/>
                    </a:cubicBezTo>
                    <a:cubicBezTo>
                      <a:pt x="8000069" y="34168"/>
                      <a:pt x="8007562" y="52258"/>
                      <a:pt x="8007562" y="71120"/>
                    </a:cubicBezTo>
                    <a:lnTo>
                      <a:pt x="8007562" y="817877"/>
                    </a:lnTo>
                    <a:cubicBezTo>
                      <a:pt x="8007562" y="836739"/>
                      <a:pt x="8000069" y="854829"/>
                      <a:pt x="7986731" y="868166"/>
                    </a:cubicBezTo>
                    <a:cubicBezTo>
                      <a:pt x="7973394" y="881504"/>
                      <a:pt x="7955304" y="888996"/>
                      <a:pt x="7936442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0" y="9361269"/>
                <a:ext cx="9341096" cy="888996"/>
              </a:xfrm>
              <a:custGeom>
                <a:rect b="b" l="l" r="r" t="t"/>
                <a:pathLst>
                  <a:path extrusionOk="0" h="888996" w="9341096">
                    <a:moveTo>
                      <a:pt x="0" y="0"/>
                    </a:moveTo>
                    <a:lnTo>
                      <a:pt x="9269977" y="0"/>
                    </a:lnTo>
                    <a:cubicBezTo>
                      <a:pt x="9288839" y="0"/>
                      <a:pt x="9306929" y="7492"/>
                      <a:pt x="9320266" y="20830"/>
                    </a:cubicBezTo>
                    <a:cubicBezTo>
                      <a:pt x="9333604" y="34168"/>
                      <a:pt x="9341096" y="52257"/>
                      <a:pt x="9341096" y="71120"/>
                    </a:cubicBezTo>
                    <a:lnTo>
                      <a:pt x="9341096" y="817876"/>
                    </a:lnTo>
                    <a:cubicBezTo>
                      <a:pt x="9341096" y="836739"/>
                      <a:pt x="9333604" y="854828"/>
                      <a:pt x="9320266" y="868166"/>
                    </a:cubicBezTo>
                    <a:cubicBezTo>
                      <a:pt x="9306929" y="881503"/>
                      <a:pt x="9288839" y="888996"/>
                      <a:pt x="9269977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0" y="914396"/>
                <a:ext cx="4673723" cy="888996"/>
              </a:xfrm>
              <a:custGeom>
                <a:rect b="b" l="l" r="r" t="t"/>
                <a:pathLst>
                  <a:path extrusionOk="0" h="888996" w="4673723">
                    <a:moveTo>
                      <a:pt x="0" y="0"/>
                    </a:moveTo>
                    <a:lnTo>
                      <a:pt x="4602604" y="0"/>
                    </a:lnTo>
                    <a:cubicBezTo>
                      <a:pt x="4621466" y="0"/>
                      <a:pt x="4639555" y="7493"/>
                      <a:pt x="4652893" y="20830"/>
                    </a:cubicBezTo>
                    <a:cubicBezTo>
                      <a:pt x="4666230" y="34168"/>
                      <a:pt x="4673723" y="52257"/>
                      <a:pt x="4673723" y="71120"/>
                    </a:cubicBezTo>
                    <a:lnTo>
                      <a:pt x="4673723" y="817876"/>
                    </a:lnTo>
                    <a:cubicBezTo>
                      <a:pt x="4673723" y="836738"/>
                      <a:pt x="4666230" y="854828"/>
                      <a:pt x="4652893" y="868165"/>
                    </a:cubicBezTo>
                    <a:cubicBezTo>
                      <a:pt x="4639555" y="881503"/>
                      <a:pt x="4621466" y="888996"/>
                      <a:pt x="4602604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0" y="4034819"/>
                <a:ext cx="4673300" cy="888996"/>
              </a:xfrm>
              <a:custGeom>
                <a:rect b="b" l="l" r="r" t="t"/>
                <a:pathLst>
                  <a:path extrusionOk="0" h="888996" w="4673300">
                    <a:moveTo>
                      <a:pt x="0" y="0"/>
                    </a:moveTo>
                    <a:lnTo>
                      <a:pt x="4602180" y="0"/>
                    </a:lnTo>
                    <a:cubicBezTo>
                      <a:pt x="4621042" y="0"/>
                      <a:pt x="4639132" y="7493"/>
                      <a:pt x="4652470" y="20831"/>
                    </a:cubicBezTo>
                    <a:cubicBezTo>
                      <a:pt x="4665807" y="34168"/>
                      <a:pt x="4673300" y="52258"/>
                      <a:pt x="4673300" y="71120"/>
                    </a:cubicBezTo>
                    <a:lnTo>
                      <a:pt x="4673300" y="817876"/>
                    </a:lnTo>
                    <a:cubicBezTo>
                      <a:pt x="4673300" y="836738"/>
                      <a:pt x="4665807" y="854828"/>
                      <a:pt x="4652470" y="868165"/>
                    </a:cubicBezTo>
                    <a:cubicBezTo>
                      <a:pt x="4639132" y="881503"/>
                      <a:pt x="4621042" y="888996"/>
                      <a:pt x="4602180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0" y="7155242"/>
                <a:ext cx="5338374" cy="888996"/>
              </a:xfrm>
              <a:custGeom>
                <a:rect b="b" l="l" r="r" t="t"/>
                <a:pathLst>
                  <a:path extrusionOk="0" h="888996" w="5338374">
                    <a:moveTo>
                      <a:pt x="0" y="0"/>
                    </a:moveTo>
                    <a:lnTo>
                      <a:pt x="5267254" y="0"/>
                    </a:lnTo>
                    <a:cubicBezTo>
                      <a:pt x="5286116" y="0"/>
                      <a:pt x="5304206" y="7493"/>
                      <a:pt x="5317544" y="20831"/>
                    </a:cubicBezTo>
                    <a:cubicBezTo>
                      <a:pt x="5330881" y="34168"/>
                      <a:pt x="5338374" y="52258"/>
                      <a:pt x="5338374" y="71120"/>
                    </a:cubicBezTo>
                    <a:lnTo>
                      <a:pt x="5338374" y="817877"/>
                    </a:lnTo>
                    <a:cubicBezTo>
                      <a:pt x="5338374" y="836739"/>
                      <a:pt x="5330881" y="854829"/>
                      <a:pt x="5317544" y="868166"/>
                    </a:cubicBezTo>
                    <a:cubicBezTo>
                      <a:pt x="5304206" y="881504"/>
                      <a:pt x="5286116" y="888996"/>
                      <a:pt x="5267254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0" y="10275665"/>
                <a:ext cx="6672212" cy="888996"/>
              </a:xfrm>
              <a:custGeom>
                <a:rect b="b" l="l" r="r" t="t"/>
                <a:pathLst>
                  <a:path extrusionOk="0" h="888996" w="6672212">
                    <a:moveTo>
                      <a:pt x="0" y="0"/>
                    </a:moveTo>
                    <a:lnTo>
                      <a:pt x="6601092" y="0"/>
                    </a:lnTo>
                    <a:cubicBezTo>
                      <a:pt x="6619955" y="0"/>
                      <a:pt x="6638044" y="7493"/>
                      <a:pt x="6651382" y="20831"/>
                    </a:cubicBezTo>
                    <a:cubicBezTo>
                      <a:pt x="6664720" y="34168"/>
                      <a:pt x="6672212" y="52257"/>
                      <a:pt x="6672212" y="71120"/>
                    </a:cubicBezTo>
                    <a:lnTo>
                      <a:pt x="6672212" y="817876"/>
                    </a:lnTo>
                    <a:cubicBezTo>
                      <a:pt x="6672212" y="836739"/>
                      <a:pt x="6664720" y="854828"/>
                      <a:pt x="6651382" y="868166"/>
                    </a:cubicBezTo>
                    <a:cubicBezTo>
                      <a:pt x="6638044" y="881504"/>
                      <a:pt x="6619955" y="888996"/>
                      <a:pt x="6601092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0" y="1828792"/>
                <a:ext cx="2003024" cy="888996"/>
              </a:xfrm>
              <a:custGeom>
                <a:rect b="b" l="l" r="r" t="t"/>
                <a:pathLst>
                  <a:path extrusionOk="0" h="888996" w="2003024">
                    <a:moveTo>
                      <a:pt x="0" y="0"/>
                    </a:moveTo>
                    <a:lnTo>
                      <a:pt x="1931905" y="0"/>
                    </a:lnTo>
                    <a:cubicBezTo>
                      <a:pt x="1950767" y="0"/>
                      <a:pt x="1968856" y="7493"/>
                      <a:pt x="1982194" y="20830"/>
                    </a:cubicBezTo>
                    <a:cubicBezTo>
                      <a:pt x="1995531" y="34168"/>
                      <a:pt x="2003024" y="52258"/>
                      <a:pt x="2003024" y="71120"/>
                    </a:cubicBezTo>
                    <a:lnTo>
                      <a:pt x="2003024" y="817876"/>
                    </a:lnTo>
                    <a:cubicBezTo>
                      <a:pt x="2003024" y="836738"/>
                      <a:pt x="1995531" y="854828"/>
                      <a:pt x="1982194" y="868165"/>
                    </a:cubicBezTo>
                    <a:cubicBezTo>
                      <a:pt x="1968856" y="881503"/>
                      <a:pt x="1950767" y="888996"/>
                      <a:pt x="1931905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0" y="4949215"/>
                <a:ext cx="3671879" cy="888996"/>
              </a:xfrm>
              <a:custGeom>
                <a:rect b="b" l="l" r="r" t="t"/>
                <a:pathLst>
                  <a:path extrusionOk="0" h="888996" w="3671879">
                    <a:moveTo>
                      <a:pt x="0" y="0"/>
                    </a:moveTo>
                    <a:lnTo>
                      <a:pt x="3600759" y="0"/>
                    </a:lnTo>
                    <a:cubicBezTo>
                      <a:pt x="3619621" y="0"/>
                      <a:pt x="3637711" y="7493"/>
                      <a:pt x="3651048" y="20830"/>
                    </a:cubicBezTo>
                    <a:cubicBezTo>
                      <a:pt x="3664386" y="34168"/>
                      <a:pt x="3671879" y="52258"/>
                      <a:pt x="3671879" y="71120"/>
                    </a:cubicBezTo>
                    <a:lnTo>
                      <a:pt x="3671879" y="817876"/>
                    </a:lnTo>
                    <a:cubicBezTo>
                      <a:pt x="3671879" y="836738"/>
                      <a:pt x="3664386" y="854828"/>
                      <a:pt x="3651048" y="868166"/>
                    </a:cubicBezTo>
                    <a:cubicBezTo>
                      <a:pt x="3637711" y="881503"/>
                      <a:pt x="3619621" y="888996"/>
                      <a:pt x="3600759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0" y="8069638"/>
                <a:ext cx="3336484" cy="888995"/>
              </a:xfrm>
              <a:custGeom>
                <a:rect b="b" l="l" r="r" t="t"/>
                <a:pathLst>
                  <a:path extrusionOk="0" h="888995" w="3336484">
                    <a:moveTo>
                      <a:pt x="0" y="0"/>
                    </a:moveTo>
                    <a:lnTo>
                      <a:pt x="3265364" y="0"/>
                    </a:lnTo>
                    <a:cubicBezTo>
                      <a:pt x="3284226" y="0"/>
                      <a:pt x="3302316" y="7493"/>
                      <a:pt x="3315653" y="20831"/>
                    </a:cubicBezTo>
                    <a:cubicBezTo>
                      <a:pt x="3328991" y="34168"/>
                      <a:pt x="3336484" y="52258"/>
                      <a:pt x="3336484" y="71120"/>
                    </a:cubicBezTo>
                    <a:lnTo>
                      <a:pt x="3336484" y="817876"/>
                    </a:lnTo>
                    <a:cubicBezTo>
                      <a:pt x="3336484" y="836739"/>
                      <a:pt x="3328991" y="854828"/>
                      <a:pt x="3315653" y="868165"/>
                    </a:cubicBezTo>
                    <a:cubicBezTo>
                      <a:pt x="3302316" y="881503"/>
                      <a:pt x="3284226" y="888996"/>
                      <a:pt x="3265364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0" y="11190061"/>
                <a:ext cx="4003327" cy="888996"/>
              </a:xfrm>
              <a:custGeom>
                <a:rect b="b" l="l" r="r" t="t"/>
                <a:pathLst>
                  <a:path extrusionOk="0" h="888996" w="4003327">
                    <a:moveTo>
                      <a:pt x="0" y="0"/>
                    </a:moveTo>
                    <a:lnTo>
                      <a:pt x="3932207" y="0"/>
                    </a:lnTo>
                    <a:cubicBezTo>
                      <a:pt x="3951069" y="0"/>
                      <a:pt x="3969159" y="7493"/>
                      <a:pt x="3982496" y="20831"/>
                    </a:cubicBezTo>
                    <a:cubicBezTo>
                      <a:pt x="3995834" y="34168"/>
                      <a:pt x="4003327" y="52257"/>
                      <a:pt x="4003327" y="71120"/>
                    </a:cubicBezTo>
                    <a:lnTo>
                      <a:pt x="4003327" y="817877"/>
                    </a:lnTo>
                    <a:cubicBezTo>
                      <a:pt x="4003327" y="836739"/>
                      <a:pt x="3995834" y="854829"/>
                      <a:pt x="3982496" y="868166"/>
                    </a:cubicBezTo>
                    <a:cubicBezTo>
                      <a:pt x="3969159" y="881504"/>
                      <a:pt x="3951069" y="888996"/>
                      <a:pt x="3932207" y="888996"/>
                    </a:cubicBezTo>
                    <a:lnTo>
                      <a:pt x="0" y="888996"/>
                    </a:ln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6"/>
          <p:cNvSpPr txBox="1"/>
          <p:nvPr/>
        </p:nvSpPr>
        <p:spPr>
          <a:xfrm>
            <a:off x="6943752" y="936491"/>
            <a:ext cx="676646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Rastreabilidade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518207" y="1290379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103" y="936500"/>
            <a:ext cx="447948" cy="353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658299" y="4311188"/>
            <a:ext cx="10044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198" lvl="1" marL="7864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Consumo por estado</a:t>
            </a:r>
            <a:r>
              <a:rPr b="1" i="0" lang="en-US" sz="30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8" lvl="1" marL="7864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Média de c</a:t>
            </a:r>
            <a:r>
              <a:rPr b="1" lang="en-US" sz="30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b="1" i="0" lang="en-US" sz="3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psula por  pessoa</a:t>
            </a:r>
            <a:r>
              <a:rPr b="1" i="0" lang="en-US" sz="30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8" lvl="1" marL="7864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FCD9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Consumos anuais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1" i="0" sz="305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Demanda!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1" i="0" sz="3050" u="none" cap="none" strike="noStrike">
              <a:solidFill>
                <a:srgbClr val="89FF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37606" y="2696189"/>
            <a:ext cx="11460376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1" i="0" lang="en-US" sz="32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r>
              <a:rPr b="1" i="0" lang="en-US" sz="325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Venda do medicamento Cloridrato de Duloxetina e estimativa populacional  no ano de 2019 a 2021</a:t>
            </a:r>
            <a:r>
              <a:rPr b="1" i="0" lang="en-US" sz="3250" u="none" cap="none" strike="noStrike">
                <a:solidFill>
                  <a:srgbClr val="89FFD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-1364514" y="-2650659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>
            <a:off x="-1631280" y="-2650659"/>
            <a:ext cx="3531166" cy="386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 amt="90000"/>
          </a:blip>
          <a:srcRect b="0" l="0" r="0" t="0"/>
          <a:stretch/>
        </p:blipFill>
        <p:spPr>
          <a:xfrm>
            <a:off x="-346370" y="8093442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 amt="90000"/>
          </a:blip>
          <a:srcRect b="0" l="0" r="0" t="0"/>
          <a:stretch/>
        </p:blipFill>
        <p:spPr>
          <a:xfrm>
            <a:off x="-346370" y="8889429"/>
            <a:ext cx="3531166" cy="386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/>
        </p:nvSpPr>
        <p:spPr>
          <a:xfrm>
            <a:off x="7074927" y="794135"/>
            <a:ext cx="676646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Rastreabilidade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607512" y="1148007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7628" y="794118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629" l="74" r="230" t="424"/>
          <a:stretch/>
        </p:blipFill>
        <p:spPr>
          <a:xfrm>
            <a:off x="439075" y="3958025"/>
            <a:ext cx="5853600" cy="53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5">
            <a:alphaModFix/>
          </a:blip>
          <a:srcRect b="97" l="127" r="125" t="0"/>
          <a:stretch/>
        </p:blipFill>
        <p:spPr>
          <a:xfrm>
            <a:off x="6292673" y="3958017"/>
            <a:ext cx="11556243" cy="530028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1323454" y="2381634"/>
            <a:ext cx="15641092" cy="6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16"/>
              <a:buFont typeface="Arial"/>
              <a:buNone/>
            </a:pPr>
            <a:r>
              <a:rPr b="1" i="0" lang="en-US" sz="3616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361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10 estados com maior demanda entre os anos de 2019 a 2021</a:t>
            </a:r>
            <a:r>
              <a:rPr b="1" i="0" lang="en-US" sz="3616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>
            <a:off x="-1203052" y="-2535083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>
            <a:off x="-1439602" y="-2535083"/>
            <a:ext cx="3531166" cy="386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 rot="4335175">
            <a:off x="16128180" y="-2009463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 rot="4335175">
            <a:off x="16467335" y="-2279876"/>
            <a:ext cx="3531166" cy="386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1362" l="0" r="0" t="1364"/>
          <a:stretch/>
        </p:blipFill>
        <p:spPr>
          <a:xfrm>
            <a:off x="783584" y="3446478"/>
            <a:ext cx="2286492" cy="196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867" y="3446478"/>
            <a:ext cx="14504549" cy="196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522238" y="2208921"/>
            <a:ext cx="17243524" cy="534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29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 de cloridrato de duloxetina entre os anos de 2019 a 2021 no território brasileiro</a:t>
            </a:r>
            <a:r>
              <a:rPr b="1" i="0" lang="en-US" sz="2950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780760" y="6434185"/>
            <a:ext cx="1936849" cy="9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22"/>
              <a:buFont typeface="Arial"/>
              <a:buNone/>
            </a:pP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502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2019</a:t>
            </a: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612" y="10002901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203430">
            <a:off x="2170902" y="10314052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063710">
            <a:off x="3362120" y="9701298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4239" y="9128110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96504">
            <a:off x="1712765" y="10234276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203430">
            <a:off x="2170902" y="9485569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063710">
            <a:off x="2929499" y="9314136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96504">
            <a:off x="945468" y="9929265"/>
            <a:ext cx="1533359" cy="86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 txBox="1"/>
          <p:nvPr/>
        </p:nvSpPr>
        <p:spPr>
          <a:xfrm>
            <a:off x="7868697" y="6304160"/>
            <a:ext cx="2084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22"/>
              <a:buFont typeface="Arial"/>
              <a:buNone/>
            </a:pP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502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2020</a:t>
            </a: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14472932" y="6434185"/>
            <a:ext cx="1908721" cy="9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22"/>
              <a:buFont typeface="Arial"/>
              <a:buNone/>
            </a:pP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b="1" i="0" lang="en-US" sz="502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2021</a:t>
            </a:r>
            <a:r>
              <a:rPr b="1" i="0" lang="en-US" sz="5022" u="none" cap="none" strike="noStrike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702108">
            <a:off x="6526868" y="9609274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4012" y="10155301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203430">
            <a:off x="2323302" y="10466452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063710">
            <a:off x="3015051" y="10438900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9445" y="8705071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96504">
            <a:off x="1865165" y="10386676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96504">
            <a:off x="1097868" y="10081665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558791">
            <a:off x="14452471" y="9462160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380282">
            <a:off x="7354420" y="9138594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380282">
            <a:off x="7578393" y="9600468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831720">
            <a:off x="8057890" y="8939076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560708">
            <a:off x="8329284" y="9467817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560708">
            <a:off x="8786820" y="9600468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9222854">
            <a:off x="9186801" y="8892000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677442">
            <a:off x="9627796" y="9633802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3807201">
            <a:off x="15135588" y="9386007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7613734">
            <a:off x="13980454" y="9591190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558791">
            <a:off x="12873957" y="9597682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922705">
            <a:off x="15667795" y="9455261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558791">
            <a:off x="14826832" y="8908687"/>
            <a:ext cx="1459833" cy="8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3807201">
            <a:off x="13365135" y="8988177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7613734">
            <a:off x="14216474" y="8665031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665107">
            <a:off x="15614973" y="8544512"/>
            <a:ext cx="1533359" cy="8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4933889">
            <a:off x="16465906" y="9362755"/>
            <a:ext cx="1533359" cy="86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/>
        </p:nvSpPr>
        <p:spPr>
          <a:xfrm>
            <a:off x="7074927" y="794135"/>
            <a:ext cx="676646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Rastreabilidade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11593062" y="1152182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08703" y="794118"/>
            <a:ext cx="447948" cy="35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7465640" y="404042"/>
            <a:ext cx="6766461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i="0" lang="en-US" sz="42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624896" y="757931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9466" y="404051"/>
            <a:ext cx="447948" cy="3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5">
            <a:alphaModFix/>
          </a:blip>
          <a:srcRect b="0" l="0" r="0" t="455"/>
          <a:stretch/>
        </p:blipFill>
        <p:spPr>
          <a:xfrm>
            <a:off x="4284583" y="1563618"/>
            <a:ext cx="9947518" cy="803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>
            <a:off x="-855146" y="-2036022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7">
            <a:alphaModFix amt="90000"/>
          </a:blip>
          <a:srcRect b="0" l="0" r="0" t="0"/>
          <a:stretch/>
        </p:blipFill>
        <p:spPr>
          <a:xfrm>
            <a:off x="-1091695" y="-2036022"/>
            <a:ext cx="3531166" cy="386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6">
            <a:alphaModFix amt="90000"/>
          </a:blip>
          <a:srcRect b="0" l="0" r="0" t="0"/>
          <a:stretch/>
        </p:blipFill>
        <p:spPr>
          <a:xfrm rot="2670759">
            <a:off x="15922510" y="7700069"/>
            <a:ext cx="4004241" cy="4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9"/>
          <p:cNvPicPr preferRelativeResize="0"/>
          <p:nvPr/>
        </p:nvPicPr>
        <p:blipFill rotWithShape="1">
          <a:blip r:embed="rId8">
            <a:alphaModFix amt="90000"/>
          </a:blip>
          <a:srcRect b="0" l="0" r="0" t="0"/>
          <a:stretch/>
        </p:blipFill>
        <p:spPr>
          <a:xfrm rot="2670759">
            <a:off x="16509406" y="8168235"/>
            <a:ext cx="3531166" cy="386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