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1" r:id="rId25"/>
    <p:sldId id="282" r:id="rId26"/>
    <p:sldId id="287" r:id="rId27"/>
    <p:sldId id="288" r:id="rId28"/>
    <p:sldId id="289" r:id="rId29"/>
    <p:sldId id="283" r:id="rId30"/>
    <p:sldId id="284" r:id="rId31"/>
    <p:sldId id="290" r:id="rId32"/>
    <p:sldId id="286" r:id="rId33"/>
    <p:sldId id="285"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859733-696F-4261-9103-905A520F16CF}">
          <p14:sldIdLst>
            <p14:sldId id="256"/>
            <p14:sldId id="257"/>
            <p14:sldId id="258"/>
            <p14:sldId id="259"/>
            <p14:sldId id="260"/>
            <p14:sldId id="261"/>
            <p14:sldId id="262"/>
            <p14:sldId id="263"/>
            <p14:sldId id="264"/>
            <p14:sldId id="265"/>
            <p14:sldId id="266"/>
            <p14:sldId id="267"/>
            <p14:sldId id="268"/>
            <p14:sldId id="269"/>
            <p14:sldId id="271"/>
            <p14:sldId id="272"/>
            <p14:sldId id="273"/>
            <p14:sldId id="274"/>
            <p14:sldId id="275"/>
            <p14:sldId id="276"/>
            <p14:sldId id="277"/>
            <p14:sldId id="278"/>
            <p14:sldId id="279"/>
            <p14:sldId id="281"/>
            <p14:sldId id="282"/>
            <p14:sldId id="287"/>
            <p14:sldId id="288"/>
            <p14:sldId id="289"/>
            <p14:sldId id="283"/>
            <p14:sldId id="284"/>
            <p14:sldId id="290"/>
            <p14:sldId id="286"/>
            <p14:sldId id="285"/>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9" autoAdjust="0"/>
    <p:restoredTop sz="94660"/>
  </p:normalViewPr>
  <p:slideViewPr>
    <p:cSldViewPr snapToGrid="0">
      <p:cViewPr varScale="1">
        <p:scale>
          <a:sx n="127" d="100"/>
          <a:sy n="127" d="100"/>
        </p:scale>
        <p:origin x="48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unity3d.com/ScriptReference/Physics.Rayca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unity3d.com/ScriptReference/LayerMask.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windows/mixed-reality/comfort" TargetMode="External"/><Relationship Id="rId2" Type="http://schemas.openxmlformats.org/officeDocument/2006/relationships/hyperlink" Target="https://developer.oculus.com/blog/research-into-comfortable-locomotion/" TargetMode="External"/><Relationship Id="rId1" Type="http://schemas.openxmlformats.org/officeDocument/2006/relationships/slideLayout" Target="../slideLayouts/slideLayout2.xml"/><Relationship Id="rId4" Type="http://schemas.openxmlformats.org/officeDocument/2006/relationships/hyperlink" Target="https://www.blog.google/products/daydream/daydream-labs-locomotion-vr/"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oculus.com/blog/teleport-curves-with-the-gear-vr-controlle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artesian_coordinate_system#Three_dimensions" TargetMode="External"/><Relationship Id="rId2" Type="http://schemas.openxmlformats.org/officeDocument/2006/relationships/hyperlink" Target="https://en.wikipedia.org/wiki/Three-dimensional_sp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43D1-4387-4399-A0BE-739628A41921}"/>
              </a:ext>
            </a:extLst>
          </p:cNvPr>
          <p:cNvSpPr>
            <a:spLocks noGrp="1"/>
          </p:cNvSpPr>
          <p:nvPr>
            <p:ph type="ctrTitle"/>
          </p:nvPr>
        </p:nvSpPr>
        <p:spPr/>
        <p:txBody>
          <a:bodyPr/>
          <a:lstStyle/>
          <a:p>
            <a:r>
              <a:rPr lang="en-US" dirty="0"/>
              <a:t>Lecture 2019</a:t>
            </a:r>
          </a:p>
        </p:txBody>
      </p:sp>
      <p:sp>
        <p:nvSpPr>
          <p:cNvPr id="3" name="Subtitle 2">
            <a:extLst>
              <a:ext uri="{FF2B5EF4-FFF2-40B4-BE49-F238E27FC236}">
                <a16:creationId xmlns:a16="http://schemas.microsoft.com/office/drawing/2014/main" id="{47579739-E8A3-420A-8FE0-DEAC22229F98}"/>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85518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122A-2EA9-4F56-BDA5-E9D9B2EC7AA9}"/>
              </a:ext>
            </a:extLst>
          </p:cNvPr>
          <p:cNvSpPr>
            <a:spLocks noGrp="1"/>
          </p:cNvSpPr>
          <p:nvPr>
            <p:ph type="title"/>
          </p:nvPr>
        </p:nvSpPr>
        <p:spPr/>
        <p:txBody>
          <a:bodyPr/>
          <a:lstStyle/>
          <a:p>
            <a:r>
              <a:rPr lang="en-US" dirty="0"/>
              <a:t>Floor Tracking origin</a:t>
            </a:r>
          </a:p>
        </p:txBody>
      </p:sp>
      <p:sp>
        <p:nvSpPr>
          <p:cNvPr id="3" name="Content Placeholder 2">
            <a:extLst>
              <a:ext uri="{FF2B5EF4-FFF2-40B4-BE49-F238E27FC236}">
                <a16:creationId xmlns:a16="http://schemas.microsoft.com/office/drawing/2014/main" id="{79F88614-D491-4362-9C15-F53EA8FC3CC2}"/>
              </a:ext>
            </a:extLst>
          </p:cNvPr>
          <p:cNvSpPr>
            <a:spLocks noGrp="1"/>
          </p:cNvSpPr>
          <p:nvPr>
            <p:ph idx="1"/>
          </p:nvPr>
        </p:nvSpPr>
        <p:spPr/>
        <p:txBody>
          <a:bodyPr/>
          <a:lstStyle/>
          <a:p>
            <a:r>
              <a:rPr lang="en-US" dirty="0"/>
              <a:t>0,0,0 in device space is on the floor. The position of the device is treat as above the floor at the height of the user/wearer</a:t>
            </a:r>
          </a:p>
          <a:p>
            <a:endParaRPr lang="en-US" dirty="0"/>
          </a:p>
          <a:p>
            <a:r>
              <a:rPr lang="en-US" dirty="0"/>
              <a:t>Found in some </a:t>
            </a:r>
            <a:r>
              <a:rPr lang="en-US" dirty="0" err="1"/>
              <a:t>roomscale</a:t>
            </a:r>
            <a:r>
              <a:rPr lang="en-US" dirty="0"/>
              <a:t> scenarios </a:t>
            </a:r>
          </a:p>
          <a:p>
            <a:r>
              <a:rPr lang="en-US" dirty="0" err="1"/>
              <a:t>Eg</a:t>
            </a:r>
            <a:r>
              <a:rPr lang="en-US" dirty="0"/>
              <a:t>: for </a:t>
            </a:r>
            <a:r>
              <a:rPr lang="en-US" dirty="0" err="1"/>
              <a:t>OpenVR</a:t>
            </a:r>
            <a:r>
              <a:rPr lang="en-US" dirty="0"/>
              <a:t>, the origin is the center of your play area.</a:t>
            </a:r>
          </a:p>
          <a:p>
            <a:endParaRPr lang="en-US" dirty="0"/>
          </a:p>
        </p:txBody>
      </p:sp>
    </p:spTree>
    <p:extLst>
      <p:ext uri="{BB962C8B-B14F-4D97-AF65-F5344CB8AC3E}">
        <p14:creationId xmlns:p14="http://schemas.microsoft.com/office/powerpoint/2010/main" val="36697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0112-E088-45B8-BE1B-34F854D8973A}"/>
              </a:ext>
            </a:extLst>
          </p:cNvPr>
          <p:cNvSpPr>
            <a:spLocks noGrp="1"/>
          </p:cNvSpPr>
          <p:nvPr>
            <p:ph type="title"/>
          </p:nvPr>
        </p:nvSpPr>
        <p:spPr/>
        <p:txBody>
          <a:bodyPr/>
          <a:lstStyle/>
          <a:p>
            <a:r>
              <a:rPr lang="en-US" dirty="0"/>
              <a:t>Floor Tracking Origin</a:t>
            </a:r>
          </a:p>
        </p:txBody>
      </p:sp>
      <p:pic>
        <p:nvPicPr>
          <p:cNvPr id="4" name="Content Placeholder 3">
            <a:extLst>
              <a:ext uri="{FF2B5EF4-FFF2-40B4-BE49-F238E27FC236}">
                <a16:creationId xmlns:a16="http://schemas.microsoft.com/office/drawing/2014/main" id="{14E2217B-59CE-4E50-BA20-3D434196B393}"/>
              </a:ext>
            </a:extLst>
          </p:cNvPr>
          <p:cNvPicPr>
            <a:picLocks noChangeAspect="1"/>
          </p:cNvPicPr>
          <p:nvPr/>
        </p:nvPicPr>
        <p:blipFill>
          <a:blip r:embed="rId2"/>
          <a:stretch>
            <a:fillRect/>
          </a:stretch>
        </p:blipFill>
        <p:spPr>
          <a:xfrm>
            <a:off x="2082676" y="1825625"/>
            <a:ext cx="8026647" cy="4351338"/>
          </a:xfrm>
          <a:prstGeom prst="rect">
            <a:avLst/>
          </a:prstGeom>
        </p:spPr>
      </p:pic>
    </p:spTree>
    <p:extLst>
      <p:ext uri="{BB962C8B-B14F-4D97-AF65-F5344CB8AC3E}">
        <p14:creationId xmlns:p14="http://schemas.microsoft.com/office/powerpoint/2010/main" val="279263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4F49-0E76-4876-8FE2-F5E2AFEC49C3}"/>
              </a:ext>
            </a:extLst>
          </p:cNvPr>
          <p:cNvSpPr>
            <a:spLocks noGrp="1"/>
          </p:cNvSpPr>
          <p:nvPr>
            <p:ph type="title"/>
          </p:nvPr>
        </p:nvSpPr>
        <p:spPr/>
        <p:txBody>
          <a:bodyPr/>
          <a:lstStyle/>
          <a:p>
            <a:r>
              <a:rPr lang="en-US" dirty="0"/>
              <a:t>Mapping between Device and Unity World Space	</a:t>
            </a:r>
          </a:p>
        </p:txBody>
      </p:sp>
      <p:sp>
        <p:nvSpPr>
          <p:cNvPr id="3" name="Content Placeholder 2">
            <a:extLst>
              <a:ext uri="{FF2B5EF4-FFF2-40B4-BE49-F238E27FC236}">
                <a16:creationId xmlns:a16="http://schemas.microsoft.com/office/drawing/2014/main" id="{205F8926-FCC0-4B8D-B6FF-951559138701}"/>
              </a:ext>
            </a:extLst>
          </p:cNvPr>
          <p:cNvSpPr>
            <a:spLocks noGrp="1"/>
          </p:cNvSpPr>
          <p:nvPr>
            <p:ph idx="1"/>
          </p:nvPr>
        </p:nvSpPr>
        <p:spPr/>
        <p:txBody>
          <a:bodyPr/>
          <a:lstStyle/>
          <a:p>
            <a:r>
              <a:rPr lang="en-US" dirty="0"/>
              <a:t>Unity treats 1 unit of world space to be 1m</a:t>
            </a:r>
          </a:p>
          <a:p>
            <a:r>
              <a:rPr lang="en-US" dirty="0"/>
              <a:t>Session space typically also treats 1 unit of space is equivalent to 1m</a:t>
            </a:r>
          </a:p>
          <a:p>
            <a:r>
              <a:rPr lang="en-US" dirty="0"/>
              <a:t>This is totally arbitrary and completely serendipitous</a:t>
            </a:r>
          </a:p>
          <a:p>
            <a:endParaRPr lang="en-US" dirty="0"/>
          </a:p>
          <a:p>
            <a:r>
              <a:rPr lang="en-US" dirty="0"/>
              <a:t>If the camera is at the origin of unity world space, both unity world space, and device space will be congruent. </a:t>
            </a:r>
          </a:p>
          <a:p>
            <a:endParaRPr lang="en-US" dirty="0"/>
          </a:p>
          <a:p>
            <a:r>
              <a:rPr lang="en-US" dirty="0"/>
              <a:t>Unity has “implicit” tracking, it will apply the HMD’s session space transform to the “Main Camera”.</a:t>
            </a:r>
          </a:p>
          <a:p>
            <a:r>
              <a:rPr lang="en-US" dirty="0"/>
              <a:t>We’ll be using the Tracked Pose Driver instead.</a:t>
            </a:r>
          </a:p>
        </p:txBody>
      </p:sp>
    </p:spTree>
    <p:extLst>
      <p:ext uri="{BB962C8B-B14F-4D97-AF65-F5344CB8AC3E}">
        <p14:creationId xmlns:p14="http://schemas.microsoft.com/office/powerpoint/2010/main" val="14972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8ADA-2138-4684-8E36-3E10CD92F3C8}"/>
              </a:ext>
            </a:extLst>
          </p:cNvPr>
          <p:cNvSpPr>
            <a:spLocks noGrp="1"/>
          </p:cNvSpPr>
          <p:nvPr>
            <p:ph type="title"/>
          </p:nvPr>
        </p:nvSpPr>
        <p:spPr/>
        <p:txBody>
          <a:bodyPr/>
          <a:lstStyle/>
          <a:p>
            <a:r>
              <a:rPr lang="en-US" dirty="0"/>
              <a:t>Tracked Pose Driver</a:t>
            </a:r>
          </a:p>
        </p:txBody>
      </p:sp>
      <p:sp>
        <p:nvSpPr>
          <p:cNvPr id="3" name="Content Placeholder 2">
            <a:extLst>
              <a:ext uri="{FF2B5EF4-FFF2-40B4-BE49-F238E27FC236}">
                <a16:creationId xmlns:a16="http://schemas.microsoft.com/office/drawing/2014/main" id="{9B54F6DD-9F84-496C-89A0-D3CD75AA0E7F}"/>
              </a:ext>
            </a:extLst>
          </p:cNvPr>
          <p:cNvSpPr>
            <a:spLocks noGrp="1"/>
          </p:cNvSpPr>
          <p:nvPr>
            <p:ph idx="1"/>
          </p:nvPr>
        </p:nvSpPr>
        <p:spPr/>
        <p:txBody>
          <a:bodyPr/>
          <a:lstStyle/>
          <a:p>
            <a:r>
              <a:rPr lang="en-US" dirty="0" err="1"/>
              <a:t>Monobehaviour</a:t>
            </a:r>
            <a:r>
              <a:rPr lang="en-US" dirty="0"/>
              <a:t> added in 2017.1</a:t>
            </a:r>
          </a:p>
          <a:p>
            <a:r>
              <a:rPr lang="en-US" dirty="0"/>
              <a:t>Makes a game object’s transform follow a Pose.</a:t>
            </a:r>
          </a:p>
          <a:p>
            <a:pPr lvl="1"/>
            <a:r>
              <a:rPr lang="en-US" dirty="0" err="1"/>
              <a:t>Eg</a:t>
            </a:r>
            <a:r>
              <a:rPr lang="en-US" dirty="0"/>
              <a:t>: a headset, or a controller.</a:t>
            </a:r>
          </a:p>
          <a:p>
            <a:pPr lvl="1"/>
            <a:r>
              <a:rPr lang="en-US" dirty="0"/>
              <a:t>You can finally control a camera with your controller!*</a:t>
            </a:r>
          </a:p>
          <a:p>
            <a:endParaRPr lang="en-US" dirty="0"/>
          </a:p>
          <a:p>
            <a:endParaRPr lang="en-US" dirty="0"/>
          </a:p>
          <a:p>
            <a:endParaRPr lang="en-US" dirty="0"/>
          </a:p>
          <a:p>
            <a:pPr marL="0" indent="0">
              <a:buNone/>
            </a:pPr>
            <a:r>
              <a:rPr lang="en-US" dirty="0"/>
              <a:t> </a:t>
            </a:r>
          </a:p>
          <a:p>
            <a:pPr marL="0" indent="0">
              <a:buNone/>
            </a:pPr>
            <a:r>
              <a:rPr lang="en-US" dirty="0"/>
              <a:t>*we don’t recommend this at all unless you want to make yourself sick</a:t>
            </a:r>
          </a:p>
          <a:p>
            <a:endParaRPr lang="en-US" dirty="0"/>
          </a:p>
        </p:txBody>
      </p:sp>
      <p:pic>
        <p:nvPicPr>
          <p:cNvPr id="4" name="Picture 3">
            <a:extLst>
              <a:ext uri="{FF2B5EF4-FFF2-40B4-BE49-F238E27FC236}">
                <a16:creationId xmlns:a16="http://schemas.microsoft.com/office/drawing/2014/main" id="{97BF0F4F-0F04-4F7A-B902-782AD376DF98}"/>
              </a:ext>
            </a:extLst>
          </p:cNvPr>
          <p:cNvPicPr>
            <a:picLocks noChangeAspect="1"/>
          </p:cNvPicPr>
          <p:nvPr/>
        </p:nvPicPr>
        <p:blipFill>
          <a:blip r:embed="rId2"/>
          <a:stretch>
            <a:fillRect/>
          </a:stretch>
        </p:blipFill>
        <p:spPr>
          <a:xfrm>
            <a:off x="1057275" y="3937847"/>
            <a:ext cx="5038725" cy="1276350"/>
          </a:xfrm>
          <a:prstGeom prst="rect">
            <a:avLst/>
          </a:prstGeom>
        </p:spPr>
      </p:pic>
    </p:spTree>
    <p:extLst>
      <p:ext uri="{BB962C8B-B14F-4D97-AF65-F5344CB8AC3E}">
        <p14:creationId xmlns:p14="http://schemas.microsoft.com/office/powerpoint/2010/main" val="198727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D351-0CD1-4C13-AC2B-8669BB379461}"/>
              </a:ext>
            </a:extLst>
          </p:cNvPr>
          <p:cNvSpPr>
            <a:spLocks noGrp="1"/>
          </p:cNvSpPr>
          <p:nvPr>
            <p:ph type="title"/>
          </p:nvPr>
        </p:nvSpPr>
        <p:spPr/>
        <p:txBody>
          <a:bodyPr/>
          <a:lstStyle/>
          <a:p>
            <a:r>
              <a:rPr lang="en-US" dirty="0"/>
              <a:t>Tracked Pose Driver</a:t>
            </a:r>
          </a:p>
        </p:txBody>
      </p:sp>
      <p:sp>
        <p:nvSpPr>
          <p:cNvPr id="3" name="Content Placeholder 2">
            <a:extLst>
              <a:ext uri="{FF2B5EF4-FFF2-40B4-BE49-F238E27FC236}">
                <a16:creationId xmlns:a16="http://schemas.microsoft.com/office/drawing/2014/main" id="{259F252E-DFBD-406A-824B-EE4CE112627F}"/>
              </a:ext>
            </a:extLst>
          </p:cNvPr>
          <p:cNvSpPr>
            <a:spLocks noGrp="1"/>
          </p:cNvSpPr>
          <p:nvPr>
            <p:ph idx="1"/>
          </p:nvPr>
        </p:nvSpPr>
        <p:spPr/>
        <p:txBody>
          <a:bodyPr/>
          <a:lstStyle/>
          <a:p>
            <a:r>
              <a:rPr lang="en-US" dirty="0"/>
              <a:t>If you attach the TPD to a camera, it will </a:t>
            </a:r>
            <a:r>
              <a:rPr lang="en-US" i="1" dirty="0"/>
              <a:t>turn off</a:t>
            </a:r>
            <a:r>
              <a:rPr lang="en-US" dirty="0"/>
              <a:t> the implicit camera control. Even if the TPD itself is turned off. </a:t>
            </a:r>
          </a:p>
          <a:p>
            <a:pPr lvl="1"/>
            <a:r>
              <a:rPr lang="en-US" dirty="0"/>
              <a:t>This can be handy if you want to finally control the camera in VR!</a:t>
            </a:r>
          </a:p>
          <a:p>
            <a:pPr lvl="1"/>
            <a:r>
              <a:rPr lang="en-US" dirty="0"/>
              <a:t>Although we advice caution, as its very easy to make people sick.</a:t>
            </a:r>
          </a:p>
          <a:p>
            <a:pPr lvl="1"/>
            <a:r>
              <a:rPr lang="en-US" dirty="0"/>
              <a:t>We’ll talk about user comfort in a bit</a:t>
            </a:r>
          </a:p>
          <a:p>
            <a:pPr lvl="1"/>
            <a:endParaRPr lang="en-US" dirty="0"/>
          </a:p>
          <a:p>
            <a:r>
              <a:rPr lang="en-US" dirty="0"/>
              <a:t>Can use the Tracked Pose Driver in “Use Reference Transform” mode to replicate the implicit camera control behavior. </a:t>
            </a:r>
          </a:p>
          <a:p>
            <a:pPr lvl="1"/>
            <a:r>
              <a:rPr lang="en-US" dirty="0"/>
              <a:t>But we really want to do away with implicit reference transforms.</a:t>
            </a:r>
          </a:p>
          <a:p>
            <a:endParaRPr lang="en-US" dirty="0"/>
          </a:p>
        </p:txBody>
      </p:sp>
    </p:spTree>
    <p:extLst>
      <p:ext uri="{BB962C8B-B14F-4D97-AF65-F5344CB8AC3E}">
        <p14:creationId xmlns:p14="http://schemas.microsoft.com/office/powerpoint/2010/main" val="396394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3C48-E85E-4AF1-9386-557980DD21E7}"/>
              </a:ext>
            </a:extLst>
          </p:cNvPr>
          <p:cNvSpPr>
            <a:spLocks noGrp="1"/>
          </p:cNvSpPr>
          <p:nvPr>
            <p:ph type="title"/>
          </p:nvPr>
        </p:nvSpPr>
        <p:spPr/>
        <p:txBody>
          <a:bodyPr/>
          <a:lstStyle/>
          <a:p>
            <a:r>
              <a:rPr lang="en-US" dirty="0"/>
              <a:t>Recommended Hierarchy</a:t>
            </a:r>
          </a:p>
        </p:txBody>
      </p:sp>
      <p:sp>
        <p:nvSpPr>
          <p:cNvPr id="6" name="Content Placeholder 5">
            <a:extLst>
              <a:ext uri="{FF2B5EF4-FFF2-40B4-BE49-F238E27FC236}">
                <a16:creationId xmlns:a16="http://schemas.microsoft.com/office/drawing/2014/main" id="{A792654D-E437-450B-BE5C-0F1AC1E4960E}"/>
              </a:ext>
            </a:extLst>
          </p:cNvPr>
          <p:cNvSpPr>
            <a:spLocks noGrp="1"/>
          </p:cNvSpPr>
          <p:nvPr>
            <p:ph idx="1"/>
          </p:nvPr>
        </p:nvSpPr>
        <p:spPr/>
        <p:txBody>
          <a:bodyPr>
            <a:normAutofit fontScale="77500" lnSpcReduction="20000"/>
          </a:bodyPr>
          <a:lstStyle/>
          <a:p>
            <a:r>
              <a:rPr lang="en-US" dirty="0"/>
              <a:t>XR Rig (Game Object)</a:t>
            </a:r>
          </a:p>
          <a:p>
            <a:pPr lvl="1"/>
            <a:r>
              <a:rPr lang="en-US" dirty="0"/>
              <a:t>Camera Height (</a:t>
            </a:r>
            <a:r>
              <a:rPr lang="en-US" dirty="0" err="1"/>
              <a:t>MonoBehaviour</a:t>
            </a:r>
            <a:r>
              <a:rPr lang="en-US" dirty="0"/>
              <a:t>)</a:t>
            </a:r>
          </a:p>
          <a:p>
            <a:pPr lvl="1"/>
            <a:r>
              <a:rPr lang="en-US" dirty="0"/>
              <a:t>Floor Offset (Game Object)</a:t>
            </a:r>
          </a:p>
          <a:p>
            <a:pPr lvl="2"/>
            <a:r>
              <a:rPr lang="en-US" dirty="0"/>
              <a:t>Head (Game Object)</a:t>
            </a:r>
          </a:p>
          <a:p>
            <a:pPr lvl="3"/>
            <a:r>
              <a:rPr lang="en-US" dirty="0"/>
              <a:t>Camera (</a:t>
            </a:r>
            <a:r>
              <a:rPr lang="en-US" dirty="0" err="1"/>
              <a:t>MonoBehaviour</a:t>
            </a:r>
            <a:r>
              <a:rPr lang="en-US" dirty="0"/>
              <a:t>)</a:t>
            </a:r>
          </a:p>
          <a:p>
            <a:pPr lvl="3"/>
            <a:r>
              <a:rPr lang="en-US" dirty="0"/>
              <a:t>Tracked Pose Driver (</a:t>
            </a:r>
            <a:r>
              <a:rPr lang="en-US" dirty="0" err="1"/>
              <a:t>MonoBehaviour</a:t>
            </a:r>
            <a:r>
              <a:rPr lang="en-US" dirty="0"/>
              <a:t>)</a:t>
            </a:r>
          </a:p>
          <a:p>
            <a:pPr lvl="2"/>
            <a:r>
              <a:rPr lang="en-US" dirty="0"/>
              <a:t>Left Hand (Game Object)</a:t>
            </a:r>
          </a:p>
          <a:p>
            <a:pPr lvl="3"/>
            <a:r>
              <a:rPr lang="en-US" dirty="0"/>
              <a:t>Tracked Pose Driver (</a:t>
            </a:r>
            <a:r>
              <a:rPr lang="en-US" dirty="0" err="1"/>
              <a:t>MonoBehaviour</a:t>
            </a:r>
            <a:r>
              <a:rPr lang="en-US" dirty="0"/>
              <a:t>)</a:t>
            </a:r>
          </a:p>
          <a:p>
            <a:pPr lvl="2"/>
            <a:r>
              <a:rPr lang="en-US" dirty="0"/>
              <a:t>Right Hand (Game Object)</a:t>
            </a:r>
          </a:p>
          <a:p>
            <a:pPr lvl="3"/>
            <a:r>
              <a:rPr lang="en-US" dirty="0"/>
              <a:t>Tracked Pose Driver (</a:t>
            </a:r>
            <a:r>
              <a:rPr lang="en-US" dirty="0" err="1"/>
              <a:t>MonoBehaviour</a:t>
            </a:r>
            <a:r>
              <a:rPr lang="en-US" dirty="0"/>
              <a:t>)</a:t>
            </a:r>
          </a:p>
          <a:p>
            <a:pPr lvl="3"/>
            <a:endParaRPr lang="en-US" dirty="0"/>
          </a:p>
          <a:p>
            <a:r>
              <a:rPr lang="en-US" dirty="0"/>
              <a:t>XR Rig game object acts as the anchor for Session Space in Unity World Space.</a:t>
            </a:r>
          </a:p>
          <a:p>
            <a:r>
              <a:rPr lang="en-US" dirty="0"/>
              <a:t>XR Rig game object has the “camera height” script to handle the difference between Floor and Device tracking origins.</a:t>
            </a:r>
          </a:p>
          <a:p>
            <a:r>
              <a:rPr lang="en-US" dirty="0"/>
              <a:t>To move the player in world space. Move the XR Rig!</a:t>
            </a:r>
          </a:p>
          <a:p>
            <a:r>
              <a:rPr lang="en-US" dirty="0"/>
              <a:t>The Head / Left / Right hands all use a TPD set to </a:t>
            </a:r>
            <a:r>
              <a:rPr lang="en-US" i="1" dirty="0"/>
              <a:t>not</a:t>
            </a:r>
            <a:r>
              <a:rPr lang="en-US" dirty="0"/>
              <a:t> use a reference transform. </a:t>
            </a:r>
          </a:p>
          <a:p>
            <a:endParaRPr lang="en-US" dirty="0"/>
          </a:p>
        </p:txBody>
      </p:sp>
      <p:pic>
        <p:nvPicPr>
          <p:cNvPr id="8" name="Picture 7">
            <a:extLst>
              <a:ext uri="{FF2B5EF4-FFF2-40B4-BE49-F238E27FC236}">
                <a16:creationId xmlns:a16="http://schemas.microsoft.com/office/drawing/2014/main" id="{BC8B86BA-8881-4C0A-B285-7B53D74227AC}"/>
              </a:ext>
            </a:extLst>
          </p:cNvPr>
          <p:cNvPicPr>
            <a:picLocks noChangeAspect="1"/>
          </p:cNvPicPr>
          <p:nvPr/>
        </p:nvPicPr>
        <p:blipFill>
          <a:blip r:embed="rId2"/>
          <a:stretch>
            <a:fillRect/>
          </a:stretch>
        </p:blipFill>
        <p:spPr>
          <a:xfrm>
            <a:off x="7638268" y="2182560"/>
            <a:ext cx="3301149" cy="2024062"/>
          </a:xfrm>
          <a:prstGeom prst="rect">
            <a:avLst/>
          </a:prstGeom>
        </p:spPr>
      </p:pic>
    </p:spTree>
    <p:extLst>
      <p:ext uri="{BB962C8B-B14F-4D97-AF65-F5344CB8AC3E}">
        <p14:creationId xmlns:p14="http://schemas.microsoft.com/office/powerpoint/2010/main" val="149462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55AD-C323-45ED-98F1-E48B14993F8E}"/>
              </a:ext>
            </a:extLst>
          </p:cNvPr>
          <p:cNvSpPr>
            <a:spLocks noGrp="1"/>
          </p:cNvSpPr>
          <p:nvPr>
            <p:ph type="title"/>
          </p:nvPr>
        </p:nvSpPr>
        <p:spPr/>
        <p:txBody>
          <a:bodyPr/>
          <a:lstStyle/>
          <a:p>
            <a:r>
              <a:rPr lang="en-US" dirty="0"/>
              <a:t>Wait, you said hands?</a:t>
            </a:r>
          </a:p>
        </p:txBody>
      </p:sp>
      <p:sp>
        <p:nvSpPr>
          <p:cNvPr id="3" name="Content Placeholder 2">
            <a:extLst>
              <a:ext uri="{FF2B5EF4-FFF2-40B4-BE49-F238E27FC236}">
                <a16:creationId xmlns:a16="http://schemas.microsoft.com/office/drawing/2014/main" id="{F9C56C87-EC86-4DA8-B52B-A8B8E43C460E}"/>
              </a:ext>
            </a:extLst>
          </p:cNvPr>
          <p:cNvSpPr>
            <a:spLocks noGrp="1"/>
          </p:cNvSpPr>
          <p:nvPr>
            <p:ph idx="1"/>
          </p:nvPr>
        </p:nvSpPr>
        <p:spPr/>
        <p:txBody>
          <a:bodyPr/>
          <a:lstStyle/>
          <a:p>
            <a:r>
              <a:rPr lang="en-US" dirty="0"/>
              <a:t>The implicit camera control system only kept a reference transform for </a:t>
            </a:r>
            <a:r>
              <a:rPr lang="en-US" i="1" dirty="0"/>
              <a:t>cameras</a:t>
            </a:r>
            <a:r>
              <a:rPr lang="en-US" dirty="0"/>
              <a:t>. It often meant that developers had to keep their own reference transforms for controllers, or were very confused when the controllers were at the origin of unity world space, and their head was where the camera started in the scene.</a:t>
            </a:r>
          </a:p>
          <a:p>
            <a:endParaRPr lang="en-US" dirty="0"/>
          </a:p>
          <a:p>
            <a:r>
              <a:rPr lang="en-US" dirty="0"/>
              <a:t>By putting the head and hands under an XR Rig we can move the entire player around without needing to worry about keeping reference transforms correct, or adding back in the player height.</a:t>
            </a:r>
          </a:p>
          <a:p>
            <a:pPr marL="0" indent="0">
              <a:buNone/>
            </a:pPr>
            <a:endParaRPr lang="en-US" dirty="0"/>
          </a:p>
        </p:txBody>
      </p:sp>
    </p:spTree>
    <p:extLst>
      <p:ext uri="{BB962C8B-B14F-4D97-AF65-F5344CB8AC3E}">
        <p14:creationId xmlns:p14="http://schemas.microsoft.com/office/powerpoint/2010/main" val="23483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0DD3-D272-47AD-8A3B-1CE33CD8E6D9}"/>
              </a:ext>
            </a:extLst>
          </p:cNvPr>
          <p:cNvSpPr>
            <a:spLocks noGrp="1"/>
          </p:cNvSpPr>
          <p:nvPr>
            <p:ph type="title"/>
          </p:nvPr>
        </p:nvSpPr>
        <p:spPr/>
        <p:txBody>
          <a:bodyPr/>
          <a:lstStyle/>
          <a:p>
            <a:r>
              <a:rPr lang="en-US" dirty="0" err="1"/>
              <a:t>Raycasts</a:t>
            </a:r>
            <a:endParaRPr lang="en-US" dirty="0"/>
          </a:p>
        </p:txBody>
      </p:sp>
      <p:sp>
        <p:nvSpPr>
          <p:cNvPr id="3" name="Content Placeholder 2">
            <a:extLst>
              <a:ext uri="{FF2B5EF4-FFF2-40B4-BE49-F238E27FC236}">
                <a16:creationId xmlns:a16="http://schemas.microsoft.com/office/drawing/2014/main" id="{98E63C6E-5C1D-4005-8283-9651CC06B261}"/>
              </a:ext>
            </a:extLst>
          </p:cNvPr>
          <p:cNvSpPr>
            <a:spLocks noGrp="1"/>
          </p:cNvSpPr>
          <p:nvPr>
            <p:ph idx="1"/>
          </p:nvPr>
        </p:nvSpPr>
        <p:spPr/>
        <p:txBody>
          <a:bodyPr>
            <a:normAutofit/>
          </a:bodyPr>
          <a:lstStyle/>
          <a:p>
            <a:r>
              <a:rPr lang="en-US" dirty="0" err="1"/>
              <a:t>Raycasts</a:t>
            </a:r>
            <a:r>
              <a:rPr lang="en-US" dirty="0"/>
              <a:t>, as the name suggests, cast a ray from a point in space in the direction requested.</a:t>
            </a:r>
          </a:p>
          <a:p>
            <a:r>
              <a:rPr lang="en-US" dirty="0" err="1">
                <a:latin typeface="Courier New" panose="02070309020205020404" pitchFamily="49" charset="0"/>
                <a:cs typeface="Courier New" panose="02070309020205020404" pitchFamily="49" charset="0"/>
              </a:rPr>
              <a:t>Physics.Raycast</a:t>
            </a:r>
            <a:r>
              <a:rPr lang="en-US" dirty="0"/>
              <a:t> returns the first object it hits, </a:t>
            </a:r>
            <a:r>
              <a:rPr lang="en-US" dirty="0" err="1">
                <a:latin typeface="Courier New" panose="02070309020205020404" pitchFamily="49" charset="0"/>
                <a:cs typeface="Courier New" panose="02070309020205020404" pitchFamily="49" charset="0"/>
              </a:rPr>
              <a:t>Physics.RaycastAll</a:t>
            </a:r>
            <a:r>
              <a:rPr lang="en-US" dirty="0"/>
              <a:t> will return all the things hit by the ray. </a:t>
            </a:r>
          </a:p>
          <a:p>
            <a:r>
              <a:rPr lang="en-US" dirty="0" err="1"/>
              <a:t>Raycasts</a:t>
            </a:r>
            <a:r>
              <a:rPr lang="en-US" dirty="0"/>
              <a:t> </a:t>
            </a:r>
            <a:r>
              <a:rPr lang="en-US" i="1" dirty="0"/>
              <a:t>wont</a:t>
            </a:r>
            <a:r>
              <a:rPr lang="en-US" dirty="0"/>
              <a:t> hit objects you start ray casting inside of. (</a:t>
            </a:r>
            <a:r>
              <a:rPr lang="en-US" dirty="0" err="1"/>
              <a:t>eg</a:t>
            </a:r>
            <a:r>
              <a:rPr lang="en-US" dirty="0"/>
              <a:t>: inside a sphere)</a:t>
            </a:r>
          </a:p>
          <a:p>
            <a:r>
              <a:rPr lang="en-US" dirty="0"/>
              <a:t>Use </a:t>
            </a:r>
            <a:r>
              <a:rPr lang="en-US" dirty="0" err="1"/>
              <a:t>LayerMasks</a:t>
            </a:r>
            <a:r>
              <a:rPr lang="en-US" dirty="0"/>
              <a:t> and set a maximum length for better performance / usability</a:t>
            </a:r>
          </a:p>
          <a:p>
            <a:endParaRPr lang="en-US" dirty="0"/>
          </a:p>
          <a:p>
            <a:r>
              <a:rPr lang="en-US" dirty="0"/>
              <a:t>Documentation</a:t>
            </a:r>
            <a:endParaRPr lang="en-US" dirty="0">
              <a:hlinkClick r:id="rId2"/>
            </a:endParaRPr>
          </a:p>
          <a:p>
            <a:r>
              <a:rPr lang="en-US" dirty="0">
                <a:hlinkClick r:id="rId2"/>
              </a:rPr>
              <a:t>https://docs.unity3d.com/ScriptReference/Physics.Raycast.html</a:t>
            </a:r>
            <a:endParaRPr lang="en-US" dirty="0"/>
          </a:p>
          <a:p>
            <a:endParaRPr lang="en-US" dirty="0"/>
          </a:p>
        </p:txBody>
      </p:sp>
    </p:spTree>
    <p:extLst>
      <p:ext uri="{BB962C8B-B14F-4D97-AF65-F5344CB8AC3E}">
        <p14:creationId xmlns:p14="http://schemas.microsoft.com/office/powerpoint/2010/main" val="365755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A5B1-6060-4383-8888-6BAD4359A150}"/>
              </a:ext>
            </a:extLst>
          </p:cNvPr>
          <p:cNvSpPr>
            <a:spLocks noGrp="1"/>
          </p:cNvSpPr>
          <p:nvPr>
            <p:ph type="title"/>
          </p:nvPr>
        </p:nvSpPr>
        <p:spPr/>
        <p:txBody>
          <a:bodyPr/>
          <a:lstStyle/>
          <a:p>
            <a:r>
              <a:rPr lang="en-US" dirty="0"/>
              <a:t>Layer Masks</a:t>
            </a:r>
          </a:p>
        </p:txBody>
      </p:sp>
      <p:sp>
        <p:nvSpPr>
          <p:cNvPr id="3" name="Content Placeholder 2">
            <a:extLst>
              <a:ext uri="{FF2B5EF4-FFF2-40B4-BE49-F238E27FC236}">
                <a16:creationId xmlns:a16="http://schemas.microsoft.com/office/drawing/2014/main" id="{9EFC8EE3-71FF-4A10-838E-F23DA3CEF83D}"/>
              </a:ext>
            </a:extLst>
          </p:cNvPr>
          <p:cNvSpPr>
            <a:spLocks noGrp="1"/>
          </p:cNvSpPr>
          <p:nvPr>
            <p:ph idx="1"/>
          </p:nvPr>
        </p:nvSpPr>
        <p:spPr/>
        <p:txBody>
          <a:bodyPr/>
          <a:lstStyle/>
          <a:p>
            <a:r>
              <a:rPr lang="en-US" dirty="0" err="1"/>
              <a:t>LayerMasks</a:t>
            </a:r>
            <a:r>
              <a:rPr lang="en-US" dirty="0"/>
              <a:t> are </a:t>
            </a:r>
            <a:r>
              <a:rPr lang="en-US" i="1" dirty="0"/>
              <a:t>Bitfields</a:t>
            </a:r>
            <a:r>
              <a:rPr lang="en-US" dirty="0"/>
              <a:t>.  (Or Bitmasks). </a:t>
            </a:r>
          </a:p>
          <a:p>
            <a:r>
              <a:rPr lang="en-US" dirty="0"/>
              <a:t>Make sure you use bitwise logic to manipulate them, not logical operations!</a:t>
            </a:r>
          </a:p>
          <a:p>
            <a:r>
              <a:rPr lang="en-US" dirty="0"/>
              <a:t>First 8 Layers are Specified by Unity, Remaining 24 are User Layers.</a:t>
            </a:r>
          </a:p>
          <a:p>
            <a:r>
              <a:rPr lang="en-US" dirty="0"/>
              <a:t>Limited resource, use them wisely!</a:t>
            </a:r>
          </a:p>
          <a:p>
            <a:r>
              <a:rPr lang="en-US" dirty="0"/>
              <a:t>Invaluable for controlling </a:t>
            </a:r>
            <a:r>
              <a:rPr lang="en-US" dirty="0" err="1"/>
              <a:t>raycasts</a:t>
            </a:r>
            <a:r>
              <a:rPr lang="en-US" dirty="0"/>
              <a:t> and physics interactions.</a:t>
            </a:r>
          </a:p>
          <a:p>
            <a:endParaRPr lang="en-US" dirty="0"/>
          </a:p>
          <a:p>
            <a:r>
              <a:rPr lang="en-US" dirty="0"/>
              <a:t>Documentation</a:t>
            </a:r>
          </a:p>
          <a:p>
            <a:r>
              <a:rPr lang="en-US" dirty="0">
                <a:hlinkClick r:id="rId2"/>
              </a:rPr>
              <a:t>https://docs.unity3d.com/ScriptReference/LayerMask.html</a:t>
            </a:r>
            <a:endParaRPr lang="en-US" dirty="0"/>
          </a:p>
          <a:p>
            <a:pPr marL="0" indent="0">
              <a:buNone/>
            </a:pPr>
            <a:endParaRPr lang="en-US" dirty="0"/>
          </a:p>
        </p:txBody>
      </p:sp>
    </p:spTree>
    <p:extLst>
      <p:ext uri="{BB962C8B-B14F-4D97-AF65-F5344CB8AC3E}">
        <p14:creationId xmlns:p14="http://schemas.microsoft.com/office/powerpoint/2010/main" val="339802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29A7-EDE4-452E-A020-31080679931B}"/>
              </a:ext>
            </a:extLst>
          </p:cNvPr>
          <p:cNvSpPr>
            <a:spLocks noGrp="1"/>
          </p:cNvSpPr>
          <p:nvPr>
            <p:ph type="title"/>
          </p:nvPr>
        </p:nvSpPr>
        <p:spPr/>
        <p:txBody>
          <a:bodyPr/>
          <a:lstStyle/>
          <a:p>
            <a:r>
              <a:rPr lang="en-US" dirty="0"/>
              <a:t>Selecting things</a:t>
            </a:r>
          </a:p>
        </p:txBody>
      </p:sp>
      <p:sp>
        <p:nvSpPr>
          <p:cNvPr id="3" name="Content Placeholder 2">
            <a:extLst>
              <a:ext uri="{FF2B5EF4-FFF2-40B4-BE49-F238E27FC236}">
                <a16:creationId xmlns:a16="http://schemas.microsoft.com/office/drawing/2014/main" id="{8EDD0685-5731-4C52-A4B4-969C54828E17}"/>
              </a:ext>
            </a:extLst>
          </p:cNvPr>
          <p:cNvSpPr>
            <a:spLocks noGrp="1"/>
          </p:cNvSpPr>
          <p:nvPr>
            <p:ph idx="1"/>
          </p:nvPr>
        </p:nvSpPr>
        <p:spPr>
          <a:xfrm>
            <a:off x="678243" y="2202117"/>
            <a:ext cx="10820400" cy="4024125"/>
          </a:xfrm>
        </p:spPr>
        <p:txBody>
          <a:bodyPr/>
          <a:lstStyle/>
          <a:p>
            <a:r>
              <a:rPr lang="en-US" dirty="0"/>
              <a:t>Need:</a:t>
            </a:r>
          </a:p>
          <a:p>
            <a:pPr lvl="1"/>
            <a:r>
              <a:rPr lang="en-US" dirty="0"/>
              <a:t>A </a:t>
            </a:r>
            <a:r>
              <a:rPr lang="en-US" dirty="0" err="1"/>
              <a:t>MonoBehaviour</a:t>
            </a:r>
            <a:r>
              <a:rPr lang="en-US" dirty="0"/>
              <a:t> on the “interactor” to shoot </a:t>
            </a:r>
            <a:r>
              <a:rPr lang="en-US" dirty="0" err="1"/>
              <a:t>raycasts</a:t>
            </a:r>
            <a:r>
              <a:rPr lang="en-US" dirty="0"/>
              <a:t>.</a:t>
            </a:r>
          </a:p>
          <a:p>
            <a:pPr lvl="1"/>
            <a:r>
              <a:rPr lang="en-US" dirty="0"/>
              <a:t>A </a:t>
            </a:r>
            <a:r>
              <a:rPr lang="en-US" dirty="0" err="1"/>
              <a:t>MonoBehaviour</a:t>
            </a:r>
            <a:r>
              <a:rPr lang="en-US" dirty="0"/>
              <a:t> on the “interactable” which will execute some code when interacted with.</a:t>
            </a:r>
          </a:p>
          <a:p>
            <a:endParaRPr lang="en-US" dirty="0"/>
          </a:p>
          <a:p>
            <a:r>
              <a:rPr lang="en-US" dirty="0"/>
              <a:t>General Approach</a:t>
            </a:r>
          </a:p>
          <a:p>
            <a:pPr lvl="1"/>
            <a:r>
              <a:rPr lang="en-US" dirty="0"/>
              <a:t>Shoot </a:t>
            </a:r>
            <a:r>
              <a:rPr lang="en-US" dirty="0" err="1"/>
              <a:t>raycast</a:t>
            </a:r>
            <a:r>
              <a:rPr lang="en-US" dirty="0"/>
              <a:t> into the scene from our interactor</a:t>
            </a:r>
          </a:p>
          <a:p>
            <a:pPr lvl="1"/>
            <a:r>
              <a:rPr lang="en-US" dirty="0"/>
              <a:t>If the </a:t>
            </a:r>
            <a:r>
              <a:rPr lang="en-US" dirty="0" err="1"/>
              <a:t>raycast</a:t>
            </a:r>
            <a:r>
              <a:rPr lang="en-US" dirty="0"/>
              <a:t> hits something we’re interested in, call a function on that objects Interactable </a:t>
            </a:r>
            <a:r>
              <a:rPr lang="en-US" dirty="0" err="1"/>
              <a:t>MonoBehaviour</a:t>
            </a:r>
            <a:endParaRPr lang="en-US" dirty="0"/>
          </a:p>
          <a:p>
            <a:pPr lvl="1"/>
            <a:endParaRPr lang="en-US" dirty="0"/>
          </a:p>
          <a:p>
            <a:r>
              <a:rPr lang="en-US" dirty="0"/>
              <a:t>Robust systems will be more complicated, but this will do for now!</a:t>
            </a:r>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51432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17A1-E103-4DA2-B126-C76274ED5FBA}"/>
              </a:ext>
            </a:extLst>
          </p:cNvPr>
          <p:cNvSpPr>
            <a:spLocks noGrp="1"/>
          </p:cNvSpPr>
          <p:nvPr>
            <p:ph type="title"/>
          </p:nvPr>
        </p:nvSpPr>
        <p:spPr/>
        <p:txBody>
          <a:bodyPr/>
          <a:lstStyle/>
          <a:p>
            <a:r>
              <a:rPr lang="en-US" dirty="0"/>
              <a:t>Who am I</a:t>
            </a:r>
          </a:p>
        </p:txBody>
      </p:sp>
      <p:sp>
        <p:nvSpPr>
          <p:cNvPr id="4" name="Content Placeholder 2">
            <a:extLst>
              <a:ext uri="{FF2B5EF4-FFF2-40B4-BE49-F238E27FC236}">
                <a16:creationId xmlns:a16="http://schemas.microsoft.com/office/drawing/2014/main" id="{B1F73B72-3FB7-4786-88D3-8E731061ABA2}"/>
              </a:ext>
            </a:extLst>
          </p:cNvPr>
          <p:cNvSpPr txBox="1">
            <a:spLocks/>
          </p:cNvSpPr>
          <p:nvPr/>
        </p:nvSpPr>
        <p:spPr>
          <a:xfrm>
            <a:off x="906814" y="224881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Matt Dalby</a:t>
            </a:r>
          </a:p>
          <a:p>
            <a:r>
              <a:rPr lang="en-US" dirty="0"/>
              <a:t>XR Interaction Lead at Unity Technologies</a:t>
            </a:r>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5" name="Picture 4" descr="Image result for burnout paradise">
            <a:extLst>
              <a:ext uri="{FF2B5EF4-FFF2-40B4-BE49-F238E27FC236}">
                <a16:creationId xmlns:a16="http://schemas.microsoft.com/office/drawing/2014/main" id="{62E098C2-1F57-439B-B73F-8C8FD2EF4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545" y="3376739"/>
            <a:ext cx="2095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halo 5">
            <a:extLst>
              <a:ext uri="{FF2B5EF4-FFF2-40B4-BE49-F238E27FC236}">
                <a16:creationId xmlns:a16="http://schemas.microsoft.com/office/drawing/2014/main" id="{C8611ECE-64B2-4036-9608-6F0D30382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390" y="3429000"/>
            <a:ext cx="2063607" cy="2667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Burnout revenge">
            <a:extLst>
              <a:ext uri="{FF2B5EF4-FFF2-40B4-BE49-F238E27FC236}">
                <a16:creationId xmlns:a16="http://schemas.microsoft.com/office/drawing/2014/main" id="{15696BF6-7956-4AD9-B2F6-B444174DF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814" y="3429000"/>
            <a:ext cx="2161264"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olympics 2012 game boxart">
            <a:extLst>
              <a:ext uri="{FF2B5EF4-FFF2-40B4-BE49-F238E27FC236}">
                <a16:creationId xmlns:a16="http://schemas.microsoft.com/office/drawing/2014/main" id="{90FBB97B-4880-4D37-B8E5-82689612A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512" y="3429001"/>
            <a:ext cx="18669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63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5A20-53E3-4889-9D13-FC6402AFA998}"/>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8051645A-A150-45BA-BBB3-4F8B73D1235D}"/>
              </a:ext>
            </a:extLst>
          </p:cNvPr>
          <p:cNvSpPr>
            <a:spLocks noGrp="1"/>
          </p:cNvSpPr>
          <p:nvPr>
            <p:ph idx="1"/>
          </p:nvPr>
        </p:nvSpPr>
        <p:spPr/>
        <p:txBody>
          <a:bodyPr/>
          <a:lstStyle/>
          <a:p>
            <a:r>
              <a:rPr lang="en-US" dirty="0"/>
              <a:t>Interactor </a:t>
            </a:r>
            <a:r>
              <a:rPr lang="en-US" dirty="0" err="1"/>
              <a:t>Monobehaviour</a:t>
            </a:r>
            <a:endParaRPr lang="en-US" dirty="0"/>
          </a:p>
          <a:p>
            <a:endParaRPr lang="en-US" dirty="0"/>
          </a:p>
        </p:txBody>
      </p:sp>
      <p:pic>
        <p:nvPicPr>
          <p:cNvPr id="5" name="Picture 4">
            <a:extLst>
              <a:ext uri="{FF2B5EF4-FFF2-40B4-BE49-F238E27FC236}">
                <a16:creationId xmlns:a16="http://schemas.microsoft.com/office/drawing/2014/main" id="{A84A0846-FDAD-4FDA-A6DA-49FEDA2ED78D}"/>
              </a:ext>
            </a:extLst>
          </p:cNvPr>
          <p:cNvPicPr>
            <a:picLocks noChangeAspect="1"/>
          </p:cNvPicPr>
          <p:nvPr/>
        </p:nvPicPr>
        <p:blipFill>
          <a:blip r:embed="rId2"/>
          <a:stretch>
            <a:fillRect/>
          </a:stretch>
        </p:blipFill>
        <p:spPr>
          <a:xfrm>
            <a:off x="808602" y="2528531"/>
            <a:ext cx="5754240" cy="4059542"/>
          </a:xfrm>
          <a:prstGeom prst="rect">
            <a:avLst/>
          </a:prstGeom>
        </p:spPr>
      </p:pic>
    </p:spTree>
    <p:extLst>
      <p:ext uri="{BB962C8B-B14F-4D97-AF65-F5344CB8AC3E}">
        <p14:creationId xmlns:p14="http://schemas.microsoft.com/office/powerpoint/2010/main" val="399472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6B8D-4C76-4A9B-8A0F-0909871FFB7E}"/>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9CC3C2FE-0E88-45B8-9B83-D7EAE4CEEB1C}"/>
              </a:ext>
            </a:extLst>
          </p:cNvPr>
          <p:cNvSpPr>
            <a:spLocks noGrp="1"/>
          </p:cNvSpPr>
          <p:nvPr>
            <p:ph idx="1"/>
          </p:nvPr>
        </p:nvSpPr>
        <p:spPr/>
        <p:txBody>
          <a:bodyPr/>
          <a:lstStyle/>
          <a:p>
            <a:r>
              <a:rPr lang="en-US" dirty="0"/>
              <a:t>Interactable </a:t>
            </a:r>
            <a:r>
              <a:rPr lang="en-US" dirty="0" err="1"/>
              <a:t>Monobehaviour</a:t>
            </a:r>
            <a:endParaRPr lang="en-US" dirty="0"/>
          </a:p>
        </p:txBody>
      </p:sp>
      <p:pic>
        <p:nvPicPr>
          <p:cNvPr id="4" name="Picture 3">
            <a:extLst>
              <a:ext uri="{FF2B5EF4-FFF2-40B4-BE49-F238E27FC236}">
                <a16:creationId xmlns:a16="http://schemas.microsoft.com/office/drawing/2014/main" id="{EE14D54C-CBCE-49E6-B1BE-1C0A8C25DA07}"/>
              </a:ext>
            </a:extLst>
          </p:cNvPr>
          <p:cNvPicPr>
            <a:picLocks noChangeAspect="1"/>
          </p:cNvPicPr>
          <p:nvPr/>
        </p:nvPicPr>
        <p:blipFill>
          <a:blip r:embed="rId2"/>
          <a:stretch>
            <a:fillRect/>
          </a:stretch>
        </p:blipFill>
        <p:spPr>
          <a:xfrm>
            <a:off x="857013" y="2599853"/>
            <a:ext cx="4636944" cy="3802615"/>
          </a:xfrm>
          <a:prstGeom prst="rect">
            <a:avLst/>
          </a:prstGeom>
        </p:spPr>
      </p:pic>
    </p:spTree>
    <p:extLst>
      <p:ext uri="{BB962C8B-B14F-4D97-AF65-F5344CB8AC3E}">
        <p14:creationId xmlns:p14="http://schemas.microsoft.com/office/powerpoint/2010/main" val="129010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2AA0-89E2-426E-A603-488C5B2AC3B3}"/>
              </a:ext>
            </a:extLst>
          </p:cNvPr>
          <p:cNvSpPr>
            <a:spLocks noGrp="1"/>
          </p:cNvSpPr>
          <p:nvPr>
            <p:ph type="title"/>
          </p:nvPr>
        </p:nvSpPr>
        <p:spPr/>
        <p:txBody>
          <a:bodyPr/>
          <a:lstStyle/>
          <a:p>
            <a:r>
              <a:rPr lang="en-US" dirty="0"/>
              <a:t>A FEW THINGS TO NOTE</a:t>
            </a:r>
          </a:p>
        </p:txBody>
      </p:sp>
      <p:sp>
        <p:nvSpPr>
          <p:cNvPr id="3" name="Content Placeholder 2">
            <a:extLst>
              <a:ext uri="{FF2B5EF4-FFF2-40B4-BE49-F238E27FC236}">
                <a16:creationId xmlns:a16="http://schemas.microsoft.com/office/drawing/2014/main" id="{8E351162-A80D-4FE1-8976-1302EC5FB8A5}"/>
              </a:ext>
            </a:extLst>
          </p:cNvPr>
          <p:cNvSpPr>
            <a:spLocks noGrp="1"/>
          </p:cNvSpPr>
          <p:nvPr>
            <p:ph idx="1"/>
          </p:nvPr>
        </p:nvSpPr>
        <p:spPr/>
        <p:txBody>
          <a:bodyPr/>
          <a:lstStyle/>
          <a:p>
            <a:r>
              <a:rPr lang="en-US" dirty="0"/>
              <a:t>Debug lines only render in the “Scene” window in the editor.</a:t>
            </a:r>
          </a:p>
          <a:p>
            <a:r>
              <a:rPr lang="en-US" dirty="0"/>
              <a:t>All objects we can interact with are marked with the XR Interaction Layer</a:t>
            </a:r>
          </a:p>
          <a:p>
            <a:r>
              <a:rPr lang="en-US" dirty="0"/>
              <a:t>Relatively simple, but not very robust example.</a:t>
            </a:r>
          </a:p>
        </p:txBody>
      </p:sp>
      <p:pic>
        <p:nvPicPr>
          <p:cNvPr id="4" name="Picture 3">
            <a:extLst>
              <a:ext uri="{FF2B5EF4-FFF2-40B4-BE49-F238E27FC236}">
                <a16:creationId xmlns:a16="http://schemas.microsoft.com/office/drawing/2014/main" id="{F5171868-DEC7-426F-9811-C027FC71C5F2}"/>
              </a:ext>
            </a:extLst>
          </p:cNvPr>
          <p:cNvPicPr>
            <a:picLocks noChangeAspect="1"/>
          </p:cNvPicPr>
          <p:nvPr/>
        </p:nvPicPr>
        <p:blipFill>
          <a:blip r:embed="rId2"/>
          <a:stretch>
            <a:fillRect/>
          </a:stretch>
        </p:blipFill>
        <p:spPr>
          <a:xfrm>
            <a:off x="849811" y="4235777"/>
            <a:ext cx="3466431" cy="2062753"/>
          </a:xfrm>
          <a:prstGeom prst="rect">
            <a:avLst/>
          </a:prstGeom>
        </p:spPr>
      </p:pic>
      <p:pic>
        <p:nvPicPr>
          <p:cNvPr id="5" name="Picture 4">
            <a:extLst>
              <a:ext uri="{FF2B5EF4-FFF2-40B4-BE49-F238E27FC236}">
                <a16:creationId xmlns:a16="http://schemas.microsoft.com/office/drawing/2014/main" id="{4ABADEF5-F165-461A-AC42-4627D01DAB1A}"/>
              </a:ext>
            </a:extLst>
          </p:cNvPr>
          <p:cNvPicPr>
            <a:picLocks noChangeAspect="1"/>
          </p:cNvPicPr>
          <p:nvPr/>
        </p:nvPicPr>
        <p:blipFill>
          <a:blip r:embed="rId3"/>
          <a:stretch>
            <a:fillRect/>
          </a:stretch>
        </p:blipFill>
        <p:spPr>
          <a:xfrm>
            <a:off x="4480253" y="4233224"/>
            <a:ext cx="3466430" cy="2089355"/>
          </a:xfrm>
          <a:prstGeom prst="rect">
            <a:avLst/>
          </a:prstGeom>
        </p:spPr>
      </p:pic>
    </p:spTree>
    <p:extLst>
      <p:ext uri="{BB962C8B-B14F-4D97-AF65-F5344CB8AC3E}">
        <p14:creationId xmlns:p14="http://schemas.microsoft.com/office/powerpoint/2010/main" val="93401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5A41-E609-4B29-BB22-279D410261EF}"/>
              </a:ext>
            </a:extLst>
          </p:cNvPr>
          <p:cNvSpPr>
            <a:spLocks noGrp="1"/>
          </p:cNvSpPr>
          <p:nvPr>
            <p:ph type="title"/>
          </p:nvPr>
        </p:nvSpPr>
        <p:spPr/>
        <p:txBody>
          <a:bodyPr/>
          <a:lstStyle/>
          <a:p>
            <a:r>
              <a:rPr lang="en-US" dirty="0"/>
              <a:t>A slightly more robust approach</a:t>
            </a:r>
          </a:p>
        </p:txBody>
      </p:sp>
      <p:sp>
        <p:nvSpPr>
          <p:cNvPr id="3" name="Content Placeholder 2">
            <a:extLst>
              <a:ext uri="{FF2B5EF4-FFF2-40B4-BE49-F238E27FC236}">
                <a16:creationId xmlns:a16="http://schemas.microsoft.com/office/drawing/2014/main" id="{C5900525-206E-4420-BD4F-60E0E44FD6D7}"/>
              </a:ext>
            </a:extLst>
          </p:cNvPr>
          <p:cNvSpPr>
            <a:spLocks noGrp="1"/>
          </p:cNvSpPr>
          <p:nvPr>
            <p:ph idx="1"/>
          </p:nvPr>
        </p:nvSpPr>
        <p:spPr/>
        <p:txBody>
          <a:bodyPr>
            <a:normAutofit/>
          </a:bodyPr>
          <a:lstStyle/>
          <a:p>
            <a:pPr marL="514350" indent="-514350">
              <a:buFont typeface="+mj-lt"/>
              <a:buAutoNum type="arabicPeriod"/>
            </a:pPr>
            <a:r>
              <a:rPr lang="en-US" dirty="0"/>
              <a:t>The interactor shoots a ray along its forward normal</a:t>
            </a:r>
          </a:p>
          <a:p>
            <a:pPr marL="514350" indent="-514350">
              <a:buFont typeface="+mj-lt"/>
              <a:buAutoNum type="arabicPeriod"/>
            </a:pPr>
            <a:r>
              <a:rPr lang="en-US" dirty="0"/>
              <a:t>All the things that the ray hits that are interactable objects are asked if we can select them by the interaction manager </a:t>
            </a:r>
          </a:p>
          <a:p>
            <a:pPr marL="514350" indent="-514350">
              <a:buFont typeface="+mj-lt"/>
              <a:buAutoNum type="arabicPeriod"/>
            </a:pPr>
            <a:r>
              <a:rPr lang="en-US" dirty="0"/>
              <a:t>The interactable objects that are ok with being selected by our interactor are marked as being selected by the interaction manager. (you can have multiple interactors all selecting the same objects)</a:t>
            </a:r>
          </a:p>
          <a:p>
            <a:pPr marL="514350" indent="-514350">
              <a:buFont typeface="+mj-lt"/>
              <a:buAutoNum type="arabicPeriod"/>
            </a:pPr>
            <a:r>
              <a:rPr lang="en-US" dirty="0"/>
              <a:t>If the trigger (or other interaction method) is pressed</a:t>
            </a:r>
          </a:p>
          <a:p>
            <a:pPr marL="514350" indent="-514350">
              <a:buFont typeface="+mj-lt"/>
              <a:buAutoNum type="arabicPeriod"/>
            </a:pPr>
            <a:r>
              <a:rPr lang="en-US" dirty="0"/>
              <a:t>The interaction manager asks the nearest interactable object if it is ok with being interacted with. </a:t>
            </a:r>
          </a:p>
          <a:p>
            <a:pPr marL="514350" indent="-514350">
              <a:buFont typeface="+mj-lt"/>
              <a:buAutoNum type="arabicPeriod"/>
            </a:pPr>
            <a:r>
              <a:rPr lang="en-US" dirty="0"/>
              <a:t>If so the interactable is now interacting with the interactor.</a:t>
            </a:r>
          </a:p>
          <a:p>
            <a:endParaRPr lang="en-US" dirty="0"/>
          </a:p>
        </p:txBody>
      </p:sp>
    </p:spTree>
    <p:extLst>
      <p:ext uri="{BB962C8B-B14F-4D97-AF65-F5344CB8AC3E}">
        <p14:creationId xmlns:p14="http://schemas.microsoft.com/office/powerpoint/2010/main" val="310421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5DC-79C7-487E-B9B0-AE1C57A20205}"/>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5048B695-9394-463B-9B60-DDC9D7BDF1D3}"/>
              </a:ext>
            </a:extLst>
          </p:cNvPr>
          <p:cNvSpPr>
            <a:spLocks noGrp="1"/>
          </p:cNvSpPr>
          <p:nvPr>
            <p:ph idx="1"/>
          </p:nvPr>
        </p:nvSpPr>
        <p:spPr/>
        <p:txBody>
          <a:bodyPr>
            <a:normAutofit lnSpcReduction="10000"/>
          </a:bodyPr>
          <a:lstStyle/>
          <a:p>
            <a:r>
              <a:rPr lang="en-US" dirty="0"/>
              <a:t>Many different approaches to interacting with objects in your scene.</a:t>
            </a:r>
          </a:p>
          <a:p>
            <a:r>
              <a:rPr lang="en-US" dirty="0"/>
              <a:t>Separate the concept of “selection” from “interaction” (and potentially “hover” from “selection”)</a:t>
            </a:r>
          </a:p>
          <a:p>
            <a:r>
              <a:rPr lang="en-US" dirty="0"/>
              <a:t>Selectors should be simple, only concerned with identifying objects the user may wish to interact with</a:t>
            </a:r>
          </a:p>
          <a:p>
            <a:r>
              <a:rPr lang="en-US" dirty="0"/>
              <a:t>Interactable objects contain the logic on how they can be interacted with</a:t>
            </a:r>
          </a:p>
          <a:p>
            <a:r>
              <a:rPr lang="en-US" dirty="0"/>
              <a:t>Makes the system simpler, and far easier to extend.</a:t>
            </a:r>
          </a:p>
          <a:p>
            <a:r>
              <a:rPr lang="en-US" dirty="0"/>
              <a:t>An authoritative arbitrator (Interaction Manager) handles all decisions regarding what can be interacted with</a:t>
            </a:r>
          </a:p>
          <a:p>
            <a:r>
              <a:rPr lang="en-US" dirty="0"/>
              <a:t>Will allow extension into shared, networked experiences as long as there is only one authoritative node.</a:t>
            </a:r>
          </a:p>
        </p:txBody>
      </p:sp>
    </p:spTree>
    <p:extLst>
      <p:ext uri="{BB962C8B-B14F-4D97-AF65-F5344CB8AC3E}">
        <p14:creationId xmlns:p14="http://schemas.microsoft.com/office/powerpoint/2010/main" val="232454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1EA0-09CD-43BF-A984-3EDCB9B73DA2}"/>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4841540C-5938-4AAC-8EA2-F3C547063CAF}"/>
              </a:ext>
            </a:extLst>
          </p:cNvPr>
          <p:cNvSpPr>
            <a:spLocks noGrp="1"/>
          </p:cNvSpPr>
          <p:nvPr>
            <p:ph idx="1"/>
          </p:nvPr>
        </p:nvSpPr>
        <p:spPr/>
        <p:txBody>
          <a:bodyPr/>
          <a:lstStyle/>
          <a:p>
            <a:r>
              <a:rPr lang="en-US" dirty="0"/>
              <a:t>Lots of different approaches to interacting physically with objects</a:t>
            </a:r>
          </a:p>
          <a:p>
            <a:pPr lvl="1"/>
            <a:r>
              <a:rPr lang="en-US" dirty="0"/>
              <a:t>Internal XR Interaction toolkit uses velocity matching for non kinematic objects.</a:t>
            </a:r>
          </a:p>
          <a:p>
            <a:pPr lvl="1"/>
            <a:r>
              <a:rPr lang="en-US" dirty="0"/>
              <a:t>Look at the code for VRTK/MRTK to see what other libraries are doing.</a:t>
            </a:r>
          </a:p>
          <a:p>
            <a:pPr lvl="1"/>
            <a:endParaRPr lang="en-US" dirty="0"/>
          </a:p>
          <a:p>
            <a:r>
              <a:rPr lang="en-US" dirty="0"/>
              <a:t>Different objects will likely need different anchor points</a:t>
            </a:r>
          </a:p>
          <a:p>
            <a:pPr lvl="1"/>
            <a:r>
              <a:rPr lang="en-US" dirty="0"/>
              <a:t>You hold a sword differently to a wand.</a:t>
            </a:r>
          </a:p>
          <a:p>
            <a:endParaRPr lang="en-US" dirty="0"/>
          </a:p>
          <a:p>
            <a:r>
              <a:rPr lang="en-US" dirty="0"/>
              <a:t>Interactable objects are usually made up of smaller sections</a:t>
            </a:r>
          </a:p>
          <a:p>
            <a:pPr lvl="1"/>
            <a:r>
              <a:rPr lang="en-US" dirty="0"/>
              <a:t>Can add complications if you want different interactions on different parts of a game object (</a:t>
            </a:r>
            <a:r>
              <a:rPr lang="en-US" dirty="0" err="1"/>
              <a:t>eg</a:t>
            </a:r>
            <a:r>
              <a:rPr lang="en-US" dirty="0"/>
              <a:t>: reloading a gun, compared to firing one)</a:t>
            </a:r>
          </a:p>
          <a:p>
            <a:endParaRPr lang="en-US" dirty="0"/>
          </a:p>
          <a:p>
            <a:endParaRPr lang="en-US" dirty="0"/>
          </a:p>
        </p:txBody>
      </p:sp>
    </p:spTree>
    <p:extLst>
      <p:ext uri="{BB962C8B-B14F-4D97-AF65-F5344CB8AC3E}">
        <p14:creationId xmlns:p14="http://schemas.microsoft.com/office/powerpoint/2010/main" val="86770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18E5-E885-434A-BA71-472D0D630A01}"/>
              </a:ext>
            </a:extLst>
          </p:cNvPr>
          <p:cNvSpPr>
            <a:spLocks noGrp="1"/>
          </p:cNvSpPr>
          <p:nvPr>
            <p:ph type="title"/>
          </p:nvPr>
        </p:nvSpPr>
        <p:spPr/>
        <p:txBody>
          <a:bodyPr/>
          <a:lstStyle/>
          <a:p>
            <a:r>
              <a:rPr lang="en-US" dirty="0"/>
              <a:t>Throwing and smoothing</a:t>
            </a:r>
          </a:p>
        </p:txBody>
      </p:sp>
      <p:sp>
        <p:nvSpPr>
          <p:cNvPr id="3" name="Content Placeholder 2">
            <a:extLst>
              <a:ext uri="{FF2B5EF4-FFF2-40B4-BE49-F238E27FC236}">
                <a16:creationId xmlns:a16="http://schemas.microsoft.com/office/drawing/2014/main" id="{10DE735E-904C-4F72-B988-1FF6902039E0}"/>
              </a:ext>
            </a:extLst>
          </p:cNvPr>
          <p:cNvSpPr>
            <a:spLocks noGrp="1"/>
          </p:cNvSpPr>
          <p:nvPr>
            <p:ph idx="1"/>
          </p:nvPr>
        </p:nvSpPr>
        <p:spPr/>
        <p:txBody>
          <a:bodyPr>
            <a:normAutofit/>
          </a:bodyPr>
          <a:lstStyle/>
          <a:p>
            <a:r>
              <a:rPr lang="en-US" dirty="0"/>
              <a:t>Controllers always have </a:t>
            </a:r>
            <a:r>
              <a:rPr lang="en-US" i="1" dirty="0"/>
              <a:t>some</a:t>
            </a:r>
            <a:r>
              <a:rPr lang="en-US" dirty="0"/>
              <a:t> amount of latency</a:t>
            </a:r>
          </a:p>
          <a:p>
            <a:r>
              <a:rPr lang="en-US" dirty="0"/>
              <a:t>Humans typically have a pull back when throwing </a:t>
            </a:r>
          </a:p>
          <a:p>
            <a:endParaRPr lang="en-US" dirty="0"/>
          </a:p>
          <a:p>
            <a:r>
              <a:rPr lang="en-US" dirty="0"/>
              <a:t>It helps to have variable weighting for previous frames when determining throw direction / velocity</a:t>
            </a:r>
          </a:p>
          <a:p>
            <a:pPr lvl="1"/>
            <a:r>
              <a:rPr lang="en-US" dirty="0"/>
              <a:t>Weight the last few frames way less than the preceding ones that have motion in the intended direction</a:t>
            </a:r>
          </a:p>
          <a:p>
            <a:pPr lvl="1"/>
            <a:endParaRPr lang="en-US" dirty="0"/>
          </a:p>
          <a:p>
            <a:r>
              <a:rPr lang="en-US" dirty="0"/>
              <a:t>You can average rotation by extracting the rotation around the motion of the controller and averaging that over your sample period.</a:t>
            </a:r>
          </a:p>
        </p:txBody>
      </p:sp>
    </p:spTree>
    <p:extLst>
      <p:ext uri="{BB962C8B-B14F-4D97-AF65-F5344CB8AC3E}">
        <p14:creationId xmlns:p14="http://schemas.microsoft.com/office/powerpoint/2010/main" val="3391648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62DE-6F55-460D-9165-2EC47EBF14A7}"/>
              </a:ext>
            </a:extLst>
          </p:cNvPr>
          <p:cNvSpPr>
            <a:spLocks noGrp="1"/>
          </p:cNvSpPr>
          <p:nvPr>
            <p:ph type="title"/>
          </p:nvPr>
        </p:nvSpPr>
        <p:spPr/>
        <p:txBody>
          <a:bodyPr/>
          <a:lstStyle/>
          <a:p>
            <a:r>
              <a:rPr lang="en-US" dirty="0"/>
              <a:t>Locomotion</a:t>
            </a:r>
          </a:p>
        </p:txBody>
      </p:sp>
      <p:sp>
        <p:nvSpPr>
          <p:cNvPr id="3" name="Content Placeholder 2">
            <a:extLst>
              <a:ext uri="{FF2B5EF4-FFF2-40B4-BE49-F238E27FC236}">
                <a16:creationId xmlns:a16="http://schemas.microsoft.com/office/drawing/2014/main" id="{AB223D10-648E-4559-ACD3-6C439DD19567}"/>
              </a:ext>
            </a:extLst>
          </p:cNvPr>
          <p:cNvSpPr>
            <a:spLocks noGrp="1"/>
          </p:cNvSpPr>
          <p:nvPr>
            <p:ph idx="1"/>
          </p:nvPr>
        </p:nvSpPr>
        <p:spPr/>
        <p:txBody>
          <a:bodyPr/>
          <a:lstStyle/>
          <a:p>
            <a:r>
              <a:rPr lang="en-US" dirty="0"/>
              <a:t>Lots of different ways to move a user in VR</a:t>
            </a:r>
          </a:p>
          <a:p>
            <a:r>
              <a:rPr lang="en-US" dirty="0"/>
              <a:t>Lots of different ways to make people really motion sick in VR too.</a:t>
            </a:r>
          </a:p>
          <a:p>
            <a:r>
              <a:rPr lang="en-US" dirty="0"/>
              <a:t>Lots of awesome research on ways to keep people comfortable during locomotion</a:t>
            </a:r>
          </a:p>
          <a:p>
            <a:endParaRPr lang="en-US" dirty="0"/>
          </a:p>
          <a:p>
            <a:r>
              <a:rPr lang="en-US" dirty="0">
                <a:hlinkClick r:id="rId2"/>
              </a:rPr>
              <a:t>https://developer.oculus.com/blog/research-into-comfortable-locomotion/</a:t>
            </a:r>
            <a:endParaRPr lang="en-US" dirty="0"/>
          </a:p>
          <a:p>
            <a:r>
              <a:rPr lang="en-US" dirty="0">
                <a:hlinkClick r:id="rId3"/>
              </a:rPr>
              <a:t>https://docs.microsoft.com/en-us/windows/mixed-reality/comfort</a:t>
            </a:r>
            <a:endParaRPr lang="en-US" dirty="0"/>
          </a:p>
          <a:p>
            <a:r>
              <a:rPr lang="en-US" dirty="0">
                <a:hlinkClick r:id="rId4"/>
              </a:rPr>
              <a:t>https://www.blog.google/products/daydream/daydream-labs-locomotion-vr/</a:t>
            </a:r>
            <a:endParaRPr lang="en-US" dirty="0"/>
          </a:p>
          <a:p>
            <a:pPr marL="0" indent="0">
              <a:buNone/>
            </a:pPr>
            <a:endParaRPr lang="en-US" dirty="0"/>
          </a:p>
        </p:txBody>
      </p:sp>
    </p:spTree>
    <p:extLst>
      <p:ext uri="{BB962C8B-B14F-4D97-AF65-F5344CB8AC3E}">
        <p14:creationId xmlns:p14="http://schemas.microsoft.com/office/powerpoint/2010/main" val="1468066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52C9-57E7-4168-8D17-99FD50B52AC5}"/>
              </a:ext>
            </a:extLst>
          </p:cNvPr>
          <p:cNvSpPr>
            <a:spLocks noGrp="1"/>
          </p:cNvSpPr>
          <p:nvPr>
            <p:ph type="title"/>
          </p:nvPr>
        </p:nvSpPr>
        <p:spPr/>
        <p:txBody>
          <a:bodyPr/>
          <a:lstStyle/>
          <a:p>
            <a:r>
              <a:rPr lang="en-US" dirty="0"/>
              <a:t>locomotion comfort</a:t>
            </a:r>
          </a:p>
        </p:txBody>
      </p:sp>
      <p:sp>
        <p:nvSpPr>
          <p:cNvPr id="6" name="Content Placeholder 5">
            <a:extLst>
              <a:ext uri="{FF2B5EF4-FFF2-40B4-BE49-F238E27FC236}">
                <a16:creationId xmlns:a16="http://schemas.microsoft.com/office/drawing/2014/main" id="{4538EA70-09BC-4D34-9A4D-92558C4A919D}"/>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Periphery gives consistent reference frame</a:t>
            </a:r>
          </a:p>
          <a:p>
            <a:r>
              <a:rPr lang="en-US" dirty="0"/>
              <a:t>Center contains moving image of world during locomotion</a:t>
            </a:r>
          </a:p>
          <a:p>
            <a:r>
              <a:rPr lang="en-US" dirty="0"/>
              <a:t>https://www.blog.google/products/daydream/daydream-labs-locomotion-vr/</a:t>
            </a:r>
          </a:p>
          <a:p>
            <a:endParaRPr lang="en-US" dirty="0"/>
          </a:p>
        </p:txBody>
      </p:sp>
      <p:pic>
        <p:nvPicPr>
          <p:cNvPr id="7" name="Picture 6">
            <a:extLst>
              <a:ext uri="{FF2B5EF4-FFF2-40B4-BE49-F238E27FC236}">
                <a16:creationId xmlns:a16="http://schemas.microsoft.com/office/drawing/2014/main" id="{0CE066CD-78EF-454C-9A03-E898DC6FF810}"/>
              </a:ext>
            </a:extLst>
          </p:cNvPr>
          <p:cNvPicPr>
            <a:picLocks noChangeAspect="1"/>
          </p:cNvPicPr>
          <p:nvPr/>
        </p:nvPicPr>
        <p:blipFill>
          <a:blip r:embed="rId2"/>
          <a:stretch>
            <a:fillRect/>
          </a:stretch>
        </p:blipFill>
        <p:spPr>
          <a:xfrm>
            <a:off x="748146" y="2118990"/>
            <a:ext cx="7368100" cy="3079824"/>
          </a:xfrm>
          <a:prstGeom prst="rect">
            <a:avLst/>
          </a:prstGeom>
        </p:spPr>
      </p:pic>
    </p:spTree>
    <p:extLst>
      <p:ext uri="{BB962C8B-B14F-4D97-AF65-F5344CB8AC3E}">
        <p14:creationId xmlns:p14="http://schemas.microsoft.com/office/powerpoint/2010/main" val="86192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12B2-01F5-4A08-BB80-DCA04D154885}"/>
              </a:ext>
            </a:extLst>
          </p:cNvPr>
          <p:cNvSpPr>
            <a:spLocks noGrp="1"/>
          </p:cNvSpPr>
          <p:nvPr>
            <p:ph type="title"/>
          </p:nvPr>
        </p:nvSpPr>
        <p:spPr/>
        <p:txBody>
          <a:bodyPr/>
          <a:lstStyle/>
          <a:p>
            <a:r>
              <a:rPr lang="en-US" dirty="0"/>
              <a:t>Teleportation</a:t>
            </a:r>
          </a:p>
        </p:txBody>
      </p:sp>
      <p:sp>
        <p:nvSpPr>
          <p:cNvPr id="3" name="Content Placeholder 2">
            <a:extLst>
              <a:ext uri="{FF2B5EF4-FFF2-40B4-BE49-F238E27FC236}">
                <a16:creationId xmlns:a16="http://schemas.microsoft.com/office/drawing/2014/main" id="{2EF84474-7EF3-44E4-8FFD-627F1F71DDE4}"/>
              </a:ext>
            </a:extLst>
          </p:cNvPr>
          <p:cNvSpPr>
            <a:spLocks noGrp="1"/>
          </p:cNvSpPr>
          <p:nvPr>
            <p:ph idx="1"/>
          </p:nvPr>
        </p:nvSpPr>
        <p:spPr/>
        <p:txBody>
          <a:bodyPr>
            <a:normAutofit lnSpcReduction="10000"/>
          </a:bodyPr>
          <a:lstStyle/>
          <a:p>
            <a:r>
              <a:rPr lang="en-US" dirty="0"/>
              <a:t>An extension on existing themes we’ve covered so far.</a:t>
            </a:r>
          </a:p>
          <a:p>
            <a:r>
              <a:rPr lang="en-US" dirty="0"/>
              <a:t>General Gist</a:t>
            </a:r>
          </a:p>
          <a:p>
            <a:pPr lvl="1"/>
            <a:r>
              <a:rPr lang="en-US" dirty="0"/>
              <a:t>Shoot a </a:t>
            </a:r>
            <a:r>
              <a:rPr lang="en-US" dirty="0" err="1"/>
              <a:t>raycast</a:t>
            </a:r>
            <a:r>
              <a:rPr lang="en-US" dirty="0"/>
              <a:t> into the scene</a:t>
            </a:r>
          </a:p>
          <a:p>
            <a:pPr lvl="1"/>
            <a:r>
              <a:rPr lang="en-US" dirty="0"/>
              <a:t>If it hits something we can teleport to, and the user is pressing the teleport button</a:t>
            </a:r>
          </a:p>
          <a:p>
            <a:pPr lvl="1"/>
            <a:r>
              <a:rPr lang="en-US" dirty="0"/>
              <a:t>Move the XR Rig for the user to that location.</a:t>
            </a:r>
          </a:p>
          <a:p>
            <a:pPr lvl="1"/>
            <a:r>
              <a:rPr lang="en-US" dirty="0"/>
              <a:t>The Location will be determined on what type teleportation destination the user has selected.</a:t>
            </a:r>
          </a:p>
          <a:p>
            <a:pPr lvl="1"/>
            <a:endParaRPr lang="en-US" dirty="0"/>
          </a:p>
          <a:p>
            <a:r>
              <a:rPr lang="en-US" dirty="0"/>
              <a:t>Typically two types of destinations</a:t>
            </a:r>
          </a:p>
          <a:p>
            <a:pPr lvl="1"/>
            <a:r>
              <a:rPr lang="en-US" dirty="0"/>
              <a:t>A surface that the user can teleport to wherever they select on it. (Surface)</a:t>
            </a:r>
          </a:p>
          <a:p>
            <a:pPr lvl="1"/>
            <a:r>
              <a:rPr lang="en-US" dirty="0"/>
              <a:t>A predetermined teleportation destination (Anchor) when the user selects a surface.</a:t>
            </a:r>
          </a:p>
          <a:p>
            <a:pPr marL="0" indent="0">
              <a:buNone/>
            </a:pPr>
            <a:endParaRPr lang="en-US" dirty="0"/>
          </a:p>
        </p:txBody>
      </p:sp>
    </p:spTree>
    <p:extLst>
      <p:ext uri="{BB962C8B-B14F-4D97-AF65-F5344CB8AC3E}">
        <p14:creationId xmlns:p14="http://schemas.microsoft.com/office/powerpoint/2010/main" val="22208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C543-77F0-4B3D-BD2E-1CA01348DDDC}"/>
              </a:ext>
            </a:extLst>
          </p:cNvPr>
          <p:cNvSpPr>
            <a:spLocks noGrp="1"/>
          </p:cNvSpPr>
          <p:nvPr>
            <p:ph type="title"/>
          </p:nvPr>
        </p:nvSpPr>
        <p:spPr/>
        <p:txBody>
          <a:bodyPr/>
          <a:lstStyle/>
          <a:p>
            <a:r>
              <a:rPr lang="en-US" dirty="0"/>
              <a:t>The plan</a:t>
            </a:r>
          </a:p>
        </p:txBody>
      </p:sp>
      <p:sp>
        <p:nvSpPr>
          <p:cNvPr id="3" name="Content Placeholder 2">
            <a:extLst>
              <a:ext uri="{FF2B5EF4-FFF2-40B4-BE49-F238E27FC236}">
                <a16:creationId xmlns:a16="http://schemas.microsoft.com/office/drawing/2014/main" id="{973AE326-B5D3-4864-863B-063ACC1FC08D}"/>
              </a:ext>
            </a:extLst>
          </p:cNvPr>
          <p:cNvSpPr>
            <a:spLocks noGrp="1"/>
          </p:cNvSpPr>
          <p:nvPr>
            <p:ph idx="1"/>
          </p:nvPr>
        </p:nvSpPr>
        <p:spPr/>
        <p:txBody>
          <a:bodyPr/>
          <a:lstStyle/>
          <a:p>
            <a:r>
              <a:rPr lang="en-US" dirty="0"/>
              <a:t>Tracking Basics</a:t>
            </a:r>
          </a:p>
          <a:p>
            <a:r>
              <a:rPr lang="en-US" dirty="0" err="1"/>
              <a:t>Raycasts</a:t>
            </a:r>
            <a:r>
              <a:rPr lang="en-US" dirty="0"/>
              <a:t> and Physics Layers</a:t>
            </a:r>
          </a:p>
          <a:p>
            <a:r>
              <a:rPr lang="en-US" dirty="0"/>
              <a:t>Selecting things with </a:t>
            </a:r>
            <a:r>
              <a:rPr lang="en-US" dirty="0" err="1"/>
              <a:t>raycasts</a:t>
            </a:r>
            <a:endParaRPr lang="en-US" dirty="0"/>
          </a:p>
          <a:p>
            <a:r>
              <a:rPr lang="en-US" dirty="0"/>
              <a:t>Interaction</a:t>
            </a:r>
          </a:p>
          <a:p>
            <a:r>
              <a:rPr lang="en-US" dirty="0"/>
              <a:t>Teleportation</a:t>
            </a:r>
          </a:p>
        </p:txBody>
      </p:sp>
    </p:spTree>
    <p:extLst>
      <p:ext uri="{BB962C8B-B14F-4D97-AF65-F5344CB8AC3E}">
        <p14:creationId xmlns:p14="http://schemas.microsoft.com/office/powerpoint/2010/main" val="387873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865-0CA9-42AA-88F9-4D00BB9E7D33}"/>
              </a:ext>
            </a:extLst>
          </p:cNvPr>
          <p:cNvSpPr>
            <a:spLocks noGrp="1"/>
          </p:cNvSpPr>
          <p:nvPr>
            <p:ph type="title"/>
          </p:nvPr>
        </p:nvSpPr>
        <p:spPr/>
        <p:txBody>
          <a:bodyPr/>
          <a:lstStyle/>
          <a:p>
            <a:r>
              <a:rPr lang="en-US" dirty="0"/>
              <a:t>Teleportation	</a:t>
            </a:r>
          </a:p>
        </p:txBody>
      </p:sp>
      <p:sp>
        <p:nvSpPr>
          <p:cNvPr id="3" name="Content Placeholder 2">
            <a:extLst>
              <a:ext uri="{FF2B5EF4-FFF2-40B4-BE49-F238E27FC236}">
                <a16:creationId xmlns:a16="http://schemas.microsoft.com/office/drawing/2014/main" id="{A93E838F-1C2A-419B-BC37-71F4D0CD5CDA}"/>
              </a:ext>
            </a:extLst>
          </p:cNvPr>
          <p:cNvSpPr>
            <a:spLocks noGrp="1"/>
          </p:cNvSpPr>
          <p:nvPr>
            <p:ph idx="1"/>
          </p:nvPr>
        </p:nvSpPr>
        <p:spPr/>
        <p:txBody>
          <a:bodyPr>
            <a:normAutofit fontScale="92500" lnSpcReduction="10000"/>
          </a:bodyPr>
          <a:lstStyle/>
          <a:p>
            <a:r>
              <a:rPr lang="en-US" dirty="0"/>
              <a:t>Various ways to stop users teleporting through walls or to undesired locations.</a:t>
            </a:r>
          </a:p>
          <a:p>
            <a:pPr lvl="1"/>
            <a:r>
              <a:rPr lang="en-US" dirty="0"/>
              <a:t>If no Teleport Surface </a:t>
            </a:r>
            <a:r>
              <a:rPr lang="en-US" dirty="0" err="1"/>
              <a:t>MonoBehaviour</a:t>
            </a:r>
            <a:r>
              <a:rPr lang="en-US" dirty="0"/>
              <a:t> on </a:t>
            </a:r>
            <a:r>
              <a:rPr lang="en-US" dirty="0" err="1"/>
              <a:t>raycast</a:t>
            </a:r>
            <a:r>
              <a:rPr lang="en-US" dirty="0"/>
              <a:t> result, disable teleporting</a:t>
            </a:r>
          </a:p>
          <a:p>
            <a:pPr lvl="1"/>
            <a:r>
              <a:rPr lang="en-US" dirty="0"/>
              <a:t>Can mark surfaces up with a different </a:t>
            </a:r>
            <a:r>
              <a:rPr lang="en-US" dirty="0" err="1"/>
              <a:t>LayerMask</a:t>
            </a:r>
            <a:r>
              <a:rPr lang="en-US" dirty="0"/>
              <a:t> to indicate surfaces that are impassable. </a:t>
            </a:r>
          </a:p>
          <a:p>
            <a:endParaRPr lang="en-US" dirty="0"/>
          </a:p>
          <a:p>
            <a:r>
              <a:rPr lang="en-US" dirty="0"/>
              <a:t>Always a good idea to indicate to the user if teleportation is available</a:t>
            </a:r>
          </a:p>
          <a:p>
            <a:endParaRPr lang="en-US" dirty="0"/>
          </a:p>
          <a:p>
            <a:r>
              <a:rPr lang="en-US" dirty="0"/>
              <a:t>If you’re using a controller model, you want to put it on a different layer to the selectable objects you can teleport to!</a:t>
            </a:r>
          </a:p>
          <a:p>
            <a:pPr lvl="1"/>
            <a:endParaRPr lang="en-US" dirty="0"/>
          </a:p>
          <a:p>
            <a:r>
              <a:rPr lang="en-US" dirty="0"/>
              <a:t>May want to fade the screen to black, and fade back in to mask the teleportation for user comfort.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04025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4388-33FC-4759-83EB-721BDBC1ABC2}"/>
              </a:ext>
            </a:extLst>
          </p:cNvPr>
          <p:cNvSpPr>
            <a:spLocks noGrp="1"/>
          </p:cNvSpPr>
          <p:nvPr>
            <p:ph type="title"/>
          </p:nvPr>
        </p:nvSpPr>
        <p:spPr/>
        <p:txBody>
          <a:bodyPr/>
          <a:lstStyle/>
          <a:p>
            <a:r>
              <a:rPr lang="en-US" dirty="0"/>
              <a:t>A Quick implementation</a:t>
            </a:r>
          </a:p>
        </p:txBody>
      </p:sp>
      <p:sp>
        <p:nvSpPr>
          <p:cNvPr id="3" name="Content Placeholder 2">
            <a:extLst>
              <a:ext uri="{FF2B5EF4-FFF2-40B4-BE49-F238E27FC236}">
                <a16:creationId xmlns:a16="http://schemas.microsoft.com/office/drawing/2014/main" id="{3DCB71E7-FC3A-40FB-BB52-070C0EB0FA26}"/>
              </a:ext>
            </a:extLst>
          </p:cNvPr>
          <p:cNvSpPr>
            <a:spLocks noGrp="1"/>
          </p:cNvSpPr>
          <p:nvPr>
            <p:ph idx="1"/>
          </p:nvPr>
        </p:nvSpPr>
        <p:spPr/>
        <p:txBody>
          <a:bodyPr/>
          <a:lstStyle/>
          <a:p>
            <a:r>
              <a:rPr lang="en-US" dirty="0"/>
              <a:t>Important points from code walk through</a:t>
            </a:r>
          </a:p>
          <a:p>
            <a:pPr lvl="1"/>
            <a:r>
              <a:rPr lang="en-US" dirty="0"/>
              <a:t>Use </a:t>
            </a:r>
            <a:r>
              <a:rPr lang="en-US" i="1" dirty="0" err="1"/>
              <a:t>Raycast</a:t>
            </a:r>
            <a:r>
              <a:rPr lang="en-US" i="1" dirty="0"/>
              <a:t> </a:t>
            </a:r>
            <a:r>
              <a:rPr lang="en-US" i="1" dirty="0" err="1"/>
              <a:t>Hit</a:t>
            </a:r>
            <a:r>
              <a:rPr lang="en-US" dirty="0" err="1"/>
              <a:t>.point</a:t>
            </a:r>
            <a:r>
              <a:rPr lang="en-US" dirty="0"/>
              <a:t> to get the </a:t>
            </a:r>
            <a:r>
              <a:rPr lang="en-US" dirty="0" err="1"/>
              <a:t>raycast</a:t>
            </a:r>
            <a:r>
              <a:rPr lang="en-US" dirty="0"/>
              <a:t> impact point.</a:t>
            </a:r>
          </a:p>
          <a:p>
            <a:pPr lvl="1"/>
            <a:r>
              <a:rPr lang="en-US" dirty="0"/>
              <a:t>You’ll need some way to communicate this point to the interactable objects you’re interacting with</a:t>
            </a:r>
          </a:p>
          <a:p>
            <a:pPr lvl="2"/>
            <a:r>
              <a:rPr lang="en-US" dirty="0"/>
              <a:t>I did this with a simple extended interface on the interactor class.</a:t>
            </a:r>
          </a:p>
          <a:p>
            <a:pPr lvl="1"/>
            <a:r>
              <a:rPr lang="en-US" dirty="0"/>
              <a:t>You’ll need some way to communicate input</a:t>
            </a:r>
          </a:p>
          <a:p>
            <a:pPr lvl="2"/>
            <a:r>
              <a:rPr lang="en-US" dirty="0"/>
              <a:t>We can cheat because l/r hands do the same thing, but this will take some thought if you’re juggling lots of interaction!</a:t>
            </a:r>
          </a:p>
          <a:p>
            <a:pPr lvl="1"/>
            <a:r>
              <a:rPr lang="en-US" dirty="0"/>
              <a:t>Don’t forget to debounce button presses! </a:t>
            </a:r>
          </a:p>
          <a:p>
            <a:pPr lvl="2"/>
            <a:r>
              <a:rPr lang="en-US" dirty="0"/>
              <a:t>I only did this on the rotation, but you can easily “break” things with the teleport</a:t>
            </a:r>
          </a:p>
          <a:p>
            <a:pPr lvl="1"/>
            <a:r>
              <a:rPr lang="en-US" dirty="0"/>
              <a:t>Don’t forget which buttons are buttons, and which are axis!</a:t>
            </a:r>
          </a:p>
          <a:p>
            <a:pPr lvl="2"/>
            <a:r>
              <a:rPr lang="en-US" dirty="0"/>
              <a:t>Trigger reports an axis value for example. </a:t>
            </a:r>
            <a:r>
              <a:rPr lang="en-US" dirty="0" err="1"/>
              <a:t>GetButton</a:t>
            </a:r>
            <a:r>
              <a:rPr lang="en-US" dirty="0"/>
              <a:t> wont work!</a:t>
            </a:r>
          </a:p>
          <a:p>
            <a:pPr lvl="1"/>
            <a:endParaRPr lang="en-US" dirty="0"/>
          </a:p>
        </p:txBody>
      </p:sp>
    </p:spTree>
    <p:extLst>
      <p:ext uri="{BB962C8B-B14F-4D97-AF65-F5344CB8AC3E}">
        <p14:creationId xmlns:p14="http://schemas.microsoft.com/office/powerpoint/2010/main" val="2437515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86C-7B81-4580-A1A0-3C369CB27AB6}"/>
              </a:ext>
            </a:extLst>
          </p:cNvPr>
          <p:cNvSpPr>
            <a:spLocks noGrp="1"/>
          </p:cNvSpPr>
          <p:nvPr>
            <p:ph type="title"/>
          </p:nvPr>
        </p:nvSpPr>
        <p:spPr/>
        <p:txBody>
          <a:bodyPr/>
          <a:lstStyle/>
          <a:p>
            <a:r>
              <a:rPr lang="en-US" dirty="0"/>
              <a:t>Curved teleporter Rays?</a:t>
            </a:r>
          </a:p>
        </p:txBody>
      </p:sp>
      <p:sp>
        <p:nvSpPr>
          <p:cNvPr id="3" name="Content Placeholder 2">
            <a:extLst>
              <a:ext uri="{FF2B5EF4-FFF2-40B4-BE49-F238E27FC236}">
                <a16:creationId xmlns:a16="http://schemas.microsoft.com/office/drawing/2014/main" id="{05D42192-A59F-4072-A5F9-DA8EA88C9238}"/>
              </a:ext>
            </a:extLst>
          </p:cNvPr>
          <p:cNvSpPr>
            <a:spLocks noGrp="1"/>
          </p:cNvSpPr>
          <p:nvPr>
            <p:ph idx="1"/>
          </p:nvPr>
        </p:nvSpPr>
        <p:spPr/>
        <p:txBody>
          <a:bodyPr/>
          <a:lstStyle/>
          <a:p>
            <a:r>
              <a:rPr lang="en-US" dirty="0"/>
              <a:t>Couple of different ways to do this</a:t>
            </a:r>
          </a:p>
          <a:p>
            <a:r>
              <a:rPr lang="en-US" dirty="0"/>
              <a:t>Simplest is to use a series of sequential </a:t>
            </a:r>
            <a:r>
              <a:rPr lang="en-US" dirty="0" err="1"/>
              <a:t>raycast</a:t>
            </a:r>
            <a:r>
              <a:rPr lang="en-US" dirty="0"/>
              <a:t> segments to approximate the curvature you desire.</a:t>
            </a:r>
          </a:p>
          <a:p>
            <a:r>
              <a:rPr lang="en-US" dirty="0"/>
              <a:t>Interesting approach using a </a:t>
            </a:r>
            <a:r>
              <a:rPr lang="en-US" dirty="0" err="1"/>
              <a:t>biezier</a:t>
            </a:r>
            <a:r>
              <a:rPr lang="en-US" dirty="0"/>
              <a:t> curve and a separate </a:t>
            </a:r>
            <a:r>
              <a:rPr lang="en-US" dirty="0" err="1"/>
              <a:t>raycast</a:t>
            </a:r>
            <a:r>
              <a:rPr lang="en-US" dirty="0"/>
              <a:t> position from Oculus</a:t>
            </a:r>
          </a:p>
          <a:p>
            <a:pPr lvl="1"/>
            <a:r>
              <a:rPr lang="en-US" dirty="0">
                <a:hlinkClick r:id="rId2"/>
              </a:rPr>
              <a:t>https://developer.oculus.com/blog/teleport-curves-with-the-gear-vr-controller/</a:t>
            </a:r>
            <a:endParaRPr lang="en-US" dirty="0"/>
          </a:p>
          <a:p>
            <a:pPr lvl="1"/>
            <a:r>
              <a:rPr lang="en-US" dirty="0"/>
              <a:t>Would be interesting to play with using the vertical angle of the controller to control the height of the </a:t>
            </a:r>
            <a:r>
              <a:rPr lang="en-US" dirty="0" err="1"/>
              <a:t>raycast</a:t>
            </a:r>
            <a:r>
              <a:rPr lang="en-US" dirty="0"/>
              <a:t> position.</a:t>
            </a:r>
          </a:p>
          <a:p>
            <a:pPr marL="457200" lvl="1" indent="0">
              <a:buNone/>
            </a:pPr>
            <a:endParaRPr lang="en-US" dirty="0"/>
          </a:p>
        </p:txBody>
      </p:sp>
    </p:spTree>
    <p:extLst>
      <p:ext uri="{BB962C8B-B14F-4D97-AF65-F5344CB8AC3E}">
        <p14:creationId xmlns:p14="http://schemas.microsoft.com/office/powerpoint/2010/main" val="340863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1CA9-A5FB-4C56-8335-CBA66B330642}"/>
              </a:ext>
            </a:extLst>
          </p:cNvPr>
          <p:cNvSpPr>
            <a:spLocks noGrp="1"/>
          </p:cNvSpPr>
          <p:nvPr>
            <p:ph type="title"/>
          </p:nvPr>
        </p:nvSpPr>
        <p:spPr/>
        <p:txBody>
          <a:bodyPr/>
          <a:lstStyle/>
          <a:p>
            <a:r>
              <a:rPr lang="en-US" dirty="0"/>
              <a:t>Quick Best practices</a:t>
            </a:r>
          </a:p>
        </p:txBody>
      </p:sp>
      <p:sp>
        <p:nvSpPr>
          <p:cNvPr id="3" name="Content Placeholder 2">
            <a:extLst>
              <a:ext uri="{FF2B5EF4-FFF2-40B4-BE49-F238E27FC236}">
                <a16:creationId xmlns:a16="http://schemas.microsoft.com/office/drawing/2014/main" id="{C3027C99-2CF8-42C4-9AF0-56AB052C5E2B}"/>
              </a:ext>
            </a:extLst>
          </p:cNvPr>
          <p:cNvSpPr>
            <a:spLocks noGrp="1"/>
          </p:cNvSpPr>
          <p:nvPr>
            <p:ph idx="1"/>
          </p:nvPr>
        </p:nvSpPr>
        <p:spPr/>
        <p:txBody>
          <a:bodyPr>
            <a:normAutofit fontScale="92500" lnSpcReduction="10000"/>
          </a:bodyPr>
          <a:lstStyle/>
          <a:p>
            <a:r>
              <a:rPr lang="en-US" dirty="0"/>
              <a:t>You want your physics update and your frame rate to be the same for the best “feeling” interaction</a:t>
            </a:r>
          </a:p>
          <a:p>
            <a:r>
              <a:rPr lang="en-US" dirty="0"/>
              <a:t>VR is very frame rate sensitive, learn how to use the profiler and the debug tools to ensure that you do not drop frames </a:t>
            </a:r>
            <a:r>
              <a:rPr lang="en-US" b="1" dirty="0"/>
              <a:t>under any circumstances</a:t>
            </a:r>
          </a:p>
          <a:p>
            <a:pPr lvl="1"/>
            <a:r>
              <a:rPr lang="en-US" dirty="0"/>
              <a:t>I/O is always going to be tricky</a:t>
            </a:r>
          </a:p>
          <a:p>
            <a:pPr lvl="1"/>
            <a:r>
              <a:rPr lang="en-US" dirty="0"/>
              <a:t>Get blocking work off the main thread</a:t>
            </a:r>
          </a:p>
          <a:p>
            <a:pPr lvl="1"/>
            <a:r>
              <a:rPr lang="en-US" dirty="0"/>
              <a:t>Pre-load as much as possible!</a:t>
            </a:r>
          </a:p>
          <a:p>
            <a:r>
              <a:rPr lang="en-US" dirty="0"/>
              <a:t>Try and generate as little garbage as possible to avoid GC stalls. </a:t>
            </a:r>
          </a:p>
          <a:p>
            <a:pPr lvl="1"/>
            <a:r>
              <a:rPr lang="en-US" dirty="0"/>
              <a:t>Look into </a:t>
            </a:r>
            <a:r>
              <a:rPr lang="en-US" dirty="0" err="1"/>
              <a:t>Physics.RaycastNonAlloc</a:t>
            </a:r>
            <a:endParaRPr lang="en-US" dirty="0"/>
          </a:p>
          <a:p>
            <a:pPr lvl="1"/>
            <a:r>
              <a:rPr lang="en-US" dirty="0"/>
              <a:t>Use structs over classes for items you create a lot of (stack vs heap)</a:t>
            </a:r>
          </a:p>
          <a:p>
            <a:r>
              <a:rPr lang="en-US" dirty="0"/>
              <a:t>Make sure you use the most optimal graphics options available</a:t>
            </a:r>
          </a:p>
          <a:p>
            <a:pPr lvl="1"/>
            <a:r>
              <a:rPr lang="en-US" dirty="0"/>
              <a:t>Single pass / Instanced will give a significant frame boost over </a:t>
            </a:r>
            <a:r>
              <a:rPr lang="en-US" dirty="0" err="1"/>
              <a:t>Multipass</a:t>
            </a:r>
            <a:endParaRPr lang="en-US" dirty="0"/>
          </a:p>
          <a:p>
            <a:pPr lvl="1"/>
            <a:r>
              <a:rPr lang="en-US" dirty="0"/>
              <a:t>Not available on all hardware, check with Nat!</a:t>
            </a:r>
          </a:p>
          <a:p>
            <a:pPr lvl="1"/>
            <a:endParaRPr lang="en-US" dirty="0"/>
          </a:p>
          <a:p>
            <a:endParaRPr lang="en-US" dirty="0"/>
          </a:p>
        </p:txBody>
      </p:sp>
    </p:spTree>
    <p:extLst>
      <p:ext uri="{BB962C8B-B14F-4D97-AF65-F5344CB8AC3E}">
        <p14:creationId xmlns:p14="http://schemas.microsoft.com/office/powerpoint/2010/main" val="3290252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AB81-00A1-447B-A7A9-E665AB6A69CE}"/>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664CB35-5BBA-4D91-8DAD-D89D89D6E1D2}"/>
              </a:ext>
            </a:extLst>
          </p:cNvPr>
          <p:cNvSpPr>
            <a:spLocks noGrp="1"/>
          </p:cNvSpPr>
          <p:nvPr>
            <p:ph idx="1"/>
          </p:nvPr>
        </p:nvSpPr>
        <p:spPr/>
        <p:txBody>
          <a:bodyPr/>
          <a:lstStyle/>
          <a:p>
            <a:pPr marL="457200" lvl="1" indent="0">
              <a:buNone/>
            </a:pPr>
            <a:endParaRPr lang="en-US" dirty="0"/>
          </a:p>
        </p:txBody>
      </p:sp>
    </p:spTree>
    <p:extLst>
      <p:ext uri="{BB962C8B-B14F-4D97-AF65-F5344CB8AC3E}">
        <p14:creationId xmlns:p14="http://schemas.microsoft.com/office/powerpoint/2010/main" val="285807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30AF-FD6C-4355-961A-A4EC0EFBDA38}"/>
              </a:ext>
            </a:extLst>
          </p:cNvPr>
          <p:cNvSpPr>
            <a:spLocks noGrp="1"/>
          </p:cNvSpPr>
          <p:nvPr>
            <p:ph type="title"/>
          </p:nvPr>
        </p:nvSpPr>
        <p:spPr/>
        <p:txBody>
          <a:bodyPr/>
          <a:lstStyle/>
          <a:p>
            <a:r>
              <a:rPr lang="en-US" dirty="0" err="1"/>
              <a:t>SPaces</a:t>
            </a:r>
            <a:endParaRPr lang="en-US" dirty="0"/>
          </a:p>
        </p:txBody>
      </p:sp>
      <p:sp>
        <p:nvSpPr>
          <p:cNvPr id="3" name="Content Placeholder 2">
            <a:extLst>
              <a:ext uri="{FF2B5EF4-FFF2-40B4-BE49-F238E27FC236}">
                <a16:creationId xmlns:a16="http://schemas.microsoft.com/office/drawing/2014/main" id="{151E30E4-1AE5-4D4C-AEA6-ED2664DD2ACF}"/>
              </a:ext>
            </a:extLst>
          </p:cNvPr>
          <p:cNvSpPr>
            <a:spLocks noGrp="1"/>
          </p:cNvSpPr>
          <p:nvPr>
            <p:ph idx="1"/>
          </p:nvPr>
        </p:nvSpPr>
        <p:spPr/>
        <p:txBody>
          <a:bodyPr/>
          <a:lstStyle/>
          <a:p>
            <a:r>
              <a:rPr lang="en-US" dirty="0"/>
              <a:t>A space is just an arbitrary mathematical concept. </a:t>
            </a:r>
          </a:p>
          <a:p>
            <a:r>
              <a:rPr lang="en-US" dirty="0"/>
              <a:t>We’ll be sticking to Cartesian coordinate systems in 3 dimensions</a:t>
            </a:r>
          </a:p>
          <a:p>
            <a:r>
              <a:rPr lang="en-US" dirty="0"/>
              <a:t>We use them to simplify things, and to compartmentalize problems</a:t>
            </a:r>
          </a:p>
          <a:p>
            <a:pPr marL="0" indent="0">
              <a:buNone/>
            </a:pPr>
            <a:endParaRPr lang="en-US" dirty="0"/>
          </a:p>
          <a:p>
            <a:r>
              <a:rPr lang="en-US" dirty="0">
                <a:hlinkClick r:id="rId2"/>
              </a:rPr>
              <a:t>https://en.wikipedia.org/wiki/Three-dimensional_space</a:t>
            </a:r>
            <a:endParaRPr lang="en-US" dirty="0"/>
          </a:p>
          <a:p>
            <a:r>
              <a:rPr lang="en-US" dirty="0">
                <a:hlinkClick r:id="rId3"/>
              </a:rPr>
              <a:t>https://en.wikipedia.org/wiki/Cartesian_coordinate_system#Three_dimensions</a:t>
            </a:r>
            <a:endParaRPr lang="en-US" dirty="0"/>
          </a:p>
          <a:p>
            <a:endParaRPr lang="en-US" dirty="0"/>
          </a:p>
          <a:p>
            <a:endParaRPr lang="en-US" dirty="0"/>
          </a:p>
        </p:txBody>
      </p:sp>
    </p:spTree>
    <p:extLst>
      <p:ext uri="{BB962C8B-B14F-4D97-AF65-F5344CB8AC3E}">
        <p14:creationId xmlns:p14="http://schemas.microsoft.com/office/powerpoint/2010/main" val="125844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3A7C-15E5-4D7E-A225-BCA8C724DC2F}"/>
              </a:ext>
            </a:extLst>
          </p:cNvPr>
          <p:cNvSpPr>
            <a:spLocks noGrp="1"/>
          </p:cNvSpPr>
          <p:nvPr>
            <p:ph type="title"/>
          </p:nvPr>
        </p:nvSpPr>
        <p:spPr/>
        <p:txBody>
          <a:bodyPr/>
          <a:lstStyle/>
          <a:p>
            <a:r>
              <a:rPr lang="en-US" dirty="0"/>
              <a:t>Cartesian spaces</a:t>
            </a:r>
          </a:p>
        </p:txBody>
      </p:sp>
      <p:sp>
        <p:nvSpPr>
          <p:cNvPr id="4" name="TextBox 3">
            <a:extLst>
              <a:ext uri="{FF2B5EF4-FFF2-40B4-BE49-F238E27FC236}">
                <a16:creationId xmlns:a16="http://schemas.microsoft.com/office/drawing/2014/main" id="{FC1DB494-9556-4301-836B-CA587214428C}"/>
              </a:ext>
            </a:extLst>
          </p:cNvPr>
          <p:cNvSpPr txBox="1"/>
          <p:nvPr/>
        </p:nvSpPr>
        <p:spPr>
          <a:xfrm>
            <a:off x="838200" y="6123543"/>
            <a:ext cx="7286625" cy="369332"/>
          </a:xfrm>
          <a:prstGeom prst="rect">
            <a:avLst/>
          </a:prstGeom>
          <a:noFill/>
        </p:spPr>
        <p:txBody>
          <a:bodyPr wrap="square" rtlCol="0">
            <a:spAutoFit/>
          </a:bodyPr>
          <a:lstStyle/>
          <a:p>
            <a:r>
              <a:rPr lang="en-US" dirty="0"/>
              <a:t>https://en.wikipedia.org/wiki/Cartesian_coordinate_system</a:t>
            </a:r>
          </a:p>
        </p:txBody>
      </p:sp>
      <p:pic>
        <p:nvPicPr>
          <p:cNvPr id="5" name="Picture 4" descr="https://upload.wikimedia.org/wikipedia/commons/thumb/6/69/Coord_system_CA_0.svg/620px-Coord_system_CA_0.svg.png">
            <a:extLst>
              <a:ext uri="{FF2B5EF4-FFF2-40B4-BE49-F238E27FC236}">
                <a16:creationId xmlns:a16="http://schemas.microsoft.com/office/drawing/2014/main" id="{425D9557-B934-4487-A601-D1718910F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1446"/>
            <a:ext cx="44963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2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31E9-FFD2-41FF-9A14-9E4C87098DBE}"/>
              </a:ext>
            </a:extLst>
          </p:cNvPr>
          <p:cNvSpPr>
            <a:spLocks noGrp="1"/>
          </p:cNvSpPr>
          <p:nvPr>
            <p:ph type="title"/>
          </p:nvPr>
        </p:nvSpPr>
        <p:spPr/>
        <p:txBody>
          <a:bodyPr/>
          <a:lstStyle/>
          <a:p>
            <a:r>
              <a:rPr lang="en-US" dirty="0"/>
              <a:t>Session Space</a:t>
            </a:r>
          </a:p>
        </p:txBody>
      </p:sp>
      <p:sp>
        <p:nvSpPr>
          <p:cNvPr id="3" name="Content Placeholder 2">
            <a:extLst>
              <a:ext uri="{FF2B5EF4-FFF2-40B4-BE49-F238E27FC236}">
                <a16:creationId xmlns:a16="http://schemas.microsoft.com/office/drawing/2014/main" id="{4284631A-30C1-4DA0-A5AF-A9BFE09BC756}"/>
              </a:ext>
            </a:extLst>
          </p:cNvPr>
          <p:cNvSpPr>
            <a:spLocks noGrp="1"/>
          </p:cNvSpPr>
          <p:nvPr>
            <p:ph idx="1"/>
          </p:nvPr>
        </p:nvSpPr>
        <p:spPr/>
        <p:txBody>
          <a:bodyPr/>
          <a:lstStyle/>
          <a:p>
            <a:r>
              <a:rPr lang="en-US" dirty="0"/>
              <a:t>XR Devices report Poses (rotation and position) in Session Space</a:t>
            </a:r>
          </a:p>
          <a:p>
            <a:r>
              <a:rPr lang="en-US" dirty="0"/>
              <a:t>Origin of session space is typically either</a:t>
            </a:r>
          </a:p>
          <a:p>
            <a:pPr lvl="1"/>
            <a:r>
              <a:rPr lang="en-US" dirty="0"/>
              <a:t>Where the device was at power up</a:t>
            </a:r>
          </a:p>
          <a:p>
            <a:pPr lvl="1"/>
            <a:r>
              <a:rPr lang="en-US" dirty="0"/>
              <a:t>On the floor in the center of the play area.</a:t>
            </a:r>
          </a:p>
          <a:p>
            <a:pPr lvl="1"/>
            <a:endParaRPr lang="en-US" dirty="0"/>
          </a:p>
          <a:p>
            <a:r>
              <a:rPr lang="en-US" dirty="0"/>
              <a:t>We use the terminology “Tracking Origin” to indicate where the Origin of session space is.</a:t>
            </a:r>
          </a:p>
          <a:p>
            <a:pPr lvl="1"/>
            <a:r>
              <a:rPr lang="en-US" dirty="0"/>
              <a:t>Device Tracking Origin </a:t>
            </a:r>
          </a:p>
          <a:p>
            <a:pPr lvl="1"/>
            <a:r>
              <a:rPr lang="en-US" dirty="0"/>
              <a:t>Floor Tracking Origin</a:t>
            </a:r>
          </a:p>
        </p:txBody>
      </p:sp>
    </p:spTree>
    <p:extLst>
      <p:ext uri="{BB962C8B-B14F-4D97-AF65-F5344CB8AC3E}">
        <p14:creationId xmlns:p14="http://schemas.microsoft.com/office/powerpoint/2010/main" val="357587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A91-9641-4806-B8AD-CF53F7E10766}"/>
              </a:ext>
            </a:extLst>
          </p:cNvPr>
          <p:cNvSpPr>
            <a:spLocks noGrp="1"/>
          </p:cNvSpPr>
          <p:nvPr>
            <p:ph type="title"/>
          </p:nvPr>
        </p:nvSpPr>
        <p:spPr/>
        <p:txBody>
          <a:bodyPr/>
          <a:lstStyle/>
          <a:p>
            <a:r>
              <a:rPr lang="en-US" dirty="0"/>
              <a:t>Wait hang on, what about AR</a:t>
            </a:r>
          </a:p>
        </p:txBody>
      </p:sp>
      <p:sp>
        <p:nvSpPr>
          <p:cNvPr id="3" name="Content Placeholder 2">
            <a:extLst>
              <a:ext uri="{FF2B5EF4-FFF2-40B4-BE49-F238E27FC236}">
                <a16:creationId xmlns:a16="http://schemas.microsoft.com/office/drawing/2014/main" id="{92D39048-8C85-4204-ACDD-D589AC835DB3}"/>
              </a:ext>
            </a:extLst>
          </p:cNvPr>
          <p:cNvSpPr>
            <a:spLocks noGrp="1"/>
          </p:cNvSpPr>
          <p:nvPr>
            <p:ph idx="1"/>
          </p:nvPr>
        </p:nvSpPr>
        <p:spPr/>
        <p:txBody>
          <a:bodyPr>
            <a:normAutofit/>
          </a:bodyPr>
          <a:lstStyle/>
          <a:p>
            <a:r>
              <a:rPr lang="en-US" dirty="0"/>
              <a:t>There’s really three different cases</a:t>
            </a:r>
          </a:p>
          <a:p>
            <a:pPr lvl="1"/>
            <a:r>
              <a:rPr lang="en-US" dirty="0"/>
              <a:t>Local  (Seated/Stationary style experiences) </a:t>
            </a:r>
          </a:p>
          <a:p>
            <a:pPr lvl="1"/>
            <a:r>
              <a:rPr lang="en-US" dirty="0"/>
              <a:t>Bounded (</a:t>
            </a:r>
            <a:r>
              <a:rPr lang="en-US" dirty="0" err="1"/>
              <a:t>Roomscale</a:t>
            </a:r>
            <a:r>
              <a:rPr lang="en-US" dirty="0"/>
              <a:t> style experiences)</a:t>
            </a:r>
          </a:p>
          <a:p>
            <a:pPr lvl="1"/>
            <a:r>
              <a:rPr lang="en-US" dirty="0"/>
              <a:t>Unbounded (AR </a:t>
            </a:r>
            <a:r>
              <a:rPr lang="en-US" dirty="0" err="1"/>
              <a:t>Worldscale</a:t>
            </a:r>
            <a:r>
              <a:rPr lang="en-US" dirty="0"/>
              <a:t> experiences)</a:t>
            </a:r>
          </a:p>
          <a:p>
            <a:r>
              <a:rPr lang="en-US" dirty="0"/>
              <a:t>These cases impact where Session Space will be relative to</a:t>
            </a:r>
          </a:p>
          <a:p>
            <a:pPr lvl="1"/>
            <a:r>
              <a:rPr lang="en-US" dirty="0"/>
              <a:t>Local = Device or Floor Tracking Origin (more likely device)</a:t>
            </a:r>
          </a:p>
          <a:p>
            <a:pPr lvl="1"/>
            <a:r>
              <a:rPr lang="en-US" dirty="0"/>
              <a:t>Bounded = Device or Floor Tracking Origin (more likely floor)</a:t>
            </a:r>
          </a:p>
          <a:p>
            <a:pPr lvl="1"/>
            <a:r>
              <a:rPr lang="en-US" dirty="0"/>
              <a:t>Unbounded = Anchor Tracking Origin</a:t>
            </a:r>
          </a:p>
          <a:p>
            <a:endParaRPr lang="en-US" dirty="0"/>
          </a:p>
          <a:p>
            <a:r>
              <a:rPr lang="en-US" dirty="0"/>
              <a:t>We’re really only concerned with Local and Bounded cases for VR.</a:t>
            </a:r>
          </a:p>
        </p:txBody>
      </p:sp>
    </p:spTree>
    <p:extLst>
      <p:ext uri="{BB962C8B-B14F-4D97-AF65-F5344CB8AC3E}">
        <p14:creationId xmlns:p14="http://schemas.microsoft.com/office/powerpoint/2010/main" val="237820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E028-1EB8-46BA-B277-420DAB87FDB4}"/>
              </a:ext>
            </a:extLst>
          </p:cNvPr>
          <p:cNvSpPr>
            <a:spLocks noGrp="1"/>
          </p:cNvSpPr>
          <p:nvPr>
            <p:ph type="title"/>
          </p:nvPr>
        </p:nvSpPr>
        <p:spPr/>
        <p:txBody>
          <a:bodyPr/>
          <a:lstStyle/>
          <a:p>
            <a:r>
              <a:rPr lang="en-US" dirty="0"/>
              <a:t>Device Tracking Origin</a:t>
            </a:r>
          </a:p>
        </p:txBody>
      </p:sp>
      <p:sp>
        <p:nvSpPr>
          <p:cNvPr id="3" name="Content Placeholder 2">
            <a:extLst>
              <a:ext uri="{FF2B5EF4-FFF2-40B4-BE49-F238E27FC236}">
                <a16:creationId xmlns:a16="http://schemas.microsoft.com/office/drawing/2014/main" id="{A22FFF33-DC86-4D18-B777-5275B085B450}"/>
              </a:ext>
            </a:extLst>
          </p:cNvPr>
          <p:cNvSpPr>
            <a:spLocks noGrp="1"/>
          </p:cNvSpPr>
          <p:nvPr>
            <p:ph idx="1"/>
          </p:nvPr>
        </p:nvSpPr>
        <p:spPr/>
        <p:txBody>
          <a:bodyPr>
            <a:normAutofit lnSpcReduction="10000"/>
          </a:bodyPr>
          <a:lstStyle/>
          <a:p>
            <a:r>
              <a:rPr lang="en-US" dirty="0"/>
              <a:t>0,0,0 in device space is “at the device” the device will report its position relative to this 0,0,0.</a:t>
            </a:r>
          </a:p>
          <a:p>
            <a:endParaRPr lang="en-US" dirty="0"/>
          </a:p>
          <a:p>
            <a:r>
              <a:rPr lang="en-US" dirty="0"/>
              <a:t>Common for seated/standing/stationary scenarios.</a:t>
            </a:r>
          </a:p>
          <a:p>
            <a:r>
              <a:rPr lang="en-US" dirty="0"/>
              <a:t>Common for mobile devices that don’t understand how far off the floor they are.</a:t>
            </a:r>
          </a:p>
          <a:p>
            <a:endParaRPr lang="en-US" dirty="0"/>
          </a:p>
          <a:p>
            <a:r>
              <a:rPr lang="en-US" dirty="0" err="1"/>
              <a:t>Eg</a:t>
            </a:r>
            <a:r>
              <a:rPr lang="en-US" dirty="0"/>
              <a:t>: the position of a </a:t>
            </a:r>
            <a:r>
              <a:rPr lang="en-US" dirty="0" err="1"/>
              <a:t>hololens</a:t>
            </a:r>
            <a:r>
              <a:rPr lang="en-US" dirty="0"/>
              <a:t> when you turn it on is treat as 0,0,0 in device space.</a:t>
            </a:r>
          </a:p>
          <a:p>
            <a:r>
              <a:rPr lang="en-US" dirty="0" err="1"/>
              <a:t>Eg</a:t>
            </a:r>
            <a:r>
              <a:rPr lang="en-US" dirty="0"/>
              <a:t>: the position of a phone when using mobile AR is usually 0,0,0 in device space (or session space). </a:t>
            </a:r>
          </a:p>
          <a:p>
            <a:endParaRPr lang="en-US" dirty="0"/>
          </a:p>
        </p:txBody>
      </p:sp>
    </p:spTree>
    <p:extLst>
      <p:ext uri="{BB962C8B-B14F-4D97-AF65-F5344CB8AC3E}">
        <p14:creationId xmlns:p14="http://schemas.microsoft.com/office/powerpoint/2010/main" val="68046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8FB6-21DE-4D8C-935C-695F837258EF}"/>
              </a:ext>
            </a:extLst>
          </p:cNvPr>
          <p:cNvSpPr>
            <a:spLocks noGrp="1"/>
          </p:cNvSpPr>
          <p:nvPr>
            <p:ph type="title"/>
          </p:nvPr>
        </p:nvSpPr>
        <p:spPr/>
        <p:txBody>
          <a:bodyPr/>
          <a:lstStyle/>
          <a:p>
            <a:r>
              <a:rPr lang="en-US" dirty="0"/>
              <a:t>Device Tracking Origin</a:t>
            </a:r>
          </a:p>
        </p:txBody>
      </p:sp>
      <p:pic>
        <p:nvPicPr>
          <p:cNvPr id="4" name="Picture 3">
            <a:extLst>
              <a:ext uri="{FF2B5EF4-FFF2-40B4-BE49-F238E27FC236}">
                <a16:creationId xmlns:a16="http://schemas.microsoft.com/office/drawing/2014/main" id="{733A2AFC-684B-4511-9FAE-94FF68E26538}"/>
              </a:ext>
            </a:extLst>
          </p:cNvPr>
          <p:cNvPicPr>
            <a:picLocks noChangeAspect="1"/>
          </p:cNvPicPr>
          <p:nvPr/>
        </p:nvPicPr>
        <p:blipFill>
          <a:blip r:embed="rId2"/>
          <a:stretch>
            <a:fillRect/>
          </a:stretch>
        </p:blipFill>
        <p:spPr>
          <a:xfrm>
            <a:off x="1890712" y="1825625"/>
            <a:ext cx="8410575" cy="4562475"/>
          </a:xfrm>
          <a:prstGeom prst="rect">
            <a:avLst/>
          </a:prstGeom>
        </p:spPr>
      </p:pic>
    </p:spTree>
    <p:extLst>
      <p:ext uri="{BB962C8B-B14F-4D97-AF65-F5344CB8AC3E}">
        <p14:creationId xmlns:p14="http://schemas.microsoft.com/office/powerpoint/2010/main" val="7510464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470</TotalTime>
  <Words>2175</Words>
  <Application>Microsoft Office PowerPoint</Application>
  <PresentationFormat>Widescreen</PresentationFormat>
  <Paragraphs>245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Courier New</vt:lpstr>
      <vt:lpstr>Vapor Trail</vt:lpstr>
      <vt:lpstr>Lecture 2019</vt:lpstr>
      <vt:lpstr>Who am I</vt:lpstr>
      <vt:lpstr>The plan</vt:lpstr>
      <vt:lpstr>SPaces</vt:lpstr>
      <vt:lpstr>Cartesian spaces</vt:lpstr>
      <vt:lpstr>Session Space</vt:lpstr>
      <vt:lpstr>Wait hang on, what about AR</vt:lpstr>
      <vt:lpstr>Device Tracking Origin</vt:lpstr>
      <vt:lpstr>Device Tracking Origin</vt:lpstr>
      <vt:lpstr>Floor Tracking origin</vt:lpstr>
      <vt:lpstr>Floor Tracking Origin</vt:lpstr>
      <vt:lpstr>Mapping between Device and Unity World Space </vt:lpstr>
      <vt:lpstr>Tracked Pose Driver</vt:lpstr>
      <vt:lpstr>Tracked Pose Driver</vt:lpstr>
      <vt:lpstr>Recommended Hierarchy</vt:lpstr>
      <vt:lpstr>Wait, you said hands?</vt:lpstr>
      <vt:lpstr>Raycasts</vt:lpstr>
      <vt:lpstr>Layer Masks</vt:lpstr>
      <vt:lpstr>Selecting things</vt:lpstr>
      <vt:lpstr>Code!</vt:lpstr>
      <vt:lpstr>Code!</vt:lpstr>
      <vt:lpstr>A FEW THINGS TO NOTE</vt:lpstr>
      <vt:lpstr>A slightly more robust approach</vt:lpstr>
      <vt:lpstr>Interaction</vt:lpstr>
      <vt:lpstr>Interaction</vt:lpstr>
      <vt:lpstr>Throwing and smoothing</vt:lpstr>
      <vt:lpstr>Locomotion</vt:lpstr>
      <vt:lpstr>locomotion comfort</vt:lpstr>
      <vt:lpstr>Teleportation</vt:lpstr>
      <vt:lpstr>Teleportation </vt:lpstr>
      <vt:lpstr>A Quick implementation</vt:lpstr>
      <vt:lpstr>Curved teleporter Rays?</vt:lpstr>
      <vt:lpstr>Quick Best practices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2019</dc:title>
  <dc:creator>Matt Dalby</dc:creator>
  <cp:lastModifiedBy>Matt Dalby</cp:lastModifiedBy>
  <cp:revision>27</cp:revision>
  <dcterms:created xsi:type="dcterms:W3CDTF">2019-01-15T06:14:32Z</dcterms:created>
  <dcterms:modified xsi:type="dcterms:W3CDTF">2019-01-17T08:41:21Z</dcterms:modified>
</cp:coreProperties>
</file>