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6"/>
  </p:notesMasterIdLst>
  <p:handoutMasterIdLst>
    <p:handoutMasterId r:id="rId7"/>
  </p:handoutMasterIdLst>
  <p:sldIdLst>
    <p:sldId id="256" r:id="rId5"/>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A1403B-A3D5-4E25-B6A4-3942AE5573FA}" v="306" dt="2019-05-26T18:39:00.973"/>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24" d="100"/>
          <a:sy n="24" d="100"/>
        </p:scale>
        <p:origin x="1026" y="72"/>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48328429-D21F-4CF6-9089-EE3F5F57F2AC}">
      <dgm:prSet phldrT="[Text]" custT="1"/>
      <dgm:spPr/>
      <dgm:t>
        <a:bodyPr/>
        <a:lstStyle/>
        <a:p>
          <a:r>
            <a:rPr lang="en-US" sz="3600" dirty="0"/>
            <a:t>Phase I</a:t>
          </a:r>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300FCD3E-1ADF-4D8E-8B7F-C23D248E5AA3}">
      <dgm:prSet phldrT="[Text]"/>
      <dgm:spPr/>
      <dgm:t>
        <a:bodyPr/>
        <a:lstStyle/>
        <a:p>
          <a:r>
            <a:rPr lang="en-US" dirty="0"/>
            <a:t>Phase II</a:t>
          </a:r>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E809D839-0B00-496A-8F4D-A5873DC8214F}">
      <dgm:prSet/>
      <dgm:spPr/>
      <dgm:t>
        <a:bodyPr/>
        <a:lstStyle/>
        <a:p>
          <a:r>
            <a:rPr lang="en-GB" dirty="0"/>
            <a:t>Phase III</a:t>
          </a:r>
          <a:endParaRPr lang="en-US" dirty="0"/>
        </a:p>
      </dgm:t>
    </dgm:pt>
    <dgm:pt modelId="{33052904-D5A7-4405-ADB3-8034FC3B073C}" type="parTrans" cxnId="{2E482BDA-3DBD-4618-9ADE-9998B29E84B4}">
      <dgm:prSet/>
      <dgm:spPr/>
      <dgm:t>
        <a:bodyPr/>
        <a:lstStyle/>
        <a:p>
          <a:endParaRPr lang="en-US"/>
        </a:p>
      </dgm:t>
    </dgm:pt>
    <dgm:pt modelId="{7A1240A1-FB87-4BEE-962A-CA8BF0B67626}" type="sibTrans" cxnId="{2E482BDA-3DBD-4618-9ADE-9998B29E84B4}">
      <dgm:prSet/>
      <dgm:spPr/>
      <dgm:t>
        <a:bodyPr/>
        <a:lstStyle/>
        <a:p>
          <a:endParaRPr lang="en-US"/>
        </a:p>
      </dgm:t>
    </dgm:pt>
    <dgm:pt modelId="{8C6E4A05-D928-421F-BB35-AB0FFEB0B7C4}" type="pres">
      <dgm:prSet presAssocID="{25AFBC85-EE41-46FB-A7F4-99ED4084C835}" presName="Name0" presStyleCnt="0">
        <dgm:presLayoutVars>
          <dgm:dir/>
        </dgm:presLayoutVars>
      </dgm:prSet>
      <dgm:spPr/>
    </dgm:pt>
    <dgm:pt modelId="{C70F57D3-8238-4570-9FC4-5D7843655913}" type="pres">
      <dgm:prSet presAssocID="{48328429-D21F-4CF6-9089-EE3F5F57F2AC}" presName="composite" presStyleCnt="0"/>
      <dgm:spPr/>
    </dgm:pt>
    <dgm:pt modelId="{BCE78E20-DCE3-4C58-A181-B7224658428D}" type="pres">
      <dgm:prSet presAssocID="{48328429-D21F-4CF6-9089-EE3F5F57F2AC}" presName="Accent" presStyleLbl="alignAcc1" presStyleIdx="0" presStyleCnt="3"/>
      <dgm:spPr/>
    </dgm:pt>
    <dgm:pt modelId="{01E68816-0985-4198-A5D3-44721F93E88F}" type="pres">
      <dgm:prSet presAssocID="{48328429-D21F-4CF6-9089-EE3F5F57F2AC}" presName="Image" presStyleLbl="node1" presStyleIdx="0" presStyleCnt="3" custScaleY="9935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9000" b="-9000"/>
          </a:stretch>
        </a:blipFill>
      </dgm:spPr>
    </dgm:pt>
    <dgm:pt modelId="{0D5A7AA8-00EE-4460-8C06-3AD53B667DDE}" type="pres">
      <dgm:prSet presAssocID="{48328429-D21F-4CF6-9089-EE3F5F57F2AC}" presName="Child" presStyleLbl="revTx" presStyleIdx="0" presStyleCnt="3">
        <dgm:presLayoutVars>
          <dgm:bulletEnabled val="1"/>
        </dgm:presLayoutVars>
      </dgm:prSet>
      <dgm:spPr/>
    </dgm:pt>
    <dgm:pt modelId="{694EF9CD-9C4C-4DF2-B46C-70C927713002}" type="pres">
      <dgm:prSet presAssocID="{48328429-D21F-4CF6-9089-EE3F5F57F2AC}" presName="Parent" presStyleLbl="alignNode1" presStyleIdx="0" presStyleCnt="3">
        <dgm:presLayoutVars>
          <dgm:bulletEnabled val="1"/>
        </dgm:presLayoutVars>
      </dgm:prSet>
      <dgm:spPr/>
    </dgm:pt>
    <dgm:pt modelId="{9C3CCBD1-2BF3-4B8F-97C4-51F92493FFE3}" type="pres">
      <dgm:prSet presAssocID="{C822654F-BF62-47E3-96FD-AE4B604B788B}" presName="sibTrans" presStyleCnt="0"/>
      <dgm:spPr/>
    </dgm:pt>
    <dgm:pt modelId="{C5D17857-1012-4D49-A5B3-6F68CE765328}" type="pres">
      <dgm:prSet presAssocID="{300FCD3E-1ADF-4D8E-8B7F-C23D248E5AA3}" presName="composite" presStyleCnt="0"/>
      <dgm:spPr/>
    </dgm:pt>
    <dgm:pt modelId="{12504387-322C-4A1F-83F9-6EE1CF573975}" type="pres">
      <dgm:prSet presAssocID="{300FCD3E-1ADF-4D8E-8B7F-C23D248E5AA3}" presName="Accent" presStyleLbl="alignAcc1" presStyleIdx="1" presStyleCnt="3"/>
      <dgm:spPr/>
    </dgm:pt>
    <dgm:pt modelId="{D022753B-A66D-4602-ABB6-796040F5CE18}" type="pres">
      <dgm:prSet presAssocID="{300FCD3E-1ADF-4D8E-8B7F-C23D248E5AA3}" presName="Image" presStyleLbl="nod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8000" b="-8000"/>
          </a:stretch>
        </a:blipFill>
      </dgm:spPr>
    </dgm:pt>
    <dgm:pt modelId="{127011FC-75CC-4F83-88D1-BE430CFF9A84}" type="pres">
      <dgm:prSet presAssocID="{300FCD3E-1ADF-4D8E-8B7F-C23D248E5AA3}" presName="Child" presStyleLbl="revTx" presStyleIdx="1" presStyleCnt="3">
        <dgm:presLayoutVars>
          <dgm:bulletEnabled val="1"/>
        </dgm:presLayoutVars>
      </dgm:prSet>
      <dgm:spPr/>
    </dgm:pt>
    <dgm:pt modelId="{8D939DD1-E3FC-476D-A7B7-BE9BFAD49D59}" type="pres">
      <dgm:prSet presAssocID="{300FCD3E-1ADF-4D8E-8B7F-C23D248E5AA3}" presName="Parent" presStyleLbl="alignNode1" presStyleIdx="1" presStyleCnt="3">
        <dgm:presLayoutVars>
          <dgm:bulletEnabled val="1"/>
        </dgm:presLayoutVars>
      </dgm:prSet>
      <dgm:spPr/>
    </dgm:pt>
    <dgm:pt modelId="{D1539E26-A0A9-43C1-8D6F-DF3F25C4CFE2}" type="pres">
      <dgm:prSet presAssocID="{4A78B380-1F85-4365-BF1F-0BD8AD7C8590}" presName="sibTrans" presStyleCnt="0"/>
      <dgm:spPr/>
    </dgm:pt>
    <dgm:pt modelId="{FE41D44C-D891-4409-A531-ABF0E800EC34}" type="pres">
      <dgm:prSet presAssocID="{E809D839-0B00-496A-8F4D-A5873DC8214F}" presName="composite" presStyleCnt="0"/>
      <dgm:spPr/>
    </dgm:pt>
    <dgm:pt modelId="{43044997-AB41-4968-8926-64242410CEAD}" type="pres">
      <dgm:prSet presAssocID="{E809D839-0B00-496A-8F4D-A5873DC8214F}" presName="Accent" presStyleLbl="alignAcc1" presStyleIdx="2" presStyleCnt="3"/>
      <dgm:spPr/>
    </dgm:pt>
    <dgm:pt modelId="{D5169B72-0247-454D-8FB6-CA47B8B062D4}" type="pres">
      <dgm:prSet presAssocID="{E809D839-0B00-496A-8F4D-A5873DC8214F}" presName="Image" presStyleLbl="nod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8000" b="-8000"/>
          </a:stretch>
        </a:blipFill>
      </dgm:spPr>
    </dgm:pt>
    <dgm:pt modelId="{F093D090-122F-4906-ABAA-3C71DE37E2B3}" type="pres">
      <dgm:prSet presAssocID="{E809D839-0B00-496A-8F4D-A5873DC8214F}" presName="Child" presStyleLbl="revTx" presStyleIdx="2" presStyleCnt="3">
        <dgm:presLayoutVars>
          <dgm:bulletEnabled val="1"/>
        </dgm:presLayoutVars>
      </dgm:prSet>
      <dgm:spPr/>
    </dgm:pt>
    <dgm:pt modelId="{86FAEBA4-3DF6-4395-AAED-3508B0466690}" type="pres">
      <dgm:prSet presAssocID="{E809D839-0B00-496A-8F4D-A5873DC8214F}" presName="Parent" presStyleLbl="alignNode1" presStyleIdx="2" presStyleCnt="3">
        <dgm:presLayoutVars>
          <dgm:bulletEnabled val="1"/>
        </dgm:presLayoutVars>
      </dgm:prSet>
      <dgm:spPr/>
    </dgm:pt>
  </dgm:ptLst>
  <dgm:cxnLst>
    <dgm:cxn modelId="{B69EAD09-CE7B-422B-AB28-DF2AB0315780}" type="presOf" srcId="{300FCD3E-1ADF-4D8E-8B7F-C23D248E5AA3}" destId="{8D939DD1-E3FC-476D-A7B7-BE9BFAD49D59}" srcOrd="0" destOrd="0" presId="urn:microsoft.com/office/officeart/2008/layout/TitlePictureLineup"/>
    <dgm:cxn modelId="{A1EEBA2F-1E6B-4887-9B56-C6E111B8AC0A}" type="presOf" srcId="{48328429-D21F-4CF6-9089-EE3F5F57F2AC}" destId="{694EF9CD-9C4C-4DF2-B46C-70C927713002}" srcOrd="0" destOrd="0" presId="urn:microsoft.com/office/officeart/2008/layout/TitlePictureLineup"/>
    <dgm:cxn modelId="{6A0A065E-D593-4F6E-BB02-BF63EE5BC407}" type="presOf" srcId="{25AFBC85-EE41-46FB-A7F4-99ED4084C835}" destId="{8C6E4A05-D928-421F-BB35-AB0FFEB0B7C4}" srcOrd="0" destOrd="0" presId="urn:microsoft.com/office/officeart/2008/layout/TitlePictureLineup"/>
    <dgm:cxn modelId="{E79E63B0-1784-4833-BB34-64553DB577AF}" type="presOf" srcId="{E809D839-0B00-496A-8F4D-A5873DC8214F}" destId="{86FAEBA4-3DF6-4395-AAED-3508B0466690}" srcOrd="0" destOrd="0" presId="urn:microsoft.com/office/officeart/2008/layout/TitlePictureLineup"/>
    <dgm:cxn modelId="{B7AA9BCE-D649-4F1B-B108-93466D2481F6}" srcId="{25AFBC85-EE41-46FB-A7F4-99ED4084C835}" destId="{48328429-D21F-4CF6-9089-EE3F5F57F2AC}" srcOrd="0" destOrd="0" parTransId="{1635AB15-42A4-42D6-9F2B-33788AD7A83B}" sibTransId="{C822654F-BF62-47E3-96FD-AE4B604B788B}"/>
    <dgm:cxn modelId="{2E482BDA-3DBD-4618-9ADE-9998B29E84B4}" srcId="{25AFBC85-EE41-46FB-A7F4-99ED4084C835}" destId="{E809D839-0B00-496A-8F4D-A5873DC8214F}" srcOrd="2" destOrd="0" parTransId="{33052904-D5A7-4405-ADB3-8034FC3B073C}" sibTransId="{7A1240A1-FB87-4BEE-962A-CA8BF0B67626}"/>
    <dgm:cxn modelId="{4B471AE2-396E-4C5C-9110-4123DA6DCE53}" srcId="{25AFBC85-EE41-46FB-A7F4-99ED4084C835}" destId="{300FCD3E-1ADF-4D8E-8B7F-C23D248E5AA3}" srcOrd="1" destOrd="0" parTransId="{BC272908-DB90-4FCA-8784-0CA7E6A97E8F}" sibTransId="{4A78B380-1F85-4365-BF1F-0BD8AD7C8590}"/>
    <dgm:cxn modelId="{2883B54D-6D0D-4984-8328-B8F2F0C870F0}" type="presParOf" srcId="{8C6E4A05-D928-421F-BB35-AB0FFEB0B7C4}" destId="{C70F57D3-8238-4570-9FC4-5D7843655913}" srcOrd="0" destOrd="0" presId="urn:microsoft.com/office/officeart/2008/layout/TitlePictureLineup"/>
    <dgm:cxn modelId="{DF3A34C4-F710-489A-B5DC-740132FD18C3}" type="presParOf" srcId="{C70F57D3-8238-4570-9FC4-5D7843655913}" destId="{BCE78E20-DCE3-4C58-A181-B7224658428D}" srcOrd="0" destOrd="0" presId="urn:microsoft.com/office/officeart/2008/layout/TitlePictureLineup"/>
    <dgm:cxn modelId="{37D7ABF8-5C6E-49EB-9FA4-648505FC47F4}" type="presParOf" srcId="{C70F57D3-8238-4570-9FC4-5D7843655913}" destId="{01E68816-0985-4198-A5D3-44721F93E88F}" srcOrd="1" destOrd="0" presId="urn:microsoft.com/office/officeart/2008/layout/TitlePictureLineup"/>
    <dgm:cxn modelId="{80ADD031-F65B-4B96-82C1-9EAF4E3DF8C2}" type="presParOf" srcId="{C70F57D3-8238-4570-9FC4-5D7843655913}" destId="{0D5A7AA8-00EE-4460-8C06-3AD53B667DDE}" srcOrd="2" destOrd="0" presId="urn:microsoft.com/office/officeart/2008/layout/TitlePictureLineup"/>
    <dgm:cxn modelId="{CA7DE164-E36A-4306-BB78-FBC8C9E27011}" type="presParOf" srcId="{C70F57D3-8238-4570-9FC4-5D7843655913}" destId="{694EF9CD-9C4C-4DF2-B46C-70C927713002}" srcOrd="3" destOrd="0" presId="urn:microsoft.com/office/officeart/2008/layout/TitlePictureLineup"/>
    <dgm:cxn modelId="{11DCB830-AA65-406D-AE94-AFE5E220BB5F}" type="presParOf" srcId="{8C6E4A05-D928-421F-BB35-AB0FFEB0B7C4}" destId="{9C3CCBD1-2BF3-4B8F-97C4-51F92493FFE3}" srcOrd="1" destOrd="0" presId="urn:microsoft.com/office/officeart/2008/layout/TitlePictureLineup"/>
    <dgm:cxn modelId="{17AFD5CD-0D32-46E6-AF0E-59B0710540A7}" type="presParOf" srcId="{8C6E4A05-D928-421F-BB35-AB0FFEB0B7C4}" destId="{C5D17857-1012-4D49-A5B3-6F68CE765328}" srcOrd="2" destOrd="0" presId="urn:microsoft.com/office/officeart/2008/layout/TitlePictureLineup"/>
    <dgm:cxn modelId="{676FE309-D162-4B7B-B0A6-6348AE68EAC7}" type="presParOf" srcId="{C5D17857-1012-4D49-A5B3-6F68CE765328}" destId="{12504387-322C-4A1F-83F9-6EE1CF573975}" srcOrd="0" destOrd="0" presId="urn:microsoft.com/office/officeart/2008/layout/TitlePictureLineup"/>
    <dgm:cxn modelId="{58A381AD-D598-4E0A-9ABE-BF5BAC5D64A6}" type="presParOf" srcId="{C5D17857-1012-4D49-A5B3-6F68CE765328}" destId="{D022753B-A66D-4602-ABB6-796040F5CE18}" srcOrd="1" destOrd="0" presId="urn:microsoft.com/office/officeart/2008/layout/TitlePictureLineup"/>
    <dgm:cxn modelId="{A394295C-3BCF-42A3-BDDF-FB87CFE0DDF7}" type="presParOf" srcId="{C5D17857-1012-4D49-A5B3-6F68CE765328}" destId="{127011FC-75CC-4F83-88D1-BE430CFF9A84}" srcOrd="2" destOrd="0" presId="urn:microsoft.com/office/officeart/2008/layout/TitlePictureLineup"/>
    <dgm:cxn modelId="{A68293B9-BB18-4469-96DD-9232D113F66D}" type="presParOf" srcId="{C5D17857-1012-4D49-A5B3-6F68CE765328}" destId="{8D939DD1-E3FC-476D-A7B7-BE9BFAD49D59}" srcOrd="3" destOrd="0" presId="urn:microsoft.com/office/officeart/2008/layout/TitlePictureLineup"/>
    <dgm:cxn modelId="{D8F8C8A9-3B45-4295-9C2A-4DE1FF777468}" type="presParOf" srcId="{8C6E4A05-D928-421F-BB35-AB0FFEB0B7C4}" destId="{D1539E26-A0A9-43C1-8D6F-DF3F25C4CFE2}" srcOrd="3" destOrd="0" presId="urn:microsoft.com/office/officeart/2008/layout/TitlePictureLineup"/>
    <dgm:cxn modelId="{8CD49116-E84E-4D96-8129-1885E3DFEEA7}" type="presParOf" srcId="{8C6E4A05-D928-421F-BB35-AB0FFEB0B7C4}" destId="{FE41D44C-D891-4409-A531-ABF0E800EC34}" srcOrd="4" destOrd="0" presId="urn:microsoft.com/office/officeart/2008/layout/TitlePictureLineup"/>
    <dgm:cxn modelId="{05385B15-D03E-45C4-B1B2-7CFC14A25ABC}" type="presParOf" srcId="{FE41D44C-D891-4409-A531-ABF0E800EC34}" destId="{43044997-AB41-4968-8926-64242410CEAD}" srcOrd="0" destOrd="0" presId="urn:microsoft.com/office/officeart/2008/layout/TitlePictureLineup"/>
    <dgm:cxn modelId="{0496A8EA-E562-4B1A-8C4B-029FA861D30F}" type="presParOf" srcId="{FE41D44C-D891-4409-A531-ABF0E800EC34}" destId="{D5169B72-0247-454D-8FB6-CA47B8B062D4}" srcOrd="1" destOrd="0" presId="urn:microsoft.com/office/officeart/2008/layout/TitlePictureLineup"/>
    <dgm:cxn modelId="{02D522EF-0D60-4EF3-9B04-DEBFDE487045}" type="presParOf" srcId="{FE41D44C-D891-4409-A531-ABF0E800EC34}" destId="{F093D090-122F-4906-ABAA-3C71DE37E2B3}" srcOrd="2" destOrd="0" presId="urn:microsoft.com/office/officeart/2008/layout/TitlePictureLineup"/>
    <dgm:cxn modelId="{FFBF745F-77DD-46F0-8606-30AB3C1F223C}" type="presParOf" srcId="{FE41D44C-D891-4409-A531-ABF0E800EC34}" destId="{86FAEBA4-3DF6-4395-AAED-3508B0466690}" srcOrd="3" destOrd="0" presId="urn:microsoft.com/office/officeart/2008/layout/TitlePictureLineu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78E20-DCE3-4C58-A181-B7224658428D}">
      <dsp:nvSpPr>
        <dsp:cNvPr id="0" name=""/>
        <dsp:cNvSpPr/>
      </dsp:nvSpPr>
      <dsp:spPr>
        <a:xfrm>
          <a:off x="1190884" y="702226"/>
          <a:ext cx="0" cy="6320035"/>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E68816-0985-4198-A5D3-44721F93E88F}">
      <dsp:nvSpPr>
        <dsp:cNvPr id="0" name=""/>
        <dsp:cNvSpPr/>
      </dsp:nvSpPr>
      <dsp:spPr>
        <a:xfrm>
          <a:off x="1366441" y="922108"/>
          <a:ext cx="3323987" cy="282558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9000" b="-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5A7AA8-00EE-4460-8C06-3AD53B667DDE}">
      <dsp:nvSpPr>
        <dsp:cNvPr id="0" name=""/>
        <dsp:cNvSpPr/>
      </dsp:nvSpPr>
      <dsp:spPr>
        <a:xfrm>
          <a:off x="1366441" y="3756910"/>
          <a:ext cx="3323987" cy="3265351"/>
        </a:xfrm>
        <a:prstGeom prst="rect">
          <a:avLst/>
        </a:prstGeom>
        <a:noFill/>
        <a:ln>
          <a:noFill/>
        </a:ln>
        <a:effectLst/>
      </dsp:spPr>
      <dsp:style>
        <a:lnRef idx="0">
          <a:scrgbClr r="0" g="0" b="0"/>
        </a:lnRef>
        <a:fillRef idx="0">
          <a:scrgbClr r="0" g="0" b="0"/>
        </a:fillRef>
        <a:effectRef idx="0">
          <a:scrgbClr r="0" g="0" b="0"/>
        </a:effectRef>
        <a:fontRef idx="minor"/>
      </dsp:style>
    </dsp:sp>
    <dsp:sp modelId="{694EF9CD-9C4C-4DF2-B46C-70C927713002}">
      <dsp:nvSpPr>
        <dsp:cNvPr id="0" name=""/>
        <dsp:cNvSpPr/>
      </dsp:nvSpPr>
      <dsp:spPr>
        <a:xfrm>
          <a:off x="1190884" y="0"/>
          <a:ext cx="3511131" cy="70222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kern="1200" dirty="0"/>
            <a:t>Phase I</a:t>
          </a:r>
        </a:p>
      </dsp:txBody>
      <dsp:txXfrm>
        <a:off x="1190884" y="0"/>
        <a:ext cx="3511131" cy="702226"/>
      </dsp:txXfrm>
    </dsp:sp>
    <dsp:sp modelId="{12504387-322C-4A1F-83F9-6EE1CF573975}">
      <dsp:nvSpPr>
        <dsp:cNvPr id="0" name=""/>
        <dsp:cNvSpPr/>
      </dsp:nvSpPr>
      <dsp:spPr>
        <a:xfrm>
          <a:off x="5419525" y="702226"/>
          <a:ext cx="0" cy="6320035"/>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22753B-A66D-4602-ABB6-796040F5CE18}">
      <dsp:nvSpPr>
        <dsp:cNvPr id="0" name=""/>
        <dsp:cNvSpPr/>
      </dsp:nvSpPr>
      <dsp:spPr>
        <a:xfrm>
          <a:off x="5595081" y="912894"/>
          <a:ext cx="3323987" cy="2844016"/>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7011FC-75CC-4F83-88D1-BE430CFF9A84}">
      <dsp:nvSpPr>
        <dsp:cNvPr id="0" name=""/>
        <dsp:cNvSpPr/>
      </dsp:nvSpPr>
      <dsp:spPr>
        <a:xfrm>
          <a:off x="5595081" y="3756910"/>
          <a:ext cx="3323987" cy="3265351"/>
        </a:xfrm>
        <a:prstGeom prst="rect">
          <a:avLst/>
        </a:prstGeom>
        <a:noFill/>
        <a:ln>
          <a:noFill/>
        </a:ln>
        <a:effectLst/>
      </dsp:spPr>
      <dsp:style>
        <a:lnRef idx="0">
          <a:scrgbClr r="0" g="0" b="0"/>
        </a:lnRef>
        <a:fillRef idx="0">
          <a:scrgbClr r="0" g="0" b="0"/>
        </a:fillRef>
        <a:effectRef idx="0">
          <a:scrgbClr r="0" g="0" b="0"/>
        </a:effectRef>
        <a:fontRef idx="minor"/>
      </dsp:style>
    </dsp:sp>
    <dsp:sp modelId="{8D939DD1-E3FC-476D-A7B7-BE9BFAD49D59}">
      <dsp:nvSpPr>
        <dsp:cNvPr id="0" name=""/>
        <dsp:cNvSpPr/>
      </dsp:nvSpPr>
      <dsp:spPr>
        <a:xfrm>
          <a:off x="5419525" y="0"/>
          <a:ext cx="3511131" cy="70222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kern="1200" dirty="0"/>
            <a:t>Phase II</a:t>
          </a:r>
        </a:p>
      </dsp:txBody>
      <dsp:txXfrm>
        <a:off x="5419525" y="0"/>
        <a:ext cx="3511131" cy="702226"/>
      </dsp:txXfrm>
    </dsp:sp>
    <dsp:sp modelId="{43044997-AB41-4968-8926-64242410CEAD}">
      <dsp:nvSpPr>
        <dsp:cNvPr id="0" name=""/>
        <dsp:cNvSpPr/>
      </dsp:nvSpPr>
      <dsp:spPr>
        <a:xfrm>
          <a:off x="9648165" y="702226"/>
          <a:ext cx="0" cy="6320035"/>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169B72-0247-454D-8FB6-CA47B8B062D4}">
      <dsp:nvSpPr>
        <dsp:cNvPr id="0" name=""/>
        <dsp:cNvSpPr/>
      </dsp:nvSpPr>
      <dsp:spPr>
        <a:xfrm>
          <a:off x="9823721" y="912894"/>
          <a:ext cx="3323987" cy="284401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93D090-122F-4906-ABAA-3C71DE37E2B3}">
      <dsp:nvSpPr>
        <dsp:cNvPr id="0" name=""/>
        <dsp:cNvSpPr/>
      </dsp:nvSpPr>
      <dsp:spPr>
        <a:xfrm>
          <a:off x="9823721" y="3756910"/>
          <a:ext cx="3323987" cy="3265351"/>
        </a:xfrm>
        <a:prstGeom prst="rect">
          <a:avLst/>
        </a:prstGeom>
        <a:noFill/>
        <a:ln>
          <a:noFill/>
        </a:ln>
        <a:effectLst/>
      </dsp:spPr>
      <dsp:style>
        <a:lnRef idx="0">
          <a:scrgbClr r="0" g="0" b="0"/>
        </a:lnRef>
        <a:fillRef idx="0">
          <a:scrgbClr r="0" g="0" b="0"/>
        </a:fillRef>
        <a:effectRef idx="0">
          <a:scrgbClr r="0" g="0" b="0"/>
        </a:effectRef>
        <a:fontRef idx="minor"/>
      </dsp:style>
    </dsp:sp>
    <dsp:sp modelId="{86FAEBA4-3DF6-4395-AAED-3508B0466690}">
      <dsp:nvSpPr>
        <dsp:cNvPr id="0" name=""/>
        <dsp:cNvSpPr/>
      </dsp:nvSpPr>
      <dsp:spPr>
        <a:xfrm>
          <a:off x="9648165" y="0"/>
          <a:ext cx="3511131" cy="70222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GB" sz="3600" kern="1200" dirty="0"/>
            <a:t>Phase III</a:t>
          </a:r>
          <a:endParaRPr lang="en-US" sz="3600" kern="1200" dirty="0"/>
        </a:p>
      </dsp:txBody>
      <dsp:txXfrm>
        <a:off x="9648165" y="0"/>
        <a:ext cx="3511131" cy="702226"/>
      </dsp:txXfrm>
    </dsp:sp>
  </dsp:spTree>
</dsp:drawing>
</file>

<file path=ppt/diagrams/layout1.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5/28/2019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5/28/2019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a:solidFill>
                  <a:prstClr val="white">
                    <a:lumMod val="50000"/>
                  </a:prstClr>
                </a:solidFill>
                <a:latin typeface="Calibri Light" panose="020F0302020204030204" pitchFamily="34" charset="0"/>
                <a:cs typeface="Calibri" panose="020F0502020204030204" pitchFamily="34" charset="0"/>
              </a:rPr>
              <a:t>s</a:t>
            </a:r>
            <a:r>
              <a:rPr sz="6600" dirty="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5/28/2019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5/28/2019</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GB" sz="8800" dirty="0"/>
              <a:t>Using Blockchain to bolster pharmaceutical and medical device supply chain provenance and transparency.</a:t>
            </a:r>
            <a:endParaRPr lang="en-US" sz="8800" dirty="0"/>
          </a:p>
        </p:txBody>
      </p:sp>
      <p:sp>
        <p:nvSpPr>
          <p:cNvPr id="23" name="Text Placeholder 22"/>
          <p:cNvSpPr>
            <a:spLocks noGrp="1"/>
          </p:cNvSpPr>
          <p:nvPr>
            <p:ph type="body" sz="quarter" idx="36"/>
          </p:nvPr>
        </p:nvSpPr>
        <p:spPr>
          <a:xfrm>
            <a:off x="1188720" y="4093905"/>
            <a:ext cx="30143932" cy="809967"/>
          </a:xfrm>
        </p:spPr>
        <p:txBody>
          <a:bodyPr/>
          <a:lstStyle/>
          <a:p>
            <a:r>
              <a:rPr lang="en-US" dirty="0"/>
              <a:t>Matthew De Giorgio | K. Hautala-Hili | Institute of Information and Communication Technology | Institute of Business and Commerce </a:t>
            </a:r>
          </a:p>
        </p:txBody>
      </p:sp>
      <p:sp>
        <p:nvSpPr>
          <p:cNvPr id="67" name="Text Placeholder 66"/>
          <p:cNvSpPr>
            <a:spLocks noGrp="1"/>
          </p:cNvSpPr>
          <p:nvPr>
            <p:ph type="body" sz="quarter" idx="13"/>
          </p:nvPr>
        </p:nvSpPr>
        <p:spPr>
          <a:xfrm>
            <a:off x="1188720" y="5397679"/>
            <a:ext cx="12801600" cy="1280160"/>
          </a:xfrm>
        </p:spPr>
        <p:txBody>
          <a:bodyPr/>
          <a:lstStyle/>
          <a:p>
            <a:r>
              <a:rPr lang="en-US" dirty="0"/>
              <a:t>Problem Statement </a:t>
            </a:r>
          </a:p>
        </p:txBody>
      </p:sp>
      <p:sp>
        <p:nvSpPr>
          <p:cNvPr id="69" name="Text Placeholder 68"/>
          <p:cNvSpPr>
            <a:spLocks noGrp="1"/>
          </p:cNvSpPr>
          <p:nvPr>
            <p:ph type="body" sz="quarter" idx="39"/>
          </p:nvPr>
        </p:nvSpPr>
        <p:spPr>
          <a:xfrm>
            <a:off x="1143000" y="7114032"/>
            <a:ext cx="12801600" cy="3627418"/>
          </a:xfrm>
        </p:spPr>
        <p:txBody>
          <a:bodyPr/>
          <a:lstStyle/>
          <a:p>
            <a:pPr algn="just"/>
            <a:r>
              <a:rPr lang="en-US" dirty="0">
                <a:latin typeface="Dubai Medium" panose="020B0603030403030204" pitchFamily="34" charset="-78"/>
                <a:cs typeface="Dubai Medium" panose="020B0603030403030204" pitchFamily="34" charset="-78"/>
              </a:rPr>
              <a:t>The purpose of this study is to explore the advances that blockchain brings to the pharmaceutical industry in terms of Drug authentication mainly focusing on the supply chain level.</a:t>
            </a:r>
          </a:p>
        </p:txBody>
      </p:sp>
      <p:sp>
        <p:nvSpPr>
          <p:cNvPr id="68" name="Text Placeholder 67"/>
          <p:cNvSpPr>
            <a:spLocks noGrp="1"/>
          </p:cNvSpPr>
          <p:nvPr>
            <p:ph type="body" sz="quarter" idx="37"/>
          </p:nvPr>
        </p:nvSpPr>
        <p:spPr>
          <a:xfrm>
            <a:off x="1188720" y="11613836"/>
            <a:ext cx="12801600" cy="1280160"/>
          </a:xfrm>
        </p:spPr>
        <p:txBody>
          <a:bodyPr/>
          <a:lstStyle/>
          <a:p>
            <a:r>
              <a:rPr lang="en-US" dirty="0"/>
              <a:t>Research Approach</a:t>
            </a:r>
          </a:p>
        </p:txBody>
      </p:sp>
      <p:sp>
        <p:nvSpPr>
          <p:cNvPr id="11" name="Content Placeholder 10"/>
          <p:cNvSpPr>
            <a:spLocks noGrp="1"/>
          </p:cNvSpPr>
          <p:nvPr>
            <p:ph sz="quarter" idx="38"/>
          </p:nvPr>
        </p:nvSpPr>
        <p:spPr>
          <a:xfrm>
            <a:off x="1188720" y="13431029"/>
            <a:ext cx="12801600" cy="2807506"/>
          </a:xfrm>
        </p:spPr>
        <p:txBody>
          <a:bodyPr>
            <a:normAutofit lnSpcReduction="10000"/>
          </a:bodyPr>
          <a:lstStyle/>
          <a:p>
            <a:pPr marL="0" indent="0" algn="just">
              <a:buNone/>
            </a:pPr>
            <a:r>
              <a:rPr lang="en-GB" sz="3600" dirty="0">
                <a:latin typeface="Dubai Medium" panose="020B0603030403030204" pitchFamily="34" charset="-78"/>
                <a:cs typeface="Dubai Medium" panose="020B0603030403030204" pitchFamily="34" charset="-78"/>
              </a:rPr>
              <a:t>The Research project will take a qualitative approach that focuses on using interviews to gather perspectives from business leaders. This approach was taken to keep the research relevant to the end users of such technologies which in this case would be the businesses in the local pharmaceutical market.</a:t>
            </a:r>
            <a:endParaRPr lang="en-US" sz="3600" dirty="0">
              <a:latin typeface="Dubai Medium" panose="020B0603030403030204" pitchFamily="34" charset="-78"/>
              <a:cs typeface="Dubai Medium" panose="020B0603030403030204" pitchFamily="34" charset="-78"/>
            </a:endParaRPr>
          </a:p>
        </p:txBody>
      </p:sp>
      <p:sp>
        <p:nvSpPr>
          <p:cNvPr id="7" name="Text Placeholder 6"/>
          <p:cNvSpPr>
            <a:spLocks noGrp="1"/>
          </p:cNvSpPr>
          <p:nvPr>
            <p:ph type="body" sz="quarter" idx="17"/>
          </p:nvPr>
        </p:nvSpPr>
        <p:spPr>
          <a:xfrm>
            <a:off x="1188720" y="16719596"/>
            <a:ext cx="12801600" cy="1219200"/>
          </a:xfrm>
        </p:spPr>
        <p:txBody>
          <a:bodyPr/>
          <a:lstStyle/>
          <a:p>
            <a:r>
              <a:rPr lang="en-US"/>
              <a:t>Project Overview</a:t>
            </a:r>
            <a:endParaRPr lang="en-US" dirty="0"/>
          </a:p>
        </p:txBody>
      </p:sp>
      <p:sp>
        <p:nvSpPr>
          <p:cNvPr id="12" name="Content Placeholder 11"/>
          <p:cNvSpPr>
            <a:spLocks noGrp="1"/>
          </p:cNvSpPr>
          <p:nvPr>
            <p:ph sz="quarter" idx="25"/>
          </p:nvPr>
        </p:nvSpPr>
        <p:spPr>
          <a:xfrm>
            <a:off x="1188720" y="18585228"/>
            <a:ext cx="12801600" cy="6027461"/>
          </a:xfrm>
        </p:spPr>
        <p:txBody>
          <a:bodyPr>
            <a:normAutofit/>
          </a:bodyPr>
          <a:lstStyle/>
          <a:p>
            <a:pPr marL="0" indent="0" algn="just">
              <a:buNone/>
            </a:pPr>
            <a:r>
              <a:rPr lang="en-GB" sz="4000" dirty="0">
                <a:latin typeface="Dubai Medium" panose="020B0603030403030204" pitchFamily="34" charset="-78"/>
                <a:cs typeface="Dubai Medium" panose="020B0603030403030204" pitchFamily="34" charset="-78"/>
              </a:rPr>
              <a:t>Blockchain and distributed ledger technology-based projects are appearing in every industry due to the many possible advancements they could provide especially in audit trail applications. Enterprise software companies such as SAP are teaming up with world leading pharmaceutical companies to develop tracking systems that allow drug wholesalers to authenticate pharmaceuticals as they travel along the supply chain from manufacturing down to the end consumer/patient.</a:t>
            </a:r>
            <a:endParaRPr lang="en-US" sz="4000" dirty="0">
              <a:latin typeface="Dubai Medium" panose="020B0603030403030204" pitchFamily="34" charset="-78"/>
              <a:cs typeface="Dubai Medium" panose="020B0603030403030204" pitchFamily="34" charset="-78"/>
            </a:endParaRPr>
          </a:p>
        </p:txBody>
      </p:sp>
      <p:sp>
        <p:nvSpPr>
          <p:cNvPr id="70" name="Text Placeholder 69"/>
          <p:cNvSpPr>
            <a:spLocks noGrp="1"/>
          </p:cNvSpPr>
          <p:nvPr>
            <p:ph type="body" sz="quarter" idx="40"/>
          </p:nvPr>
        </p:nvSpPr>
        <p:spPr>
          <a:xfrm>
            <a:off x="14704142" y="5403539"/>
            <a:ext cx="14350181" cy="1431595"/>
          </a:xfrm>
        </p:spPr>
        <p:txBody>
          <a:bodyPr/>
          <a:lstStyle/>
          <a:p>
            <a:r>
              <a:rPr lang="en-US" dirty="0"/>
              <a:t>Methodology </a:t>
            </a:r>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3774363636"/>
              </p:ext>
            </p:extLst>
          </p:nvPr>
        </p:nvGraphicFramePr>
        <p:xfrm>
          <a:off x="14704141" y="7393925"/>
          <a:ext cx="14350181" cy="7022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Content Placeholder 16"/>
          <p:cNvSpPr>
            <a:spLocks noGrp="1"/>
          </p:cNvSpPr>
          <p:nvPr>
            <p:ph sz="quarter" idx="30"/>
          </p:nvPr>
        </p:nvSpPr>
        <p:spPr>
          <a:xfrm>
            <a:off x="30027478" y="7175376"/>
            <a:ext cx="12801600" cy="3829964"/>
          </a:xfrm>
        </p:spPr>
        <p:txBody>
          <a:bodyPr/>
          <a:lstStyle/>
          <a:p>
            <a:r>
              <a:rPr lang="en-GB" i="1" dirty="0"/>
              <a:t>What are the main benefits of implementing blockchain technology within the pharmaceutical market?</a:t>
            </a:r>
            <a:r>
              <a:rPr lang="en-GB" dirty="0"/>
              <a:t> </a:t>
            </a:r>
          </a:p>
          <a:p>
            <a:r>
              <a:rPr lang="en-GB" i="1" dirty="0"/>
              <a:t>How feasible is the implementation of blockchain technology in the local market?</a:t>
            </a:r>
            <a:r>
              <a:rPr lang="en-GB" dirty="0"/>
              <a:t> </a:t>
            </a:r>
          </a:p>
          <a:p>
            <a:r>
              <a:rPr lang="en-GB" i="1" dirty="0"/>
              <a:t>Focusing Purely on the supply chain, can blockchain help solve the locally issues?</a:t>
            </a:r>
            <a:r>
              <a:rPr lang="en-GB" dirty="0"/>
              <a:t> </a:t>
            </a:r>
            <a:endParaRPr lang="en-US" dirty="0"/>
          </a:p>
        </p:txBody>
      </p:sp>
      <p:pic>
        <p:nvPicPr>
          <p:cNvPr id="75" name="Content Placeholder 74">
            <a:extLst>
              <a:ext uri="{FF2B5EF4-FFF2-40B4-BE49-F238E27FC236}">
                <a16:creationId xmlns:a16="http://schemas.microsoft.com/office/drawing/2014/main" id="{C4FAD19D-CD59-4BF0-9B64-30D2A7CBD2BB}"/>
              </a:ext>
            </a:extLst>
          </p:cNvPr>
          <p:cNvPicPr>
            <a:picLocks noGrp="1" noChangeAspect="1"/>
          </p:cNvPicPr>
          <p:nvPr>
            <p:ph sz="quarter" idx="33"/>
          </p:nvPr>
        </p:nvPicPr>
        <p:blipFill>
          <a:blip r:embed="rId7">
            <a:extLst>
              <a:ext uri="{28A0092B-C50C-407E-A947-70E740481C1C}">
                <a14:useLocalDpi xmlns:a14="http://schemas.microsoft.com/office/drawing/2010/main" val="0"/>
              </a:ext>
            </a:extLst>
          </a:blip>
          <a:stretch>
            <a:fillRect/>
          </a:stretch>
        </p:blipFill>
        <p:spPr>
          <a:xfrm>
            <a:off x="14704141" y="17525635"/>
            <a:ext cx="14777645" cy="7998840"/>
          </a:xfrm>
        </p:spPr>
      </p:pic>
      <p:sp>
        <p:nvSpPr>
          <p:cNvPr id="21" name="Text Placeholder 20"/>
          <p:cNvSpPr>
            <a:spLocks noGrp="1"/>
          </p:cNvSpPr>
          <p:nvPr>
            <p:ph type="body" sz="quarter" idx="34"/>
          </p:nvPr>
        </p:nvSpPr>
        <p:spPr>
          <a:xfrm>
            <a:off x="29900563" y="17938796"/>
            <a:ext cx="12801600" cy="1219200"/>
          </a:xfrm>
        </p:spPr>
        <p:txBody>
          <a:bodyPr/>
          <a:lstStyle/>
          <a:p>
            <a:r>
              <a:rPr lang="en-US" dirty="0"/>
              <a:t>References</a:t>
            </a:r>
          </a:p>
        </p:txBody>
      </p:sp>
      <p:sp>
        <p:nvSpPr>
          <p:cNvPr id="22" name="Content Placeholder 21"/>
          <p:cNvSpPr>
            <a:spLocks noGrp="1"/>
          </p:cNvSpPr>
          <p:nvPr>
            <p:ph sz="quarter" idx="35"/>
          </p:nvPr>
        </p:nvSpPr>
        <p:spPr>
          <a:xfrm>
            <a:off x="29900563" y="19506882"/>
            <a:ext cx="12801600" cy="6538769"/>
          </a:xfrm>
        </p:spPr>
        <p:txBody>
          <a:bodyPr>
            <a:normAutofit/>
          </a:bodyPr>
          <a:lstStyle/>
          <a:p>
            <a:r>
              <a:rPr lang="en-GB" sz="2000" dirty="0"/>
              <a:t>Bhardwaj, G. (2018). </a:t>
            </a:r>
            <a:r>
              <a:rPr lang="en-GB" sz="2000" i="1" dirty="0"/>
              <a:t>Five use cases for blockchain in pharma - </a:t>
            </a:r>
            <a:r>
              <a:rPr lang="en-GB" sz="2000" i="1" dirty="0" err="1"/>
              <a:t>Pharmaphorum</a:t>
            </a:r>
            <a:r>
              <a:rPr lang="en-GB" sz="2000" dirty="0"/>
              <a:t>. [online] </a:t>
            </a:r>
            <a:r>
              <a:rPr lang="en-GB" sz="2000" dirty="0" err="1"/>
              <a:t>Pharmaphorum</a:t>
            </a:r>
            <a:r>
              <a:rPr lang="en-GB" sz="2000" dirty="0"/>
              <a:t>. Available at: https://pharmaphorum.com/views-and-analysis/five-use-cases-for-blockchain-in-pharma/ [Accessed 20 Jan. 2019].</a:t>
            </a:r>
            <a:endParaRPr lang="en-US" sz="2000" dirty="0"/>
          </a:p>
          <a:p>
            <a:r>
              <a:rPr lang="en-GB" sz="2000" dirty="0"/>
              <a:t>Holland, R. (2017). </a:t>
            </a:r>
            <a:r>
              <a:rPr lang="en-GB" sz="2000" i="1" dirty="0"/>
              <a:t>83% of Life Science Leaders Believe Blockchain will be Adopted Within Five Years, Finds Survey from The Pistoia Alliance - Pistoia Alliance</a:t>
            </a:r>
            <a:r>
              <a:rPr lang="en-GB" sz="2000" dirty="0"/>
              <a:t>. [online] Pistoiaalliance.org. Available at: https://www.pistoiaalliance.org/83-life-science-leaders-believe-blockchain-will-adopted-within-five-years-finds-survey-pistoia-alliance/ [Accessed 18 Jan. 2019].</a:t>
            </a:r>
            <a:endParaRPr lang="en-US" sz="2000" dirty="0"/>
          </a:p>
          <a:p>
            <a:r>
              <a:rPr lang="en-GB" sz="2000" dirty="0"/>
              <a:t>Kamel Boulos, M., Wilson, J. and Clauson, K. (2019). </a:t>
            </a:r>
            <a:r>
              <a:rPr lang="en-GB" sz="2000" i="1" dirty="0"/>
              <a:t>Geospatial blockchain: promises, challenges, and scenarios in health and healthcare</a:t>
            </a:r>
            <a:r>
              <a:rPr lang="en-GB" sz="2000" dirty="0"/>
              <a:t>. [online] International Journal of Health </a:t>
            </a:r>
            <a:r>
              <a:rPr lang="en-GB" sz="2000" dirty="0" err="1"/>
              <a:t>Geographics</a:t>
            </a:r>
            <a:r>
              <a:rPr lang="en-GB" sz="2000" dirty="0"/>
              <a:t>. Available at: https://ij-healthgeographics.biomedcentral.com/articles/10.1186/s12942-018-0144-x [Accessed 18 Jan. 2019].</a:t>
            </a:r>
            <a:endParaRPr lang="en-US" sz="2000" dirty="0"/>
          </a:p>
          <a:p>
            <a:r>
              <a:rPr lang="en-GB" sz="2000" dirty="0" err="1"/>
              <a:t>Ledwith</a:t>
            </a:r>
            <a:r>
              <a:rPr lang="en-GB" sz="2000" dirty="0"/>
              <a:t>, S. (2018). </a:t>
            </a:r>
            <a:r>
              <a:rPr lang="en-GB" sz="2000" i="1" dirty="0"/>
              <a:t>Blockchain explained</a:t>
            </a:r>
            <a:r>
              <a:rPr lang="en-GB" sz="2000" dirty="0"/>
              <a:t>. [online] Reuters. Available at: https://graphics.reuters.com/TECHNOLOGY-BLOCKCHAIN/010070P11GN/index.html [Accessed 19 Jan. 2019].</a:t>
            </a:r>
            <a:endParaRPr lang="en-US" sz="2000" dirty="0"/>
          </a:p>
          <a:p>
            <a:r>
              <a:rPr lang="en-GB" sz="2000" dirty="0" err="1"/>
              <a:t>Penski</a:t>
            </a:r>
            <a:r>
              <a:rPr lang="en-GB" sz="2000" dirty="0"/>
              <a:t>, L. (2019). </a:t>
            </a:r>
            <a:r>
              <a:rPr lang="en-GB" sz="2000" i="1" dirty="0"/>
              <a:t>Blockchain Co-Innovation in the Pharmaceutical Industry | SAP Blogs</a:t>
            </a:r>
            <a:r>
              <a:rPr lang="en-GB" sz="2000" dirty="0"/>
              <a:t>. [online] Blogs.sap.com. Available at: https://blogs.sap.com/2018/04/17/blockchain-co-innovaion-in-the-pharmaceutical-industry/ [Accessed 19 Jan. 2019]</a:t>
            </a:r>
            <a:endParaRPr lang="en-US" sz="2000" dirty="0"/>
          </a:p>
        </p:txBody>
      </p:sp>
      <p:sp>
        <p:nvSpPr>
          <p:cNvPr id="2" name="Rectangle: Rounded Corners 1">
            <a:extLst>
              <a:ext uri="{FF2B5EF4-FFF2-40B4-BE49-F238E27FC236}">
                <a16:creationId xmlns:a16="http://schemas.microsoft.com/office/drawing/2014/main" id="{D6EDE0B6-C26F-4224-BF5B-17D611090E8B}"/>
              </a:ext>
            </a:extLst>
          </p:cNvPr>
          <p:cNvSpPr/>
          <p:nvPr/>
        </p:nvSpPr>
        <p:spPr>
          <a:xfrm>
            <a:off x="31038800" y="289840"/>
            <a:ext cx="12573000" cy="3066343"/>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err="1"/>
          </a:p>
        </p:txBody>
      </p:sp>
      <p:pic>
        <p:nvPicPr>
          <p:cNvPr id="1028" name="Picture 4" descr="http://www.mcast.edu.mt/images/logo.png">
            <a:extLst>
              <a:ext uri="{FF2B5EF4-FFF2-40B4-BE49-F238E27FC236}">
                <a16:creationId xmlns:a16="http://schemas.microsoft.com/office/drawing/2014/main" id="{E5178F1B-0EBB-41B4-967B-D1CE3BD703F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31312" y="653794"/>
            <a:ext cx="9591175" cy="2753189"/>
          </a:xfrm>
          <a:prstGeom prst="rect">
            <a:avLst/>
          </a:prstGeom>
          <a:noFill/>
          <a:extLst>
            <a:ext uri="{909E8E84-426E-40DD-AFC4-6F175D3DCCD1}">
              <a14:hiddenFill xmlns:a14="http://schemas.microsoft.com/office/drawing/2010/main">
                <a:solidFill>
                  <a:srgbClr val="FFFFFF"/>
                </a:solidFill>
              </a14:hiddenFill>
            </a:ext>
          </a:extLst>
        </p:spPr>
      </p:pic>
      <p:sp>
        <p:nvSpPr>
          <p:cNvPr id="9" name="Picture Placeholder 8">
            <a:extLst>
              <a:ext uri="{FF2B5EF4-FFF2-40B4-BE49-F238E27FC236}">
                <a16:creationId xmlns:a16="http://schemas.microsoft.com/office/drawing/2014/main" id="{DB87E9A5-B883-485C-A62F-823B1D99CDBA}"/>
              </a:ext>
            </a:extLst>
          </p:cNvPr>
          <p:cNvSpPr>
            <a:spLocks noGrp="1"/>
          </p:cNvSpPr>
          <p:nvPr>
            <p:ph type="pic" sz="quarter" idx="43"/>
          </p:nvPr>
        </p:nvSpPr>
        <p:spPr/>
      </p:sp>
      <p:sp>
        <p:nvSpPr>
          <p:cNvPr id="14" name="Text Placeholder 13">
            <a:extLst>
              <a:ext uri="{FF2B5EF4-FFF2-40B4-BE49-F238E27FC236}">
                <a16:creationId xmlns:a16="http://schemas.microsoft.com/office/drawing/2014/main" id="{C7F95CF9-6B3E-4CC6-A3D5-12407A84FB40}"/>
              </a:ext>
            </a:extLst>
          </p:cNvPr>
          <p:cNvSpPr>
            <a:spLocks noGrp="1"/>
          </p:cNvSpPr>
          <p:nvPr>
            <p:ph type="body" sz="quarter" idx="29"/>
          </p:nvPr>
        </p:nvSpPr>
        <p:spPr>
          <a:xfrm>
            <a:off x="30027478" y="5397678"/>
            <a:ext cx="12801600" cy="1437456"/>
          </a:xfrm>
        </p:spPr>
        <p:txBody>
          <a:bodyPr/>
          <a:lstStyle/>
          <a:p>
            <a:r>
              <a:rPr lang="en-US" dirty="0"/>
              <a:t>Research Questions</a:t>
            </a:r>
            <a:endParaRPr lang="en-GB" dirty="0"/>
          </a:p>
        </p:txBody>
      </p:sp>
      <p:sp>
        <p:nvSpPr>
          <p:cNvPr id="5" name="TextBox 4">
            <a:extLst>
              <a:ext uri="{FF2B5EF4-FFF2-40B4-BE49-F238E27FC236}">
                <a16:creationId xmlns:a16="http://schemas.microsoft.com/office/drawing/2014/main" id="{4B174FDC-FCCA-4040-9DEA-02912E499E22}"/>
              </a:ext>
            </a:extLst>
          </p:cNvPr>
          <p:cNvSpPr txBox="1"/>
          <p:nvPr/>
        </p:nvSpPr>
        <p:spPr>
          <a:xfrm>
            <a:off x="14704141" y="12128036"/>
            <a:ext cx="14350180" cy="5016758"/>
          </a:xfrm>
          <a:prstGeom prst="rect">
            <a:avLst/>
          </a:prstGeom>
          <a:solidFill>
            <a:schemeClr val="bg1"/>
          </a:solidFill>
        </p:spPr>
        <p:txBody>
          <a:bodyPr wrap="square" rtlCol="0">
            <a:spAutoFit/>
          </a:bodyPr>
          <a:lstStyle/>
          <a:p>
            <a:pPr algn="just" defTabSz="4389120">
              <a:spcBef>
                <a:spcPts val="1200"/>
              </a:spcBef>
              <a:buClr>
                <a:schemeClr val="bg1">
                  <a:lumMod val="65000"/>
                </a:schemeClr>
              </a:buClr>
            </a:pPr>
            <a:r>
              <a:rPr lang="en-GB" sz="4000" dirty="0">
                <a:latin typeface="Dubai Medium" panose="020B0603030403030204" pitchFamily="34" charset="-78"/>
                <a:cs typeface="Dubai Medium" panose="020B0603030403030204" pitchFamily="34" charset="-78"/>
              </a:rPr>
              <a:t>The core methodology consists of the following; The core concepts and ideas to be discussed during the interviews are prepared and sent to all participants a few weeks before the actual interview. During the interview, the interviewee may follow the provide document or discuss different insights related to the core concept. Once all Interviews are completed, all transcripts will be coded and undergo thematic analysis to extract the key insights that are relevant to the research propositions.</a:t>
            </a:r>
            <a:endParaRPr lang="en-US" sz="4000" dirty="0" err="1">
              <a:latin typeface="Dubai Medium" panose="020B0603030403030204" pitchFamily="34" charset="-78"/>
              <a:cs typeface="Dubai Medium" panose="020B0603030403030204" pitchFamily="34" charset="-78"/>
            </a:endParaRPr>
          </a:p>
        </p:txBody>
      </p:sp>
      <p:pic>
        <p:nvPicPr>
          <p:cNvPr id="64" name="Content Placeholder 63">
            <a:extLst>
              <a:ext uri="{FF2B5EF4-FFF2-40B4-BE49-F238E27FC236}">
                <a16:creationId xmlns:a16="http://schemas.microsoft.com/office/drawing/2014/main" id="{B78BE7E6-9482-45F4-AD9D-2E18AB9D64A4}"/>
              </a:ext>
            </a:extLst>
          </p:cNvPr>
          <p:cNvPicPr>
            <a:picLocks noGrp="1" noChangeAspect="1"/>
          </p:cNvPicPr>
          <p:nvPr>
            <p:ph sz="quarter" idx="32"/>
          </p:nvPr>
        </p:nvPicPr>
        <p:blipFill>
          <a:blip r:embed="rId9">
            <a:extLst>
              <a:ext uri="{28A0092B-C50C-407E-A947-70E740481C1C}">
                <a14:useLocalDpi xmlns:a14="http://schemas.microsoft.com/office/drawing/2010/main" val="0"/>
              </a:ext>
            </a:extLst>
          </a:blip>
          <a:stretch>
            <a:fillRect/>
          </a:stretch>
        </p:blipFill>
        <p:spPr>
          <a:xfrm>
            <a:off x="29900563" y="10591056"/>
            <a:ext cx="12729379" cy="7315200"/>
          </a:xfrm>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Custom 1">
      <a:dk1>
        <a:srgbClr val="000000"/>
      </a:dk1>
      <a:lt1>
        <a:sysClr val="window" lastClr="FFFFFF"/>
      </a:lt1>
      <a:dk2>
        <a:srgbClr val="1B1B1B"/>
      </a:dk2>
      <a:lt2>
        <a:srgbClr val="E5E8E8"/>
      </a:lt2>
      <a:accent1>
        <a:srgbClr val="45AE22"/>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tf04001343  -  Read-Only" id="{D7D11279-E549-4BDD-8C6E-267A86667662}" vid="{74DBB5DE-95EF-492E-B2C3-A5BAAA2FA331}"/>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1669352</Value>
      <Value>1669523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2013-01-21T10:18:00+00:00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TP104001342</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875929</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customXml/itemProps2.xml><?xml version="1.0" encoding="utf-8"?>
<ds:datastoreItem xmlns:ds="http://schemas.openxmlformats.org/officeDocument/2006/customXml" ds:itemID="{81D71401-7A50-4150-9E41-8D26D4FD62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04C2ADE-A257-45E6-A8A8-A5CFC12AD2E8}">
  <ds:schemaRefs>
    <ds:schemaRef ds:uri="http://schemas.microsoft.com/office/2006/documentManagement/types"/>
    <ds:schemaRef ds:uri="http://schemas.microsoft.com/office/2006/metadata/properties"/>
    <ds:schemaRef ds:uri="http://purl.org/dc/elements/1.1/"/>
    <ds:schemaRef ds:uri="4873beb7-5857-4685-be1f-d57550cc96cc"/>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tf04001343.poster template</Template>
  <TotalTime>0</TotalTime>
  <Words>302</Words>
  <Application>Microsoft Office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 Light</vt:lpstr>
      <vt:lpstr>Dubai Medium</vt:lpstr>
      <vt:lpstr>Science Poster</vt:lpstr>
      <vt:lpstr>Using Blockchain to bolster pharmaceutical and medical device supply chain provenance and transparency.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Project Title</dc:title>
  <dc:creator/>
  <cp:lastModifiedBy/>
  <cp:revision>2</cp:revision>
  <dcterms:created xsi:type="dcterms:W3CDTF">2018-02-08T12:16:29Z</dcterms:created>
  <dcterms:modified xsi:type="dcterms:W3CDTF">2019-05-28T10:31:45Z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