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1403B-A3D5-4E25-B6A4-3942AE5573FA}" v="306" dt="2019-05-26T18:39:00.97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654" y="-96"/>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48328429-D21F-4CF6-9089-EE3F5F57F2AC}">
      <dgm:prSet phldrT="[Text]" custT="1"/>
      <dgm:spPr/>
      <dgm:t>
        <a:bodyPr/>
        <a:lstStyle/>
        <a:p>
          <a:r>
            <a:rPr lang="en-GB" sz="2400" dirty="0">
              <a:latin typeface="Dubai Light" panose="020B0303030403030204" pitchFamily="34" charset="-78"/>
              <a:cs typeface="Dubai Light" panose="020B0303030403030204" pitchFamily="34" charset="-78"/>
            </a:rPr>
            <a:t>Insertion of Parameters</a:t>
          </a:r>
          <a:endParaRPr lang="en-US" sz="2400" dirty="0">
            <a:latin typeface="Dubai Light" panose="020B0303030403030204" pitchFamily="34" charset="-78"/>
            <a:cs typeface="Dubai Light" panose="020B0303030403030204" pitchFamily="34" charset="-78"/>
          </a:endParaRP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300FCD3E-1ADF-4D8E-8B7F-C23D248E5AA3}">
      <dgm:prSet phldrT="[Text]" custT="1"/>
      <dgm:spPr/>
      <dgm:t>
        <a:bodyPr/>
        <a:lstStyle/>
        <a:p>
          <a:r>
            <a:rPr lang="en-US" sz="2400" dirty="0">
              <a:latin typeface="Dubai Light" panose="020B0303030403030204" pitchFamily="34" charset="-78"/>
              <a:cs typeface="Dubai Light" panose="020B0303030403030204" pitchFamily="34" charset="-78"/>
            </a:rPr>
            <a:t>Initiate Web Scraping</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E809D839-0B00-496A-8F4D-A5873DC8214F}">
      <dgm:prSet/>
      <dgm:spPr/>
      <dgm:t>
        <a:bodyPr/>
        <a:lstStyle/>
        <a:p>
          <a:r>
            <a:rPr lang="en-GB" dirty="0">
              <a:latin typeface="Dubai Light" panose="020B0303030403030204" pitchFamily="34" charset="-78"/>
              <a:cs typeface="Dubai Light" panose="020B0303030403030204" pitchFamily="34" charset="-78"/>
            </a:rPr>
            <a:t>Keying of Data and Tagging Analysis</a:t>
          </a:r>
          <a:endParaRPr lang="en-US" dirty="0">
            <a:latin typeface="Dubai Light" panose="020B0303030403030204" pitchFamily="34" charset="-78"/>
            <a:cs typeface="Dubai Light" panose="020B0303030403030204" pitchFamily="34" charset="-78"/>
          </a:endParaRPr>
        </a:p>
      </dgm:t>
    </dgm:pt>
    <dgm:pt modelId="{33052904-D5A7-4405-ADB3-8034FC3B073C}" type="parTrans" cxnId="{2E482BDA-3DBD-4618-9ADE-9998B29E84B4}">
      <dgm:prSet/>
      <dgm:spPr/>
      <dgm:t>
        <a:bodyPr/>
        <a:lstStyle/>
        <a:p>
          <a:endParaRPr lang="en-US"/>
        </a:p>
      </dgm:t>
    </dgm:pt>
    <dgm:pt modelId="{7A1240A1-FB87-4BEE-962A-CA8BF0B67626}" type="sibTrans" cxnId="{2E482BDA-3DBD-4618-9ADE-9998B29E84B4}">
      <dgm:prSet/>
      <dgm:spPr/>
      <dgm:t>
        <a:bodyPr/>
        <a:lstStyle/>
        <a:p>
          <a:endParaRPr lang="en-US"/>
        </a:p>
      </dgm:t>
    </dgm:pt>
    <dgm:pt modelId="{E2CF72DC-2E2B-4ED5-BFB7-331C3962E7F7}">
      <dgm:prSet custT="1"/>
      <dgm:spPr/>
      <dgm:t>
        <a:bodyPr/>
        <a:lstStyle/>
        <a:p>
          <a:r>
            <a:rPr lang="en-GB" sz="2400" dirty="0">
              <a:latin typeface="Dubai Light" panose="020B0303030403030204" pitchFamily="34" charset="-78"/>
              <a:cs typeface="Dubai Light" panose="020B0303030403030204" pitchFamily="34" charset="-78"/>
            </a:rPr>
            <a:t>Calculation of Accuracy</a:t>
          </a:r>
          <a:endParaRPr lang="en-US" sz="2400" dirty="0">
            <a:latin typeface="Dubai Light" panose="020B0303030403030204" pitchFamily="34" charset="-78"/>
            <a:cs typeface="Dubai Light" panose="020B0303030403030204" pitchFamily="34" charset="-78"/>
          </a:endParaRPr>
        </a:p>
      </dgm:t>
    </dgm:pt>
    <dgm:pt modelId="{D2346941-9D9D-4E3D-8F0D-4F0C73C8D592}" type="parTrans" cxnId="{BCB0B493-A2FB-4EE2-9DAE-B24E642E4933}">
      <dgm:prSet/>
      <dgm:spPr/>
      <dgm:t>
        <a:bodyPr/>
        <a:lstStyle/>
        <a:p>
          <a:endParaRPr lang="en-US"/>
        </a:p>
      </dgm:t>
    </dgm:pt>
    <dgm:pt modelId="{EEBE1EC0-3064-4A16-B333-AF8EE243844B}" type="sibTrans" cxnId="{BCB0B493-A2FB-4EE2-9DAE-B24E642E4933}">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C70F57D3-8238-4570-9FC4-5D7843655913}" type="pres">
      <dgm:prSet presAssocID="{48328429-D21F-4CF6-9089-EE3F5F57F2AC}" presName="composite" presStyleCnt="0"/>
      <dgm:spPr/>
    </dgm:pt>
    <dgm:pt modelId="{BCE78E20-DCE3-4C58-A181-B7224658428D}" type="pres">
      <dgm:prSet presAssocID="{48328429-D21F-4CF6-9089-EE3F5F57F2AC}" presName="Accent" presStyleLbl="alignAcc1" presStyleIdx="0" presStyleCnt="4"/>
      <dgm:spPr/>
    </dgm:pt>
    <dgm:pt modelId="{01E68816-0985-4198-A5D3-44721F93E88F}" type="pres">
      <dgm:prSet presAssocID="{48328429-D21F-4CF6-9089-EE3F5F57F2AC}" presName="Image" presStyleLbl="node1" presStyleIdx="0" presStyleCnt="4" custScaleY="99352" custLinFactNeighborX="-2404" custLinFactNeighborY="3759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9000" b="-9000"/>
          </a:stretch>
        </a:blipFill>
      </dgm:spPr>
    </dgm:pt>
    <dgm:pt modelId="{0D5A7AA8-00EE-4460-8C06-3AD53B667DDE}" type="pres">
      <dgm:prSet presAssocID="{48328429-D21F-4CF6-9089-EE3F5F57F2AC}" presName="Child" presStyleLbl="revTx" presStyleIdx="0" presStyleCnt="4">
        <dgm:presLayoutVars>
          <dgm:bulletEnabled val="1"/>
        </dgm:presLayoutVars>
      </dgm:prSet>
      <dgm:spPr/>
    </dgm:pt>
    <dgm:pt modelId="{694EF9CD-9C4C-4DF2-B46C-70C927713002}" type="pres">
      <dgm:prSet presAssocID="{48328429-D21F-4CF6-9089-EE3F5F57F2AC}" presName="Parent" presStyleLbl="alignNode1" presStyleIdx="0" presStyleCnt="4" custScaleX="106844" custScaleY="143707" custLinFactNeighborX="-88" custLinFactNeighborY="-3514">
        <dgm:presLayoutVars>
          <dgm:bulletEnabled val="1"/>
        </dgm:presLayoutVars>
      </dgm:prSet>
      <dgm:spPr/>
    </dgm:pt>
    <dgm:pt modelId="{9C3CCBD1-2BF3-4B8F-97C4-51F92493FFE3}" type="pres">
      <dgm:prSet presAssocID="{C822654F-BF62-47E3-96FD-AE4B604B788B}" presName="sibTrans" presStyleCnt="0"/>
      <dgm:spPr/>
    </dgm:pt>
    <dgm:pt modelId="{C5D17857-1012-4D49-A5B3-6F68CE765328}" type="pres">
      <dgm:prSet presAssocID="{300FCD3E-1ADF-4D8E-8B7F-C23D248E5AA3}" presName="composite" presStyleCnt="0"/>
      <dgm:spPr/>
    </dgm:pt>
    <dgm:pt modelId="{12504387-322C-4A1F-83F9-6EE1CF573975}" type="pres">
      <dgm:prSet presAssocID="{300FCD3E-1ADF-4D8E-8B7F-C23D248E5AA3}" presName="Accent" presStyleLbl="alignAcc1" presStyleIdx="1" presStyleCnt="4"/>
      <dgm:spPr/>
    </dgm:pt>
    <dgm:pt modelId="{D022753B-A66D-4602-ABB6-796040F5CE18}" type="pres">
      <dgm:prSet presAssocID="{300FCD3E-1ADF-4D8E-8B7F-C23D248E5AA3}" presName="Image" presStyleLbl="node1" presStyleIdx="1" presStyleCnt="4" custLinFactNeighborX="-1105" custLinFactNeighborY="3228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8000" b="-8000"/>
          </a:stretch>
        </a:blipFill>
      </dgm:spPr>
    </dgm:pt>
    <dgm:pt modelId="{127011FC-75CC-4F83-88D1-BE430CFF9A84}" type="pres">
      <dgm:prSet presAssocID="{300FCD3E-1ADF-4D8E-8B7F-C23D248E5AA3}" presName="Child" presStyleLbl="revTx" presStyleIdx="1" presStyleCnt="4">
        <dgm:presLayoutVars>
          <dgm:bulletEnabled val="1"/>
        </dgm:presLayoutVars>
      </dgm:prSet>
      <dgm:spPr/>
    </dgm:pt>
    <dgm:pt modelId="{8D939DD1-E3FC-476D-A7B7-BE9BFAD49D59}" type="pres">
      <dgm:prSet presAssocID="{300FCD3E-1ADF-4D8E-8B7F-C23D248E5AA3}" presName="Parent" presStyleLbl="alignNode1" presStyleIdx="1" presStyleCnt="4" custScaleY="190934" custLinFactNeighborX="-1376" custLinFactNeighborY="-2334">
        <dgm:presLayoutVars>
          <dgm:bulletEnabled val="1"/>
        </dgm:presLayoutVars>
      </dgm:prSet>
      <dgm:spPr/>
    </dgm:pt>
    <dgm:pt modelId="{D1539E26-A0A9-43C1-8D6F-DF3F25C4CFE2}" type="pres">
      <dgm:prSet presAssocID="{4A78B380-1F85-4365-BF1F-0BD8AD7C8590}" presName="sibTrans" presStyleCnt="0"/>
      <dgm:spPr/>
    </dgm:pt>
    <dgm:pt modelId="{FE41D44C-D891-4409-A531-ABF0E800EC34}" type="pres">
      <dgm:prSet presAssocID="{E809D839-0B00-496A-8F4D-A5873DC8214F}" presName="composite" presStyleCnt="0"/>
      <dgm:spPr/>
    </dgm:pt>
    <dgm:pt modelId="{43044997-AB41-4968-8926-64242410CEAD}" type="pres">
      <dgm:prSet presAssocID="{E809D839-0B00-496A-8F4D-A5873DC8214F}" presName="Accent" presStyleLbl="alignAcc1" presStyleIdx="2" presStyleCnt="4"/>
      <dgm:spPr/>
    </dgm:pt>
    <dgm:pt modelId="{D5169B72-0247-454D-8FB6-CA47B8B062D4}" type="pres">
      <dgm:prSet presAssocID="{E809D839-0B00-496A-8F4D-A5873DC8214F}" presName="Image" presStyleLbl="node1" presStyleIdx="2" presStyleCnt="4" custLinFactNeighborX="3545" custLinFactNeighborY="31420"/>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dgm:spPr>
    </dgm:pt>
    <dgm:pt modelId="{F093D090-122F-4906-ABAA-3C71DE37E2B3}" type="pres">
      <dgm:prSet presAssocID="{E809D839-0B00-496A-8F4D-A5873DC8214F}" presName="Child" presStyleLbl="revTx" presStyleIdx="2" presStyleCnt="4">
        <dgm:presLayoutVars>
          <dgm:bulletEnabled val="1"/>
        </dgm:presLayoutVars>
      </dgm:prSet>
      <dgm:spPr/>
    </dgm:pt>
    <dgm:pt modelId="{86FAEBA4-3DF6-4395-AAED-3508B0466690}" type="pres">
      <dgm:prSet presAssocID="{E809D839-0B00-496A-8F4D-A5873DC8214F}" presName="Parent" presStyleLbl="alignNode1" presStyleIdx="2" presStyleCnt="4" custScaleX="106928" custScaleY="177012" custLinFactNeighborX="-492" custLinFactNeighborY="-14522">
        <dgm:presLayoutVars>
          <dgm:bulletEnabled val="1"/>
        </dgm:presLayoutVars>
      </dgm:prSet>
      <dgm:spPr/>
    </dgm:pt>
    <dgm:pt modelId="{BDCF2D4A-2ADA-4A76-824C-34EA7330DCAE}" type="pres">
      <dgm:prSet presAssocID="{7A1240A1-FB87-4BEE-962A-CA8BF0B67626}" presName="sibTrans" presStyleCnt="0"/>
      <dgm:spPr/>
    </dgm:pt>
    <dgm:pt modelId="{2363DEF2-8231-45DF-B274-5F73A5B28355}" type="pres">
      <dgm:prSet presAssocID="{E2CF72DC-2E2B-4ED5-BFB7-331C3962E7F7}" presName="composite" presStyleCnt="0"/>
      <dgm:spPr/>
    </dgm:pt>
    <dgm:pt modelId="{C960E0DB-606E-4D74-A953-CAB9CDAF8962}" type="pres">
      <dgm:prSet presAssocID="{E2CF72DC-2E2B-4ED5-BFB7-331C3962E7F7}" presName="Accent" presStyleLbl="alignAcc1" presStyleIdx="3" presStyleCnt="4"/>
      <dgm:spPr/>
    </dgm:pt>
    <dgm:pt modelId="{1E1A77DB-1B36-4B2C-94D1-29D93F5BCC36}" type="pres">
      <dgm:prSet presAssocID="{E2CF72DC-2E2B-4ED5-BFB7-331C3962E7F7}" presName="Image" presStyleLbl="node1" presStyleIdx="3" presStyleCnt="4" custLinFactNeighborX="-3314" custLinFactNeighborY="30278"/>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8000" b="-8000"/>
          </a:stretch>
        </a:blipFill>
      </dgm:spPr>
    </dgm:pt>
    <dgm:pt modelId="{85C81F43-D82B-4F2C-BB52-E21B6943BC59}" type="pres">
      <dgm:prSet presAssocID="{E2CF72DC-2E2B-4ED5-BFB7-331C3962E7F7}" presName="Child" presStyleLbl="revTx" presStyleIdx="3" presStyleCnt="4" custLinFactNeighborX="-653" custLinFactNeighborY="-50227">
        <dgm:presLayoutVars>
          <dgm:bulletEnabled val="1"/>
        </dgm:presLayoutVars>
      </dgm:prSet>
      <dgm:spPr/>
    </dgm:pt>
    <dgm:pt modelId="{11ECF1A5-143E-4DA1-B2CA-126495773D84}" type="pres">
      <dgm:prSet presAssocID="{E2CF72DC-2E2B-4ED5-BFB7-331C3962E7F7}" presName="Parent" presStyleLbl="alignNode1" presStyleIdx="3" presStyleCnt="4" custScaleY="207162">
        <dgm:presLayoutVars>
          <dgm:bulletEnabled val="1"/>
        </dgm:presLayoutVars>
      </dgm:prSet>
      <dgm:spPr/>
    </dgm:pt>
  </dgm:ptLst>
  <dgm:cxnLst>
    <dgm:cxn modelId="{B69EAD09-CE7B-422B-AB28-DF2AB0315780}" type="presOf" srcId="{300FCD3E-1ADF-4D8E-8B7F-C23D248E5AA3}" destId="{8D939DD1-E3FC-476D-A7B7-BE9BFAD49D59}" srcOrd="0" destOrd="0" presId="urn:microsoft.com/office/officeart/2008/layout/TitlePictureLineup"/>
    <dgm:cxn modelId="{A1EEBA2F-1E6B-4887-9B56-C6E111B8AC0A}" type="presOf" srcId="{48328429-D21F-4CF6-9089-EE3F5F57F2AC}" destId="{694EF9CD-9C4C-4DF2-B46C-70C927713002}"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B0B493-A2FB-4EE2-9DAE-B24E642E4933}" srcId="{25AFBC85-EE41-46FB-A7F4-99ED4084C835}" destId="{E2CF72DC-2E2B-4ED5-BFB7-331C3962E7F7}" srcOrd="3" destOrd="0" parTransId="{D2346941-9D9D-4E3D-8F0D-4F0C73C8D592}" sibTransId="{EEBE1EC0-3064-4A16-B333-AF8EE243844B}"/>
    <dgm:cxn modelId="{E79E63B0-1784-4833-BB34-64553DB577AF}" type="presOf" srcId="{E809D839-0B00-496A-8F4D-A5873DC8214F}" destId="{86FAEBA4-3DF6-4395-AAED-3508B0466690}" srcOrd="0" destOrd="0" presId="urn:microsoft.com/office/officeart/2008/layout/TitlePictureLineup"/>
    <dgm:cxn modelId="{B7AA9BCE-D649-4F1B-B108-93466D2481F6}" srcId="{25AFBC85-EE41-46FB-A7F4-99ED4084C835}" destId="{48328429-D21F-4CF6-9089-EE3F5F57F2AC}" srcOrd="0" destOrd="0" parTransId="{1635AB15-42A4-42D6-9F2B-33788AD7A83B}" sibTransId="{C822654F-BF62-47E3-96FD-AE4B604B788B}"/>
    <dgm:cxn modelId="{2E482BDA-3DBD-4618-9ADE-9998B29E84B4}" srcId="{25AFBC85-EE41-46FB-A7F4-99ED4084C835}" destId="{E809D839-0B00-496A-8F4D-A5873DC8214F}" srcOrd="2" destOrd="0" parTransId="{33052904-D5A7-4405-ADB3-8034FC3B073C}" sibTransId="{7A1240A1-FB87-4BEE-962A-CA8BF0B67626}"/>
    <dgm:cxn modelId="{4B471AE2-396E-4C5C-9110-4123DA6DCE53}" srcId="{25AFBC85-EE41-46FB-A7F4-99ED4084C835}" destId="{300FCD3E-1ADF-4D8E-8B7F-C23D248E5AA3}" srcOrd="1" destOrd="0" parTransId="{BC272908-DB90-4FCA-8784-0CA7E6A97E8F}" sibTransId="{4A78B380-1F85-4365-BF1F-0BD8AD7C8590}"/>
    <dgm:cxn modelId="{09901AF0-77A9-4365-88D1-ABF48FFBBA1A}" type="presOf" srcId="{E2CF72DC-2E2B-4ED5-BFB7-331C3962E7F7}" destId="{11ECF1A5-143E-4DA1-B2CA-126495773D84}" srcOrd="0" destOrd="0" presId="urn:microsoft.com/office/officeart/2008/layout/TitlePictureLineup"/>
    <dgm:cxn modelId="{2883B54D-6D0D-4984-8328-B8F2F0C870F0}" type="presParOf" srcId="{8C6E4A05-D928-421F-BB35-AB0FFEB0B7C4}" destId="{C70F57D3-8238-4570-9FC4-5D7843655913}" srcOrd="0" destOrd="0" presId="urn:microsoft.com/office/officeart/2008/layout/TitlePictureLineup"/>
    <dgm:cxn modelId="{DF3A34C4-F710-489A-B5DC-740132FD18C3}" type="presParOf" srcId="{C70F57D3-8238-4570-9FC4-5D7843655913}" destId="{BCE78E20-DCE3-4C58-A181-B7224658428D}" srcOrd="0" destOrd="0" presId="urn:microsoft.com/office/officeart/2008/layout/TitlePictureLineup"/>
    <dgm:cxn modelId="{37D7ABF8-5C6E-49EB-9FA4-648505FC47F4}" type="presParOf" srcId="{C70F57D3-8238-4570-9FC4-5D7843655913}" destId="{01E68816-0985-4198-A5D3-44721F93E88F}" srcOrd="1" destOrd="0" presId="urn:microsoft.com/office/officeart/2008/layout/TitlePictureLineup"/>
    <dgm:cxn modelId="{80ADD031-F65B-4B96-82C1-9EAF4E3DF8C2}" type="presParOf" srcId="{C70F57D3-8238-4570-9FC4-5D7843655913}" destId="{0D5A7AA8-00EE-4460-8C06-3AD53B667DDE}" srcOrd="2" destOrd="0" presId="urn:microsoft.com/office/officeart/2008/layout/TitlePictureLineup"/>
    <dgm:cxn modelId="{CA7DE164-E36A-4306-BB78-FBC8C9E27011}" type="presParOf" srcId="{C70F57D3-8238-4570-9FC4-5D7843655913}" destId="{694EF9CD-9C4C-4DF2-B46C-70C927713002}" srcOrd="3" destOrd="0" presId="urn:microsoft.com/office/officeart/2008/layout/TitlePictureLineup"/>
    <dgm:cxn modelId="{11DCB830-AA65-406D-AE94-AFE5E220BB5F}" type="presParOf" srcId="{8C6E4A05-D928-421F-BB35-AB0FFEB0B7C4}" destId="{9C3CCBD1-2BF3-4B8F-97C4-51F92493FFE3}" srcOrd="1" destOrd="0" presId="urn:microsoft.com/office/officeart/2008/layout/TitlePictureLineup"/>
    <dgm:cxn modelId="{17AFD5CD-0D32-46E6-AF0E-59B0710540A7}" type="presParOf" srcId="{8C6E4A05-D928-421F-BB35-AB0FFEB0B7C4}" destId="{C5D17857-1012-4D49-A5B3-6F68CE765328}" srcOrd="2" destOrd="0" presId="urn:microsoft.com/office/officeart/2008/layout/TitlePictureLineup"/>
    <dgm:cxn modelId="{676FE309-D162-4B7B-B0A6-6348AE68EAC7}" type="presParOf" srcId="{C5D17857-1012-4D49-A5B3-6F68CE765328}" destId="{12504387-322C-4A1F-83F9-6EE1CF573975}" srcOrd="0" destOrd="0" presId="urn:microsoft.com/office/officeart/2008/layout/TitlePictureLineup"/>
    <dgm:cxn modelId="{58A381AD-D598-4E0A-9ABE-BF5BAC5D64A6}" type="presParOf" srcId="{C5D17857-1012-4D49-A5B3-6F68CE765328}" destId="{D022753B-A66D-4602-ABB6-796040F5CE18}" srcOrd="1" destOrd="0" presId="urn:microsoft.com/office/officeart/2008/layout/TitlePictureLineup"/>
    <dgm:cxn modelId="{A394295C-3BCF-42A3-BDDF-FB87CFE0DDF7}" type="presParOf" srcId="{C5D17857-1012-4D49-A5B3-6F68CE765328}" destId="{127011FC-75CC-4F83-88D1-BE430CFF9A84}" srcOrd="2" destOrd="0" presId="urn:microsoft.com/office/officeart/2008/layout/TitlePictureLineup"/>
    <dgm:cxn modelId="{A68293B9-BB18-4469-96DD-9232D113F66D}" type="presParOf" srcId="{C5D17857-1012-4D49-A5B3-6F68CE765328}" destId="{8D939DD1-E3FC-476D-A7B7-BE9BFAD49D59}" srcOrd="3" destOrd="0" presId="urn:microsoft.com/office/officeart/2008/layout/TitlePictureLineup"/>
    <dgm:cxn modelId="{D8F8C8A9-3B45-4295-9C2A-4DE1FF777468}" type="presParOf" srcId="{8C6E4A05-D928-421F-BB35-AB0FFEB0B7C4}" destId="{D1539E26-A0A9-43C1-8D6F-DF3F25C4CFE2}" srcOrd="3" destOrd="0" presId="urn:microsoft.com/office/officeart/2008/layout/TitlePictureLineup"/>
    <dgm:cxn modelId="{8CD49116-E84E-4D96-8129-1885E3DFEEA7}" type="presParOf" srcId="{8C6E4A05-D928-421F-BB35-AB0FFEB0B7C4}" destId="{FE41D44C-D891-4409-A531-ABF0E800EC34}" srcOrd="4" destOrd="0" presId="urn:microsoft.com/office/officeart/2008/layout/TitlePictureLineup"/>
    <dgm:cxn modelId="{05385B15-D03E-45C4-B1B2-7CFC14A25ABC}" type="presParOf" srcId="{FE41D44C-D891-4409-A531-ABF0E800EC34}" destId="{43044997-AB41-4968-8926-64242410CEAD}" srcOrd="0" destOrd="0" presId="urn:microsoft.com/office/officeart/2008/layout/TitlePictureLineup"/>
    <dgm:cxn modelId="{0496A8EA-E562-4B1A-8C4B-029FA861D30F}" type="presParOf" srcId="{FE41D44C-D891-4409-A531-ABF0E800EC34}" destId="{D5169B72-0247-454D-8FB6-CA47B8B062D4}" srcOrd="1" destOrd="0" presId="urn:microsoft.com/office/officeart/2008/layout/TitlePictureLineup"/>
    <dgm:cxn modelId="{02D522EF-0D60-4EF3-9B04-DEBFDE487045}" type="presParOf" srcId="{FE41D44C-D891-4409-A531-ABF0E800EC34}" destId="{F093D090-122F-4906-ABAA-3C71DE37E2B3}" srcOrd="2" destOrd="0" presId="urn:microsoft.com/office/officeart/2008/layout/TitlePictureLineup"/>
    <dgm:cxn modelId="{FFBF745F-77DD-46F0-8606-30AB3C1F223C}" type="presParOf" srcId="{FE41D44C-D891-4409-A531-ABF0E800EC34}" destId="{86FAEBA4-3DF6-4395-AAED-3508B0466690}" srcOrd="3" destOrd="0" presId="urn:microsoft.com/office/officeart/2008/layout/TitlePictureLineup"/>
    <dgm:cxn modelId="{111F5BF9-53E9-4E21-B399-E081C8D435DA}" type="presParOf" srcId="{8C6E4A05-D928-421F-BB35-AB0FFEB0B7C4}" destId="{BDCF2D4A-2ADA-4A76-824C-34EA7330DCAE}" srcOrd="5" destOrd="0" presId="urn:microsoft.com/office/officeart/2008/layout/TitlePictureLineup"/>
    <dgm:cxn modelId="{9B3C2357-0852-4358-A672-959D36771E95}" type="presParOf" srcId="{8C6E4A05-D928-421F-BB35-AB0FFEB0B7C4}" destId="{2363DEF2-8231-45DF-B274-5F73A5B28355}" srcOrd="6" destOrd="0" presId="urn:microsoft.com/office/officeart/2008/layout/TitlePictureLineup"/>
    <dgm:cxn modelId="{12065D49-D49F-40AD-93F1-5C4CFA8C6076}" type="presParOf" srcId="{2363DEF2-8231-45DF-B274-5F73A5B28355}" destId="{C960E0DB-606E-4D74-A953-CAB9CDAF8962}" srcOrd="0" destOrd="0" presId="urn:microsoft.com/office/officeart/2008/layout/TitlePictureLineup"/>
    <dgm:cxn modelId="{C792F573-818C-4EB0-914B-0C2524CC2A0F}" type="presParOf" srcId="{2363DEF2-8231-45DF-B274-5F73A5B28355}" destId="{1E1A77DB-1B36-4B2C-94D1-29D93F5BCC36}" srcOrd="1" destOrd="0" presId="urn:microsoft.com/office/officeart/2008/layout/TitlePictureLineup"/>
    <dgm:cxn modelId="{4B5E819E-F16E-4D93-85F6-70449B8FB0CB}" type="presParOf" srcId="{2363DEF2-8231-45DF-B274-5F73A5B28355}" destId="{85C81F43-D82B-4F2C-BB52-E21B6943BC59}" srcOrd="2" destOrd="0" presId="urn:microsoft.com/office/officeart/2008/layout/TitlePictureLineup"/>
    <dgm:cxn modelId="{970FEAE7-050D-4D89-B91E-E5F13F5F12F6}" type="presParOf" srcId="{2363DEF2-8231-45DF-B274-5F73A5B28355}" destId="{11ECF1A5-143E-4DA1-B2CA-126495773D84}"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78E20-DCE3-4C58-A181-B7224658428D}">
      <dsp:nvSpPr>
        <dsp:cNvPr id="0" name=""/>
        <dsp:cNvSpPr/>
      </dsp:nvSpPr>
      <dsp:spPr>
        <a:xfrm>
          <a:off x="104887" y="828282"/>
          <a:ext cx="0" cy="5378949"/>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E68816-0985-4198-A5D3-44721F93E88F}">
      <dsp:nvSpPr>
        <dsp:cNvPr id="0" name=""/>
        <dsp:cNvSpPr/>
      </dsp:nvSpPr>
      <dsp:spPr>
        <a:xfrm>
          <a:off x="186292" y="1925420"/>
          <a:ext cx="2829028" cy="240484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A7AA8-00EE-4460-8C06-3AD53B667DDE}">
      <dsp:nvSpPr>
        <dsp:cNvPr id="0" name=""/>
        <dsp:cNvSpPr/>
      </dsp:nvSpPr>
      <dsp:spPr>
        <a:xfrm>
          <a:off x="254302" y="3428108"/>
          <a:ext cx="2829028" cy="2779123"/>
        </a:xfrm>
        <a:prstGeom prst="rect">
          <a:avLst/>
        </a:prstGeom>
        <a:noFill/>
        <a:ln>
          <a:noFill/>
        </a:ln>
        <a:effectLst/>
      </dsp:spPr>
      <dsp:style>
        <a:lnRef idx="0">
          <a:scrgbClr r="0" g="0" b="0"/>
        </a:lnRef>
        <a:fillRef idx="0">
          <a:scrgbClr r="0" g="0" b="0"/>
        </a:fillRef>
        <a:effectRef idx="0">
          <a:scrgbClr r="0" g="0" b="0"/>
        </a:effectRef>
        <a:fontRef idx="minor"/>
      </dsp:style>
    </dsp:sp>
    <dsp:sp modelId="{694EF9CD-9C4C-4DF2-B46C-70C927713002}">
      <dsp:nvSpPr>
        <dsp:cNvPr id="0" name=""/>
        <dsp:cNvSpPr/>
      </dsp:nvSpPr>
      <dsp:spPr>
        <a:xfrm>
          <a:off x="0" y="79010"/>
          <a:ext cx="3192824" cy="85888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Dubai Light" panose="020B0303030403030204" pitchFamily="34" charset="-78"/>
              <a:cs typeface="Dubai Light" panose="020B0303030403030204" pitchFamily="34" charset="-78"/>
            </a:rPr>
            <a:t>Insertion of Parameters</a:t>
          </a:r>
          <a:endParaRPr lang="en-US" sz="2400" kern="1200" dirty="0">
            <a:latin typeface="Dubai Light" panose="020B0303030403030204" pitchFamily="34" charset="-78"/>
            <a:cs typeface="Dubai Light" panose="020B0303030403030204" pitchFamily="34" charset="-78"/>
          </a:endParaRPr>
        </a:p>
      </dsp:txBody>
      <dsp:txXfrm>
        <a:off x="0" y="79010"/>
        <a:ext cx="3192824" cy="858880"/>
      </dsp:txXfrm>
    </dsp:sp>
    <dsp:sp modelId="{12504387-322C-4A1F-83F9-6EE1CF573975}">
      <dsp:nvSpPr>
        <dsp:cNvPr id="0" name=""/>
        <dsp:cNvSpPr/>
      </dsp:nvSpPr>
      <dsp:spPr>
        <a:xfrm>
          <a:off x="3855504" y="969411"/>
          <a:ext cx="0" cy="5378949"/>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22753B-A66D-4602-ABB6-796040F5CE18}">
      <dsp:nvSpPr>
        <dsp:cNvPr id="0" name=""/>
        <dsp:cNvSpPr/>
      </dsp:nvSpPr>
      <dsp:spPr>
        <a:xfrm>
          <a:off x="3973658" y="1930104"/>
          <a:ext cx="2829028" cy="2420527"/>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011FC-75CC-4F83-88D1-BE430CFF9A84}">
      <dsp:nvSpPr>
        <dsp:cNvPr id="0" name=""/>
        <dsp:cNvSpPr/>
      </dsp:nvSpPr>
      <dsp:spPr>
        <a:xfrm>
          <a:off x="4004919" y="3569237"/>
          <a:ext cx="2829028" cy="2779123"/>
        </a:xfrm>
        <a:prstGeom prst="rect">
          <a:avLst/>
        </a:prstGeom>
        <a:noFill/>
        <a:ln>
          <a:noFill/>
        </a:ln>
        <a:effectLst/>
      </dsp:spPr>
      <dsp:style>
        <a:lnRef idx="0">
          <a:scrgbClr r="0" g="0" b="0"/>
        </a:lnRef>
        <a:fillRef idx="0">
          <a:scrgbClr r="0" g="0" b="0"/>
        </a:fillRef>
        <a:effectRef idx="0">
          <a:scrgbClr r="0" g="0" b="0"/>
        </a:effectRef>
        <a:fontRef idx="minor"/>
      </dsp:style>
    </dsp:sp>
    <dsp:sp modelId="{8D939DD1-E3FC-476D-A7B7-BE9BFAD49D59}">
      <dsp:nvSpPr>
        <dsp:cNvPr id="0" name=""/>
        <dsp:cNvSpPr/>
      </dsp:nvSpPr>
      <dsp:spPr>
        <a:xfrm>
          <a:off x="3814385" y="86062"/>
          <a:ext cx="2988305" cy="114113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Dubai Light" panose="020B0303030403030204" pitchFamily="34" charset="-78"/>
              <a:cs typeface="Dubai Light" panose="020B0303030403030204" pitchFamily="34" charset="-78"/>
            </a:rPr>
            <a:t>Initiate Web Scraping</a:t>
          </a:r>
        </a:p>
      </dsp:txBody>
      <dsp:txXfrm>
        <a:off x="3814385" y="86062"/>
        <a:ext cx="2988305" cy="1141138"/>
      </dsp:txXfrm>
    </dsp:sp>
    <dsp:sp modelId="{43044997-AB41-4968-8926-64242410CEAD}">
      <dsp:nvSpPr>
        <dsp:cNvPr id="0" name=""/>
        <dsp:cNvSpPr/>
      </dsp:nvSpPr>
      <dsp:spPr>
        <a:xfrm>
          <a:off x="7607376" y="927808"/>
          <a:ext cx="0" cy="5378949"/>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169B72-0247-454D-8FB6-CA47B8B062D4}">
      <dsp:nvSpPr>
        <dsp:cNvPr id="0" name=""/>
        <dsp:cNvSpPr/>
      </dsp:nvSpPr>
      <dsp:spPr>
        <a:xfrm>
          <a:off x="7857080" y="1867636"/>
          <a:ext cx="2829028" cy="242052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3D090-122F-4906-ABAA-3C71DE37E2B3}">
      <dsp:nvSpPr>
        <dsp:cNvPr id="0" name=""/>
        <dsp:cNvSpPr/>
      </dsp:nvSpPr>
      <dsp:spPr>
        <a:xfrm>
          <a:off x="7756791" y="3527633"/>
          <a:ext cx="2829028" cy="2779123"/>
        </a:xfrm>
        <a:prstGeom prst="rect">
          <a:avLst/>
        </a:prstGeom>
        <a:noFill/>
        <a:ln>
          <a:noFill/>
        </a:ln>
        <a:effectLst/>
      </dsp:spPr>
      <dsp:style>
        <a:lnRef idx="0">
          <a:scrgbClr r="0" g="0" b="0"/>
        </a:lnRef>
        <a:fillRef idx="0">
          <a:scrgbClr r="0" g="0" b="0"/>
        </a:fillRef>
        <a:effectRef idx="0">
          <a:scrgbClr r="0" g="0" b="0"/>
        </a:effectRef>
        <a:fontRef idx="minor"/>
      </dsp:style>
    </dsp:sp>
    <dsp:sp modelId="{86FAEBA4-3DF6-4395-AAED-3508B0466690}">
      <dsp:nvSpPr>
        <dsp:cNvPr id="0" name=""/>
        <dsp:cNvSpPr/>
      </dsp:nvSpPr>
      <dsp:spPr>
        <a:xfrm>
          <a:off x="7489159" y="13219"/>
          <a:ext cx="3195334" cy="105793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GB" sz="2300" kern="1200" dirty="0">
              <a:latin typeface="Dubai Light" panose="020B0303030403030204" pitchFamily="34" charset="-78"/>
              <a:cs typeface="Dubai Light" panose="020B0303030403030204" pitchFamily="34" charset="-78"/>
            </a:rPr>
            <a:t>Keying of Data and Tagging Analysis</a:t>
          </a:r>
          <a:endParaRPr lang="en-US" sz="2300" kern="1200" dirty="0">
            <a:latin typeface="Dubai Light" panose="020B0303030403030204" pitchFamily="34" charset="-78"/>
            <a:cs typeface="Dubai Light" panose="020B0303030403030204" pitchFamily="34" charset="-78"/>
          </a:endParaRPr>
        </a:p>
      </dsp:txBody>
      <dsp:txXfrm>
        <a:off x="7489159" y="13219"/>
        <a:ext cx="3195334" cy="1057931"/>
      </dsp:txXfrm>
    </dsp:sp>
    <dsp:sp modelId="{C960E0DB-606E-4D74-A953-CAB9CDAF8962}">
      <dsp:nvSpPr>
        <dsp:cNvPr id="0" name=""/>
        <dsp:cNvSpPr/>
      </dsp:nvSpPr>
      <dsp:spPr>
        <a:xfrm>
          <a:off x="11359248" y="1017905"/>
          <a:ext cx="0" cy="5378949"/>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1A77DB-1B36-4B2C-94D1-29D93F5BCC36}">
      <dsp:nvSpPr>
        <dsp:cNvPr id="0" name=""/>
        <dsp:cNvSpPr/>
      </dsp:nvSpPr>
      <dsp:spPr>
        <a:xfrm>
          <a:off x="11414909" y="1930091"/>
          <a:ext cx="2829028" cy="2420527"/>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C81F43-D82B-4F2C-BB52-E21B6943BC59}">
      <dsp:nvSpPr>
        <dsp:cNvPr id="0" name=""/>
        <dsp:cNvSpPr/>
      </dsp:nvSpPr>
      <dsp:spPr>
        <a:xfrm>
          <a:off x="11490190" y="2221860"/>
          <a:ext cx="2829028" cy="2779123"/>
        </a:xfrm>
        <a:prstGeom prst="rect">
          <a:avLst/>
        </a:prstGeom>
        <a:noFill/>
        <a:ln>
          <a:noFill/>
        </a:ln>
        <a:effectLst/>
      </dsp:spPr>
      <dsp:style>
        <a:lnRef idx="0">
          <a:scrgbClr r="0" g="0" b="0"/>
        </a:lnRef>
        <a:fillRef idx="0">
          <a:scrgbClr r="0" g="0" b="0"/>
        </a:fillRef>
        <a:effectRef idx="0">
          <a:scrgbClr r="0" g="0" b="0"/>
        </a:effectRef>
        <a:fontRef idx="minor"/>
      </dsp:style>
    </dsp:sp>
    <dsp:sp modelId="{11ECF1A5-143E-4DA1-B2CA-126495773D84}">
      <dsp:nvSpPr>
        <dsp:cNvPr id="0" name=""/>
        <dsp:cNvSpPr/>
      </dsp:nvSpPr>
      <dsp:spPr>
        <a:xfrm>
          <a:off x="11359248" y="100012"/>
          <a:ext cx="2988305" cy="123812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Dubai Light" panose="020B0303030403030204" pitchFamily="34" charset="-78"/>
              <a:cs typeface="Dubai Light" panose="020B0303030403030204" pitchFamily="34" charset="-78"/>
            </a:rPr>
            <a:t>Calculation of Accuracy</a:t>
          </a:r>
          <a:endParaRPr lang="en-US" sz="2400" kern="1200" dirty="0">
            <a:latin typeface="Dubai Light" panose="020B0303030403030204" pitchFamily="34" charset="-78"/>
            <a:cs typeface="Dubai Light" panose="020B0303030403030204" pitchFamily="34" charset="-78"/>
          </a:endParaRPr>
        </a:p>
      </dsp:txBody>
      <dsp:txXfrm>
        <a:off x="11359248" y="100012"/>
        <a:ext cx="2988305" cy="1238126"/>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6/5/2019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1892" y="685972"/>
            <a:ext cx="30175200" cy="2971740"/>
          </a:xfrm>
        </p:spPr>
        <p:txBody>
          <a:bodyPr>
            <a:noAutofit/>
          </a:bodyPr>
          <a:lstStyle/>
          <a:p>
            <a:r>
              <a:rPr lang="en-US" dirty="0"/>
              <a:t>Using Natural Language Processing to assure Data Quality in Web Scraping Operations.</a:t>
            </a:r>
            <a:endParaRPr lang="en-US" sz="8800" dirty="0"/>
          </a:p>
        </p:txBody>
      </p:sp>
      <p:sp>
        <p:nvSpPr>
          <p:cNvPr id="23" name="Text Placeholder 22"/>
          <p:cNvSpPr>
            <a:spLocks noGrp="1"/>
          </p:cNvSpPr>
          <p:nvPr>
            <p:ph type="body" sz="quarter" idx="36"/>
          </p:nvPr>
        </p:nvSpPr>
        <p:spPr>
          <a:xfrm>
            <a:off x="1188720" y="4093905"/>
            <a:ext cx="30143932" cy="809967"/>
          </a:xfrm>
        </p:spPr>
        <p:txBody>
          <a:bodyPr/>
          <a:lstStyle/>
          <a:p>
            <a:r>
              <a:rPr lang="en-US" dirty="0"/>
              <a:t>Matthew De Giorgio | Alan </a:t>
            </a:r>
            <a:r>
              <a:rPr lang="en-US" dirty="0" err="1"/>
              <a:t>Gatt</a:t>
            </a:r>
            <a:r>
              <a:rPr lang="en-US" dirty="0"/>
              <a:t> | Institute of Information and Communication Technology</a:t>
            </a:r>
          </a:p>
        </p:txBody>
      </p:sp>
      <p:sp>
        <p:nvSpPr>
          <p:cNvPr id="67" name="Text Placeholder 66"/>
          <p:cNvSpPr>
            <a:spLocks noGrp="1"/>
          </p:cNvSpPr>
          <p:nvPr>
            <p:ph type="body" sz="quarter" idx="13"/>
          </p:nvPr>
        </p:nvSpPr>
        <p:spPr>
          <a:xfrm>
            <a:off x="1188720" y="5397679"/>
            <a:ext cx="12801600" cy="1280160"/>
          </a:xfrm>
        </p:spPr>
        <p:txBody>
          <a:bodyPr/>
          <a:lstStyle/>
          <a:p>
            <a:r>
              <a:rPr lang="en-US" dirty="0"/>
              <a:t>Abstract</a:t>
            </a:r>
          </a:p>
        </p:txBody>
      </p:sp>
      <p:sp>
        <p:nvSpPr>
          <p:cNvPr id="69" name="Text Placeholder 68"/>
          <p:cNvSpPr>
            <a:spLocks noGrp="1"/>
          </p:cNvSpPr>
          <p:nvPr>
            <p:ph type="body" sz="quarter" idx="39"/>
          </p:nvPr>
        </p:nvSpPr>
        <p:spPr>
          <a:xfrm>
            <a:off x="1143000" y="7114032"/>
            <a:ext cx="12801600" cy="3891308"/>
          </a:xfrm>
        </p:spPr>
        <p:txBody>
          <a:bodyPr/>
          <a:lstStyle/>
          <a:p>
            <a:pPr algn="just"/>
            <a:r>
              <a:rPr lang="en-GB" dirty="0">
                <a:latin typeface="Dubai Medium" panose="020B0603030403030204" pitchFamily="34" charset="-78"/>
                <a:cs typeface="Dubai Medium" panose="020B0603030403030204" pitchFamily="34" charset="-78"/>
              </a:rPr>
              <a:t>The aim of this project was to test the accuracy of the end data after using  a web scraping and Natural Language Processing  based system with the intention of using the system as an alternative data source and aggregator for feeding a data model with a vast amount of usable data</a:t>
            </a:r>
            <a:endParaRPr lang="en-US" dirty="0">
              <a:latin typeface="Dubai Medium" panose="020B0603030403030204" pitchFamily="34" charset="-78"/>
              <a:cs typeface="Dubai Medium" panose="020B0603030403030204" pitchFamily="34" charset="-78"/>
            </a:endParaRPr>
          </a:p>
        </p:txBody>
      </p:sp>
      <p:sp>
        <p:nvSpPr>
          <p:cNvPr id="68" name="Text Placeholder 67"/>
          <p:cNvSpPr>
            <a:spLocks noGrp="1"/>
          </p:cNvSpPr>
          <p:nvPr>
            <p:ph type="body" sz="quarter" idx="37"/>
          </p:nvPr>
        </p:nvSpPr>
        <p:spPr>
          <a:xfrm>
            <a:off x="1188720" y="11613836"/>
            <a:ext cx="12801600" cy="1280160"/>
          </a:xfrm>
        </p:spPr>
        <p:txBody>
          <a:bodyPr/>
          <a:lstStyle/>
          <a:p>
            <a:r>
              <a:rPr lang="en-US" dirty="0"/>
              <a:t>Research Approach</a:t>
            </a:r>
          </a:p>
        </p:txBody>
      </p:sp>
      <p:sp>
        <p:nvSpPr>
          <p:cNvPr id="11" name="Content Placeholder 10"/>
          <p:cNvSpPr>
            <a:spLocks noGrp="1"/>
          </p:cNvSpPr>
          <p:nvPr>
            <p:ph sz="quarter" idx="38"/>
          </p:nvPr>
        </p:nvSpPr>
        <p:spPr>
          <a:xfrm>
            <a:off x="1188720" y="13431029"/>
            <a:ext cx="12801600" cy="2807506"/>
          </a:xfrm>
        </p:spPr>
        <p:txBody>
          <a:bodyPr>
            <a:normAutofit lnSpcReduction="10000"/>
          </a:bodyPr>
          <a:lstStyle/>
          <a:p>
            <a:pPr marL="0" indent="0" algn="just">
              <a:buNone/>
            </a:pPr>
            <a:r>
              <a:rPr lang="en-GB" sz="3600" dirty="0">
                <a:latin typeface="Dubai Medium" panose="020B0603030403030204" pitchFamily="34" charset="-78"/>
                <a:cs typeface="Dubai Medium" panose="020B0603030403030204" pitchFamily="34" charset="-78"/>
              </a:rPr>
              <a:t>The study undertook a qualitative research style since the focus was to establish a proof of concept for a later project that would be on a larger scale. Using a Positivist-based Research Philosophy the will tagging mechanism within the NLTK python library was isolated and tested for accuracy.</a:t>
            </a:r>
            <a:endParaRPr lang="en-US" sz="4000" dirty="0">
              <a:latin typeface="Dubai Medium" panose="020B0603030403030204" pitchFamily="34" charset="-78"/>
              <a:cs typeface="Dubai Medium" panose="020B0603030403030204" pitchFamily="34" charset="-78"/>
            </a:endParaRPr>
          </a:p>
        </p:txBody>
      </p:sp>
      <p:sp>
        <p:nvSpPr>
          <p:cNvPr id="7" name="Text Placeholder 6"/>
          <p:cNvSpPr>
            <a:spLocks noGrp="1"/>
          </p:cNvSpPr>
          <p:nvPr>
            <p:ph type="body" sz="quarter" idx="17"/>
          </p:nvPr>
        </p:nvSpPr>
        <p:spPr>
          <a:xfrm>
            <a:off x="1188720" y="16719596"/>
            <a:ext cx="12801600" cy="1219200"/>
          </a:xfrm>
        </p:spPr>
        <p:txBody>
          <a:bodyPr/>
          <a:lstStyle/>
          <a:p>
            <a:r>
              <a:rPr lang="en-US"/>
              <a:t>Project Overview</a:t>
            </a:r>
            <a:endParaRPr lang="en-US" dirty="0"/>
          </a:p>
        </p:txBody>
      </p:sp>
      <p:sp>
        <p:nvSpPr>
          <p:cNvPr id="12" name="Content Placeholder 11"/>
          <p:cNvSpPr>
            <a:spLocks noGrp="1"/>
          </p:cNvSpPr>
          <p:nvPr>
            <p:ph sz="quarter" idx="25"/>
          </p:nvPr>
        </p:nvSpPr>
        <p:spPr>
          <a:xfrm>
            <a:off x="1188720" y="18585228"/>
            <a:ext cx="12801600" cy="6027461"/>
          </a:xfrm>
        </p:spPr>
        <p:txBody>
          <a:bodyPr>
            <a:normAutofit/>
          </a:bodyPr>
          <a:lstStyle/>
          <a:p>
            <a:pPr marL="0" indent="0" algn="just">
              <a:buNone/>
            </a:pPr>
            <a:r>
              <a:rPr lang="en-GB" sz="3600" dirty="0">
                <a:latin typeface="Dubai Medium" panose="020B0603030403030204" pitchFamily="34" charset="-78"/>
                <a:cs typeface="Dubai Medium" panose="020B0603030403030204" pitchFamily="34" charset="-78"/>
              </a:rPr>
              <a:t>This concept is being tackled by many institutions around the world including  DARPA (America’s Defence Advanced Research Project Agency) who create the DEFT (Deep Exploration and Filtering of Text) Program which utilises natural language processing (NLP), a form of artificial intelligence , to automatically extract relevant information and help analysts derive actionable insights from the data. Primarily based on two Python Libraries , </a:t>
            </a:r>
            <a:r>
              <a:rPr lang="en-GB" sz="3600" dirty="0" err="1">
                <a:latin typeface="Dubai Medium" panose="020B0603030403030204" pitchFamily="34" charset="-78"/>
                <a:cs typeface="Dubai Medium" panose="020B0603030403030204" pitchFamily="34" charset="-78"/>
              </a:rPr>
              <a:t>BeautifulSoup</a:t>
            </a:r>
            <a:r>
              <a:rPr lang="en-GB" sz="3600" dirty="0">
                <a:latin typeface="Dubai Medium" panose="020B0603030403030204" pitchFamily="34" charset="-78"/>
                <a:cs typeface="Dubai Medium" panose="020B0603030403030204" pitchFamily="34" charset="-78"/>
              </a:rPr>
              <a:t> and NLTK , the program sources the information from the designated websites , downloads it and processes it using Part-of-Sentence Tagging.</a:t>
            </a:r>
            <a:endParaRPr lang="en-US" sz="3600" dirty="0">
              <a:latin typeface="Dubai Medium" panose="020B0603030403030204" pitchFamily="34" charset="-78"/>
              <a:cs typeface="Dubai Medium" panose="020B0603030403030204" pitchFamily="34" charset="-78"/>
            </a:endParaRPr>
          </a:p>
        </p:txBody>
      </p:sp>
      <p:sp>
        <p:nvSpPr>
          <p:cNvPr id="70" name="Text Placeholder 69"/>
          <p:cNvSpPr>
            <a:spLocks noGrp="1"/>
          </p:cNvSpPr>
          <p:nvPr>
            <p:ph type="body" sz="quarter" idx="40"/>
          </p:nvPr>
        </p:nvSpPr>
        <p:spPr>
          <a:xfrm>
            <a:off x="14704142" y="5403539"/>
            <a:ext cx="14350181" cy="1431595"/>
          </a:xfrm>
        </p:spPr>
        <p:txBody>
          <a:bodyPr/>
          <a:lstStyle/>
          <a:p>
            <a:r>
              <a:rPr lang="en-US" dirty="0"/>
              <a:t>Methodology </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1633213140"/>
              </p:ext>
            </p:extLst>
          </p:nvPr>
        </p:nvGraphicFramePr>
        <p:xfrm>
          <a:off x="14704141" y="7393924"/>
          <a:ext cx="14350181" cy="6496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Content Placeholder 16"/>
          <p:cNvSpPr>
            <a:spLocks noGrp="1"/>
          </p:cNvSpPr>
          <p:nvPr>
            <p:ph sz="quarter" idx="30"/>
          </p:nvPr>
        </p:nvSpPr>
        <p:spPr>
          <a:xfrm>
            <a:off x="30027478" y="7175376"/>
            <a:ext cx="12801600" cy="3829964"/>
          </a:xfrm>
        </p:spPr>
        <p:txBody>
          <a:bodyPr/>
          <a:lstStyle/>
          <a:p>
            <a:r>
              <a:rPr lang="en-GB" i="1" dirty="0"/>
              <a:t>Hypothesis : The program will achieve an accuracy above 90%</a:t>
            </a:r>
          </a:p>
          <a:p>
            <a:r>
              <a:rPr lang="en-GB" i="1" dirty="0"/>
              <a:t>Null Hypothesis : The program will not achieve the stated accuracy due to malfunction.</a:t>
            </a:r>
          </a:p>
          <a:p>
            <a:endParaRPr lang="en-US" dirty="0"/>
          </a:p>
        </p:txBody>
      </p:sp>
      <p:sp>
        <p:nvSpPr>
          <p:cNvPr id="21" name="Text Placeholder 20"/>
          <p:cNvSpPr>
            <a:spLocks noGrp="1"/>
          </p:cNvSpPr>
          <p:nvPr>
            <p:ph type="body" sz="quarter" idx="34"/>
          </p:nvPr>
        </p:nvSpPr>
        <p:spPr>
          <a:xfrm>
            <a:off x="29900563" y="21927393"/>
            <a:ext cx="12801600" cy="1219200"/>
          </a:xfrm>
        </p:spPr>
        <p:txBody>
          <a:bodyPr/>
          <a:lstStyle/>
          <a:p>
            <a:r>
              <a:rPr lang="en-US" dirty="0"/>
              <a:t>References</a:t>
            </a:r>
          </a:p>
        </p:txBody>
      </p:sp>
      <p:sp>
        <p:nvSpPr>
          <p:cNvPr id="22" name="Content Placeholder 21"/>
          <p:cNvSpPr>
            <a:spLocks noGrp="1"/>
          </p:cNvSpPr>
          <p:nvPr>
            <p:ph sz="quarter" idx="35"/>
          </p:nvPr>
        </p:nvSpPr>
        <p:spPr>
          <a:xfrm>
            <a:off x="29900563" y="23547940"/>
            <a:ext cx="12801600" cy="7343026"/>
          </a:xfrm>
        </p:spPr>
        <p:txBody>
          <a:bodyPr>
            <a:normAutofit fontScale="92500" lnSpcReduction="10000"/>
          </a:bodyPr>
          <a:lstStyle/>
          <a:p>
            <a:r>
              <a:rPr lang="en-US" dirty="0" err="1"/>
              <a:t>Bringsjord</a:t>
            </a:r>
            <a:r>
              <a:rPr lang="en-US" dirty="0"/>
              <a:t>, Selmer, </a:t>
            </a:r>
            <a:r>
              <a:rPr lang="en-US" dirty="0" err="1"/>
              <a:t>Govindarajulu</a:t>
            </a:r>
            <a:r>
              <a:rPr lang="en-US" dirty="0"/>
              <a:t> and Sundar, N. (2018). </a:t>
            </a:r>
            <a:r>
              <a:rPr lang="en-US" i="1" dirty="0"/>
              <a:t>Artificial Intelligence (Stanford Encyclopedia of Philosophy)</a:t>
            </a:r>
            <a:r>
              <a:rPr lang="en-US" dirty="0"/>
              <a:t>. [online] Plato.stanford.edu. Available at: https://plato.stanford.edu/entries/artificial-intelligence/#HistAI [Accessed 1 Mar. 2019].</a:t>
            </a:r>
          </a:p>
          <a:p>
            <a:r>
              <a:rPr lang="en-US" dirty="0"/>
              <a:t>D. Eggers, W., Malik, N. and </a:t>
            </a:r>
            <a:r>
              <a:rPr lang="en-US" dirty="0" err="1"/>
              <a:t>Graciee</a:t>
            </a:r>
            <a:r>
              <a:rPr lang="en-US" dirty="0"/>
              <a:t>, M. (2019). </a:t>
            </a:r>
            <a:r>
              <a:rPr lang="en-US" i="1" dirty="0"/>
              <a:t>Using AI to unleash the power of unstructured government data</a:t>
            </a:r>
            <a:r>
              <a:rPr lang="en-US" dirty="0"/>
              <a:t>. [online] Deloitte Insights. Available at: https://www2.deloitte.com/insights/us/en/focus/cognitive-technologies/natural-language-processing-examples-in-government-data.html [Accessed 24 May 2019].</a:t>
            </a:r>
          </a:p>
          <a:p>
            <a:r>
              <a:rPr lang="en-US" dirty="0" err="1"/>
              <a:t>D.Manning</a:t>
            </a:r>
            <a:r>
              <a:rPr lang="en-US" dirty="0"/>
              <a:t>, C. (2011). </a:t>
            </a:r>
            <a:r>
              <a:rPr lang="en-US" i="1" dirty="0"/>
              <a:t>Part-of-Speech Tagging from 97% to 100%: Is It Time for Some Linguistics?</a:t>
            </a:r>
            <a:r>
              <a:rPr lang="en-US" dirty="0"/>
              <a:t>. [</a:t>
            </a:r>
            <a:r>
              <a:rPr lang="en-US" dirty="0" err="1"/>
              <a:t>ebook</a:t>
            </a:r>
            <a:r>
              <a:rPr lang="en-US" dirty="0"/>
              <a:t>] Stanford: Department of Linguistics , Stanford University. Available at: https://nlp.stanford.edu/pubs/CICLing2011-manning-tagging.pdf [Accessed 20 Apr. 2019].</a:t>
            </a:r>
          </a:p>
          <a:p>
            <a:endParaRPr lang="en-US" sz="2000" dirty="0"/>
          </a:p>
        </p:txBody>
      </p:sp>
      <p:sp>
        <p:nvSpPr>
          <p:cNvPr id="2" name="Rectangle: Rounded Corners 1">
            <a:extLst>
              <a:ext uri="{FF2B5EF4-FFF2-40B4-BE49-F238E27FC236}">
                <a16:creationId xmlns:a16="http://schemas.microsoft.com/office/drawing/2014/main" id="{D6EDE0B6-C26F-4224-BF5B-17D611090E8B}"/>
              </a:ext>
            </a:extLst>
          </p:cNvPr>
          <p:cNvSpPr/>
          <p:nvPr/>
        </p:nvSpPr>
        <p:spPr>
          <a:xfrm>
            <a:off x="31038800" y="289840"/>
            <a:ext cx="12573000" cy="306634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err="1"/>
          </a:p>
        </p:txBody>
      </p:sp>
      <p:pic>
        <p:nvPicPr>
          <p:cNvPr id="1028" name="Picture 4" descr="http://www.mcast.edu.mt/images/logo.png">
            <a:extLst>
              <a:ext uri="{FF2B5EF4-FFF2-40B4-BE49-F238E27FC236}">
                <a16:creationId xmlns:a16="http://schemas.microsoft.com/office/drawing/2014/main" id="{E5178F1B-0EBB-41B4-967B-D1CE3BD703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31312" y="653794"/>
            <a:ext cx="9591175" cy="2753189"/>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a:extLst>
              <a:ext uri="{FF2B5EF4-FFF2-40B4-BE49-F238E27FC236}">
                <a16:creationId xmlns:a16="http://schemas.microsoft.com/office/drawing/2014/main" id="{C7F95CF9-6B3E-4CC6-A3D5-12407A84FB40}"/>
              </a:ext>
            </a:extLst>
          </p:cNvPr>
          <p:cNvSpPr>
            <a:spLocks noGrp="1"/>
          </p:cNvSpPr>
          <p:nvPr>
            <p:ph type="body" sz="quarter" idx="29"/>
          </p:nvPr>
        </p:nvSpPr>
        <p:spPr>
          <a:xfrm>
            <a:off x="29900563" y="5375159"/>
            <a:ext cx="12801600" cy="1437456"/>
          </a:xfrm>
        </p:spPr>
        <p:txBody>
          <a:bodyPr/>
          <a:lstStyle/>
          <a:p>
            <a:r>
              <a:rPr lang="en-US" dirty="0"/>
              <a:t>Results and Analysis</a:t>
            </a:r>
            <a:endParaRPr lang="en-GB" dirty="0"/>
          </a:p>
        </p:txBody>
      </p:sp>
      <p:sp>
        <p:nvSpPr>
          <p:cNvPr id="5" name="TextBox 4">
            <a:extLst>
              <a:ext uri="{FF2B5EF4-FFF2-40B4-BE49-F238E27FC236}">
                <a16:creationId xmlns:a16="http://schemas.microsoft.com/office/drawing/2014/main" id="{4B174FDC-FCCA-4040-9DEA-02912E499E22}"/>
              </a:ext>
            </a:extLst>
          </p:cNvPr>
          <p:cNvSpPr txBox="1"/>
          <p:nvPr/>
        </p:nvSpPr>
        <p:spPr>
          <a:xfrm>
            <a:off x="14331742" y="12231211"/>
            <a:ext cx="14350181" cy="5632311"/>
          </a:xfrm>
          <a:prstGeom prst="rect">
            <a:avLst/>
          </a:prstGeom>
          <a:solidFill>
            <a:schemeClr val="bg1"/>
          </a:solidFill>
        </p:spPr>
        <p:txBody>
          <a:bodyPr wrap="square" rtlCol="0">
            <a:spAutoFit/>
          </a:bodyPr>
          <a:lstStyle/>
          <a:p>
            <a:pPr algn="just" defTabSz="4389120">
              <a:spcBef>
                <a:spcPts val="1200"/>
              </a:spcBef>
              <a:buClr>
                <a:schemeClr val="bg1">
                  <a:lumMod val="65000"/>
                </a:schemeClr>
              </a:buClr>
            </a:pPr>
            <a:r>
              <a:rPr lang="en-GB" sz="4000" dirty="0">
                <a:latin typeface="Dubai Medium" panose="020B0603030403030204" pitchFamily="34" charset="-78"/>
                <a:cs typeface="Dubai Medium" panose="020B0603030403030204" pitchFamily="34" charset="-78"/>
              </a:rPr>
              <a:t>.When executed the python program will look up all the articles and load their content locally. Next, the text is keyed, separated word by word for future processing by using the Natural Language Tool Kit (NLTK). NLTK is a suite of libraries that is utilised for Symbolic and Statistical Natural language processing designed for Python. The article content than undergoes Part-of-speech tagging analysis.  The accuracy is then calculated by comparing the actual amount of tagged words in the article with the number of tags given by the python program.</a:t>
            </a:r>
            <a:endParaRPr lang="en-US" sz="4000" dirty="0" err="1">
              <a:latin typeface="Dubai Medium" panose="020B0603030403030204" pitchFamily="34" charset="-78"/>
              <a:cs typeface="Dubai Medium" panose="020B0603030403030204" pitchFamily="34" charset="-78"/>
            </a:endParaRPr>
          </a:p>
        </p:txBody>
      </p:sp>
      <p:graphicFrame>
        <p:nvGraphicFramePr>
          <p:cNvPr id="6" name="Content Placeholder 5">
            <a:extLst>
              <a:ext uri="{FF2B5EF4-FFF2-40B4-BE49-F238E27FC236}">
                <a16:creationId xmlns:a16="http://schemas.microsoft.com/office/drawing/2014/main" id="{5D62765D-A240-4C3C-A018-DC12BCD06657}"/>
              </a:ext>
            </a:extLst>
          </p:cNvPr>
          <p:cNvGraphicFramePr>
            <a:graphicFrameLocks noGrp="1"/>
          </p:cNvGraphicFramePr>
          <p:nvPr>
            <p:ph sz="quarter" idx="33"/>
            <p:extLst>
              <p:ext uri="{D42A27DB-BD31-4B8C-83A1-F6EECF244321}">
                <p14:modId xmlns:p14="http://schemas.microsoft.com/office/powerpoint/2010/main" val="4095719460"/>
              </p:ext>
            </p:extLst>
          </p:nvPr>
        </p:nvGraphicFramePr>
        <p:xfrm>
          <a:off x="30588833" y="9314727"/>
          <a:ext cx="10728961" cy="2634162"/>
        </p:xfrm>
        <a:graphic>
          <a:graphicData uri="http://schemas.openxmlformats.org/drawingml/2006/table">
            <a:tbl>
              <a:tblPr firstRow="1" firstCol="1" bandRow="1">
                <a:tableStyleId>{69012ECD-51FC-41F1-AA8D-1B2483CD663E}</a:tableStyleId>
              </a:tblPr>
              <a:tblGrid>
                <a:gridCol w="1874577">
                  <a:extLst>
                    <a:ext uri="{9D8B030D-6E8A-4147-A177-3AD203B41FA5}">
                      <a16:colId xmlns:a16="http://schemas.microsoft.com/office/drawing/2014/main" val="2493487389"/>
                    </a:ext>
                  </a:extLst>
                </a:gridCol>
                <a:gridCol w="1914461">
                  <a:extLst>
                    <a:ext uri="{9D8B030D-6E8A-4147-A177-3AD203B41FA5}">
                      <a16:colId xmlns:a16="http://schemas.microsoft.com/office/drawing/2014/main" val="1801976732"/>
                    </a:ext>
                  </a:extLst>
                </a:gridCol>
                <a:gridCol w="3310423">
                  <a:extLst>
                    <a:ext uri="{9D8B030D-6E8A-4147-A177-3AD203B41FA5}">
                      <a16:colId xmlns:a16="http://schemas.microsoft.com/office/drawing/2014/main" val="3050855282"/>
                    </a:ext>
                  </a:extLst>
                </a:gridCol>
                <a:gridCol w="3629500">
                  <a:extLst>
                    <a:ext uri="{9D8B030D-6E8A-4147-A177-3AD203B41FA5}">
                      <a16:colId xmlns:a16="http://schemas.microsoft.com/office/drawing/2014/main" val="3851949082"/>
                    </a:ext>
                  </a:extLst>
                </a:gridCol>
              </a:tblGrid>
              <a:tr h="593574">
                <a:tc>
                  <a:txBody>
                    <a:bodyPr/>
                    <a:lstStyle/>
                    <a:p>
                      <a:pPr algn="ctr">
                        <a:spcAft>
                          <a:spcPts val="0"/>
                        </a:spcAft>
                      </a:pPr>
                      <a:r>
                        <a:rPr lang="en-US" sz="2800" dirty="0">
                          <a:effectLst/>
                        </a:rPr>
                        <a:t>Word</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2800">
                          <a:effectLst/>
                        </a:rPr>
                        <a:t>Program</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2800">
                          <a:effectLst/>
                        </a:rPr>
                        <a:t>Manual counting</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2800">
                          <a:effectLst/>
                        </a:rPr>
                        <a:t>Percentage Found</a:t>
                      </a:r>
                      <a:endParaRPr lang="en-US" sz="2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612063076"/>
                  </a:ext>
                </a:extLst>
              </a:tr>
              <a:tr h="593574">
                <a:tc>
                  <a:txBody>
                    <a:bodyPr/>
                    <a:lstStyle/>
                    <a:p>
                      <a:pPr algn="ctr">
                        <a:spcAft>
                          <a:spcPts val="0"/>
                        </a:spcAft>
                      </a:pPr>
                      <a:r>
                        <a:rPr lang="en-US" sz="2800" dirty="0">
                          <a:effectLst/>
                        </a:rPr>
                        <a:t>amazon</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a:effectLst/>
                        </a:rPr>
                        <a:t>24</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a:effectLst/>
                        </a:rPr>
                        <a:t>24</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a:effectLst/>
                        </a:rPr>
                        <a:t>100%</a:t>
                      </a:r>
                      <a:endParaRPr lang="en-US" sz="2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63133966"/>
                  </a:ext>
                </a:extLst>
              </a:tr>
              <a:tr h="593574">
                <a:tc>
                  <a:txBody>
                    <a:bodyPr/>
                    <a:lstStyle/>
                    <a:p>
                      <a:pPr algn="ctr">
                        <a:spcAft>
                          <a:spcPts val="0"/>
                        </a:spcAft>
                      </a:pPr>
                      <a:r>
                        <a:rPr lang="en-US" sz="2800" dirty="0">
                          <a:effectLst/>
                        </a:rPr>
                        <a:t>approval</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a:effectLst/>
                        </a:rPr>
                        <a:t>2</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a:effectLst/>
                        </a:rPr>
                        <a:t>2</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a:effectLst/>
                        </a:rPr>
                        <a:t>100%</a:t>
                      </a:r>
                      <a:endParaRPr lang="en-US" sz="2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79965880"/>
                  </a:ext>
                </a:extLst>
              </a:tr>
              <a:tr h="370984">
                <a:tc>
                  <a:txBody>
                    <a:bodyPr/>
                    <a:lstStyle/>
                    <a:p>
                      <a:pPr algn="ctr">
                        <a:spcAft>
                          <a:spcPts val="0"/>
                        </a:spcAft>
                      </a:pPr>
                      <a:r>
                        <a:rPr lang="en-US" sz="2800" dirty="0">
                          <a:effectLst/>
                        </a:rPr>
                        <a:t>prime</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dirty="0">
                          <a:effectLst/>
                        </a:rPr>
                        <a:t>9</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a:effectLst/>
                        </a:rPr>
                        <a:t>6</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a:effectLst/>
                          <a:highlight>
                            <a:srgbClr val="FFFF00"/>
                          </a:highlight>
                        </a:rPr>
                        <a:t>150%</a:t>
                      </a:r>
                      <a:endParaRPr lang="en-US" sz="2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157169"/>
                  </a:ext>
                </a:extLst>
              </a:tr>
              <a:tr h="370984">
                <a:tc>
                  <a:txBody>
                    <a:bodyPr/>
                    <a:lstStyle/>
                    <a:p>
                      <a:pPr algn="ctr">
                        <a:spcAft>
                          <a:spcPts val="0"/>
                        </a:spcAft>
                      </a:pPr>
                      <a:r>
                        <a:rPr lang="en-US" sz="2800">
                          <a:effectLst/>
                        </a:rPr>
                        <a:t>fly </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dirty="0">
                          <a:effectLst/>
                        </a:rPr>
                        <a:t>2</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dirty="0">
                          <a:effectLst/>
                        </a:rPr>
                        <a:t>2</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r">
                        <a:spcAft>
                          <a:spcPts val="0"/>
                        </a:spcAft>
                      </a:pPr>
                      <a:r>
                        <a:rPr lang="en-US" sz="2800" dirty="0">
                          <a:effectLst/>
                        </a:rPr>
                        <a:t>100%</a:t>
                      </a:r>
                      <a:endParaRPr lang="en-US" sz="2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04591023"/>
                  </a:ext>
                </a:extLst>
              </a:tr>
            </a:tbl>
          </a:graphicData>
        </a:graphic>
      </p:graphicFrame>
      <p:pic>
        <p:nvPicPr>
          <p:cNvPr id="66" name="Content Placeholder 65" descr="A picture containing text, map&#10;&#10;Description automatically generated">
            <a:extLst>
              <a:ext uri="{FF2B5EF4-FFF2-40B4-BE49-F238E27FC236}">
                <a16:creationId xmlns:a16="http://schemas.microsoft.com/office/drawing/2014/main" id="{F58336C4-F639-455B-B4C9-217C9B43A38D}"/>
              </a:ext>
            </a:extLst>
          </p:cNvPr>
          <p:cNvPicPr>
            <a:picLocks noGrp="1" noChangeAspect="1"/>
          </p:cNvPicPr>
          <p:nvPr>
            <p:ph sz="quarter" idx="32"/>
          </p:nvPr>
        </p:nvPicPr>
        <p:blipFill>
          <a:blip r:embed="rId8">
            <a:extLst>
              <a:ext uri="{28A0092B-C50C-407E-A947-70E740481C1C}">
                <a14:useLocalDpi xmlns:a14="http://schemas.microsoft.com/office/drawing/2010/main" val="0"/>
              </a:ext>
            </a:extLst>
          </a:blip>
          <a:stretch>
            <a:fillRect/>
          </a:stretch>
        </p:blipFill>
        <p:spPr>
          <a:xfrm>
            <a:off x="14704141" y="17938796"/>
            <a:ext cx="14350181" cy="12952170"/>
          </a:xfrm>
        </p:spPr>
      </p:pic>
      <p:sp>
        <p:nvSpPr>
          <p:cNvPr id="26" name="Text Placeholder 13">
            <a:extLst>
              <a:ext uri="{FF2B5EF4-FFF2-40B4-BE49-F238E27FC236}">
                <a16:creationId xmlns:a16="http://schemas.microsoft.com/office/drawing/2014/main" id="{6127D474-BF64-4B02-AC13-64C00A60C760}"/>
              </a:ext>
            </a:extLst>
          </p:cNvPr>
          <p:cNvSpPr txBox="1">
            <a:spLocks/>
          </p:cNvSpPr>
          <p:nvPr/>
        </p:nvSpPr>
        <p:spPr>
          <a:xfrm>
            <a:off x="29964020" y="16508593"/>
            <a:ext cx="12801600" cy="1437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GB" dirty="0"/>
              <a:t>C</a:t>
            </a:r>
            <a:r>
              <a:rPr lang="en-US" dirty="0" err="1"/>
              <a:t>onclusion</a:t>
            </a:r>
            <a:endParaRPr lang="en-GB" dirty="0"/>
          </a:p>
        </p:txBody>
      </p:sp>
      <p:sp>
        <p:nvSpPr>
          <p:cNvPr id="71" name="TextBox 70">
            <a:extLst>
              <a:ext uri="{FF2B5EF4-FFF2-40B4-BE49-F238E27FC236}">
                <a16:creationId xmlns:a16="http://schemas.microsoft.com/office/drawing/2014/main" id="{953C4810-4C27-4089-9852-A825F0D0312C}"/>
              </a:ext>
            </a:extLst>
          </p:cNvPr>
          <p:cNvSpPr txBox="1"/>
          <p:nvPr/>
        </p:nvSpPr>
        <p:spPr>
          <a:xfrm>
            <a:off x="25627629" y="30534025"/>
            <a:ext cx="3756221" cy="523220"/>
          </a:xfrm>
          <a:prstGeom prst="rect">
            <a:avLst/>
          </a:prstGeom>
          <a:noFill/>
        </p:spPr>
        <p:txBody>
          <a:bodyPr wrap="none" rtlCol="0">
            <a:spAutoFit/>
          </a:bodyPr>
          <a:lstStyle/>
          <a:p>
            <a:r>
              <a:rPr lang="en-GB" sz="2800" i="1" dirty="0">
                <a:solidFill>
                  <a:schemeClr val="tx2">
                    <a:lumMod val="50000"/>
                    <a:lumOff val="50000"/>
                  </a:schemeClr>
                </a:solidFill>
                <a:latin typeface="Dubai Light" panose="020B0303030403030204" pitchFamily="34" charset="-78"/>
                <a:cs typeface="Dubai Light" panose="020B0303030403030204" pitchFamily="34" charset="-78"/>
              </a:rPr>
              <a:t>Source : Deloitte Insights</a:t>
            </a:r>
            <a:endParaRPr lang="en-US" sz="6000" i="1" dirty="0" err="1">
              <a:solidFill>
                <a:schemeClr val="tx2">
                  <a:lumMod val="50000"/>
                  <a:lumOff val="50000"/>
                </a:schemeClr>
              </a:solidFill>
              <a:latin typeface="Dubai Light" panose="020B0303030403030204" pitchFamily="34" charset="-78"/>
              <a:cs typeface="Dubai Light" panose="020B0303030403030204" pitchFamily="34" charset="-78"/>
            </a:endParaRPr>
          </a:p>
        </p:txBody>
      </p:sp>
      <p:sp>
        <p:nvSpPr>
          <p:cNvPr id="9" name="TextBox 8">
            <a:extLst>
              <a:ext uri="{FF2B5EF4-FFF2-40B4-BE49-F238E27FC236}">
                <a16:creationId xmlns:a16="http://schemas.microsoft.com/office/drawing/2014/main" id="{E38DC1EC-7CF8-4423-97D1-D98DDF772EB8}"/>
              </a:ext>
            </a:extLst>
          </p:cNvPr>
          <p:cNvSpPr txBox="1"/>
          <p:nvPr/>
        </p:nvSpPr>
        <p:spPr>
          <a:xfrm>
            <a:off x="30588833" y="12893996"/>
            <a:ext cx="11633654" cy="3970318"/>
          </a:xfrm>
          <a:prstGeom prst="rect">
            <a:avLst/>
          </a:prstGeom>
          <a:noFill/>
        </p:spPr>
        <p:txBody>
          <a:bodyPr wrap="square" rtlCol="0">
            <a:spAutoFit/>
          </a:bodyPr>
          <a:lstStyle/>
          <a:p>
            <a:pPr algn="just"/>
            <a:r>
              <a:rPr lang="en-US" sz="3600" dirty="0"/>
              <a:t>The Test proved successful. The above dataset shows both possible cases when dealing with web scraping. The program managed to find all user-visible text with just a single anomaly, due to the nature of the scraping, the program found the chosen tag in the web-page code ween by the viewer under normal </a:t>
            </a:r>
            <a:r>
              <a:rPr lang="en-US" sz="3600" dirty="0" err="1"/>
              <a:t>circumstances.hich</a:t>
            </a:r>
            <a:r>
              <a:rPr lang="en-US" sz="3600" dirty="0"/>
              <a:t> is not s</a:t>
            </a:r>
            <a:endParaRPr lang="en-US" dirty="0"/>
          </a:p>
        </p:txBody>
      </p:sp>
      <p:sp>
        <p:nvSpPr>
          <p:cNvPr id="10" name="TextBox 9">
            <a:extLst>
              <a:ext uri="{FF2B5EF4-FFF2-40B4-BE49-F238E27FC236}">
                <a16:creationId xmlns:a16="http://schemas.microsoft.com/office/drawing/2014/main" id="{9159E245-8E27-4676-89BC-9375212B2464}"/>
              </a:ext>
            </a:extLst>
          </p:cNvPr>
          <p:cNvSpPr txBox="1"/>
          <p:nvPr/>
        </p:nvSpPr>
        <p:spPr>
          <a:xfrm>
            <a:off x="30027478" y="18311287"/>
            <a:ext cx="12674685" cy="3847207"/>
          </a:xfrm>
          <a:prstGeom prst="rect">
            <a:avLst/>
          </a:prstGeom>
          <a:noFill/>
        </p:spPr>
        <p:txBody>
          <a:bodyPr wrap="square" rtlCol="0">
            <a:spAutoFit/>
          </a:bodyPr>
          <a:lstStyle/>
          <a:p>
            <a:r>
              <a:rPr lang="en-US" sz="3200" dirty="0"/>
              <a:t>Hypothesis confirmed, within testing bounds, the program managed to find all words visible to the viewer. In one case it found more due to other page elements not viewable by the viewer. There one will need further tune the application to just scrape the visible information. The situation changes from the site, depending on their web design.  Extrapolating the dataset could have led to further anomaly discovery. </a:t>
            </a:r>
          </a:p>
          <a:p>
            <a:endParaRPr lang="en-US" sz="2000" dirty="0" err="1"/>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Custom 1">
      <a:dk1>
        <a:srgbClr val="000000"/>
      </a:dk1>
      <a:lt1>
        <a:sysClr val="window" lastClr="FFFFFF"/>
      </a:lt1>
      <a:dk2>
        <a:srgbClr val="1B1B1B"/>
      </a:dk2>
      <a:lt2>
        <a:srgbClr val="E5E8E8"/>
      </a:lt2>
      <a:accent1>
        <a:srgbClr val="45AE22"/>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tf04001343  -  Read-Only" id="{D7D11279-E549-4BDD-8C6E-267A86667662}" vid="{74DBB5DE-95EF-492E-B2C3-A5BAAA2FA331}"/>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customXml/itemProps2.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4C2ADE-A257-45E6-A8A8-A5CFC12AD2E8}">
  <ds:schemaRefs>
    <ds:schemaRef ds:uri="http://purl.org/dc/terms/"/>
    <ds:schemaRef ds:uri="http://schemas.microsoft.com/office/2006/documentManagement/types"/>
    <ds:schemaRef ds:uri="http://purl.org/dc/dcmitype/"/>
    <ds:schemaRef ds:uri="4873beb7-5857-4685-be1f-d57550cc96cc"/>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tf04001343.poster template</Template>
  <TotalTime>0</TotalTime>
  <Words>551</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 Light</vt:lpstr>
      <vt:lpstr>Dubai Light</vt:lpstr>
      <vt:lpstr>Dubai Medium</vt:lpstr>
      <vt:lpstr>Times New Roman</vt:lpstr>
      <vt:lpstr>Science Poster</vt:lpstr>
      <vt:lpstr>Using Natural Language Processing to assure Data Quality in Web Scraping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 Title</dc:title>
  <dc:creator/>
  <cp:lastModifiedBy/>
  <cp:revision>2</cp:revision>
  <dcterms:created xsi:type="dcterms:W3CDTF">2018-02-08T12:16:29Z</dcterms:created>
  <dcterms:modified xsi:type="dcterms:W3CDTF">2019-06-05T22:00:35Z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