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26"/>
  </p:notesMasterIdLst>
  <p:sldIdLst>
    <p:sldId id="256" r:id="rId2"/>
    <p:sldId id="458" r:id="rId3"/>
    <p:sldId id="296" r:id="rId4"/>
    <p:sldId id="265" r:id="rId5"/>
    <p:sldId id="297" r:id="rId6"/>
    <p:sldId id="301" r:id="rId7"/>
    <p:sldId id="302" r:id="rId8"/>
    <p:sldId id="337" r:id="rId9"/>
    <p:sldId id="338" r:id="rId10"/>
    <p:sldId id="459" r:id="rId11"/>
    <p:sldId id="304" r:id="rId12"/>
    <p:sldId id="307" r:id="rId13"/>
    <p:sldId id="308" r:id="rId14"/>
    <p:sldId id="461" r:id="rId15"/>
    <p:sldId id="285" r:id="rId16"/>
    <p:sldId id="289" r:id="rId17"/>
    <p:sldId id="329" r:id="rId18"/>
    <p:sldId id="290" r:id="rId19"/>
    <p:sldId id="294" r:id="rId20"/>
    <p:sldId id="295" r:id="rId21"/>
    <p:sldId id="462" r:id="rId22"/>
    <p:sldId id="347" r:id="rId23"/>
    <p:sldId id="463" r:id="rId24"/>
    <p:sldId id="32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851917-0BC6-4462-A12F-1ACC16828555}">
          <p14:sldIdLst>
            <p14:sldId id="256"/>
            <p14:sldId id="458"/>
            <p14:sldId id="296"/>
            <p14:sldId id="265"/>
            <p14:sldId id="297"/>
            <p14:sldId id="301"/>
            <p14:sldId id="302"/>
            <p14:sldId id="337"/>
            <p14:sldId id="338"/>
            <p14:sldId id="459"/>
            <p14:sldId id="304"/>
            <p14:sldId id="307"/>
            <p14:sldId id="308"/>
            <p14:sldId id="461"/>
            <p14:sldId id="285"/>
            <p14:sldId id="289"/>
            <p14:sldId id="329"/>
            <p14:sldId id="290"/>
            <p14:sldId id="294"/>
            <p14:sldId id="295"/>
            <p14:sldId id="462"/>
            <p14:sldId id="347"/>
            <p14:sldId id="463"/>
            <p14:sldId id="320"/>
          </p14:sldIdLst>
        </p14:section>
        <p14:section name="The Problem" id="{B2959029-F5C8-431E-B65E-C04A98EFCE17}">
          <p14:sldIdLst/>
        </p14:section>
        <p14:section name="State of the Art" id="{2188B852-511E-4BEC-885C-1C395D70E423}">
          <p14:sldIdLst/>
        </p14:section>
        <p14:section name="Proposed Solution" id="{3F5C7D1E-3A1C-4C47-9514-D2BBEF43DA43}">
          <p14:sldIdLst/>
        </p14:section>
        <p14:section name="Current Results" id="{34B9085B-7593-475E-8A2B-95FF93B36288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F75"/>
    <a:srgbClr val="BCBCBC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1" autoAdjust="0"/>
    <p:restoredTop sz="92264" autoAdjust="0"/>
  </p:normalViewPr>
  <p:slideViewPr>
    <p:cSldViewPr snapToGrid="0">
      <p:cViewPr varScale="1">
        <p:scale>
          <a:sx n="97" d="100"/>
          <a:sy n="97" d="100"/>
        </p:scale>
        <p:origin x="29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6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9384D-5658-4DBF-B95A-C190640414B9}" type="datetimeFigureOut">
              <a:rPr lang="en-US" smtClean="0"/>
              <a:t>8/15/18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05822-0A88-4D27-9EA6-F053463D7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3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05822-0A88-4D27-9EA6-F053463D7B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42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05822-0A88-4D27-9EA6-F053463D7B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44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39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05822-0A88-4D27-9EA6-F053463D7B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95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4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6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5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134204"/>
            <a:ext cx="11820525" cy="79924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1181100"/>
            <a:ext cx="11820525" cy="5095875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 marL="384048" indent="-18288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566928" indent="-182880">
              <a:buClr>
                <a:srgbClr val="C00000"/>
              </a:buClr>
              <a:buSzPct val="85000"/>
              <a:buFont typeface="Webdings" panose="05030102010509060703" pitchFamily="18" charset="2"/>
              <a:buChar char=""/>
              <a:defRPr/>
            </a:lvl3pPr>
            <a:lvl4pPr marL="749808" indent="-182880">
              <a:buClr>
                <a:srgbClr val="C00000"/>
              </a:buClr>
              <a:buFont typeface="Calibri" panose="020F0502020204030204" pitchFamily="34" charset="0"/>
              <a:buChar char="-"/>
              <a:defRPr/>
            </a:lvl4pPr>
            <a:lvl5pPr marL="932688" indent="-182880">
              <a:buClr>
                <a:srgbClr val="C00000"/>
              </a:buClr>
              <a:buFont typeface="Calibri" panose="020F0502020204030204" pitchFamily="34" charset="0"/>
              <a:buChar char="-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67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1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8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421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1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PhD Thesis Proposal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2/4/2015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PhD Thesis Proposal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0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2/4/2015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PhD Thesis Proposal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8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349" y="153537"/>
            <a:ext cx="11896725" cy="8087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349" y="1160833"/>
            <a:ext cx="11896725" cy="47082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2/4/2015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PhD Thesis Proposal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0D7AFB-DD53-4D4F-9404-D2F4B696591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33349" y="1061570"/>
            <a:ext cx="118967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21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uhs2LuO3Zc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kOCeAtKHIc?t=1m28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djective" TargetMode="External"/><Relationship Id="rId3" Type="http://schemas.openxmlformats.org/officeDocument/2006/relationships/hyperlink" Target="https://en.wikipedia.org/wiki/Phrase" TargetMode="External"/><Relationship Id="rId7" Type="http://schemas.openxmlformats.org/officeDocument/2006/relationships/hyperlink" Target="https://en.wikipedia.org/wiki/Verb" TargetMode="External"/><Relationship Id="rId2" Type="http://schemas.openxmlformats.org/officeDocument/2006/relationships/hyperlink" Target="https://en.wikipedia.org/wiki/Lexicograph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Noun" TargetMode="External"/><Relationship Id="rId5" Type="http://schemas.openxmlformats.org/officeDocument/2006/relationships/hyperlink" Target="https://en.wikipedia.org/wiki/Paragraph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s://en.wikipedia.org/wiki/Sentence_(linguistics)" TargetMode="External"/><Relationship Id="rId9" Type="http://schemas.openxmlformats.org/officeDocument/2006/relationships/hyperlink" Target="https://en.wikipedia.org/wiki/Adverb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4478"/>
            <a:ext cx="10058400" cy="1481244"/>
          </a:xfrm>
        </p:spPr>
        <p:txBody>
          <a:bodyPr lIns="91440" tIns="0" bIns="0">
            <a:normAutofit/>
          </a:bodyPr>
          <a:lstStyle/>
          <a:p>
            <a:pPr algn="r"/>
            <a:r>
              <a:rPr lang="en-US" sz="4800" b="1" dirty="0"/>
              <a:t>Introduction to </a:t>
            </a:r>
            <a:br>
              <a:rPr lang="en-US" sz="4800" b="1" dirty="0"/>
            </a:br>
            <a:r>
              <a:rPr lang="en-US" sz="4800" b="1" dirty="0"/>
              <a:t>Natural Language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1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97280" y="3614065"/>
            <a:ext cx="10058400" cy="335792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000" dirty="0"/>
              <a:t>Paul Rad, Ph.D.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154083" y="3949858"/>
            <a:ext cx="10058400" cy="1109086"/>
          </a:xfrm>
          <a:prstGeom prst="rect">
            <a:avLst/>
          </a:prstGeom>
        </p:spPr>
        <p:txBody>
          <a:bodyPr vert="horz" lIns="91440" tIns="0" rIns="9144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/>
              <a:t>Associate Professor</a:t>
            </a:r>
          </a:p>
          <a:p>
            <a:pPr algn="r"/>
            <a:r>
              <a:rPr lang="en-US" sz="1800" dirty="0"/>
              <a:t>Cyber Analytics and AI </a:t>
            </a:r>
          </a:p>
          <a:p>
            <a:pPr algn="r"/>
            <a:r>
              <a:rPr lang="en-US" sz="1800" dirty="0"/>
              <a:t>Information Systems and Cyber Security</a:t>
            </a:r>
          </a:p>
          <a:p>
            <a:pPr algn="r"/>
            <a:r>
              <a:rPr lang="en-US" sz="1800" dirty="0"/>
              <a:t>College of Business School</a:t>
            </a:r>
          </a:p>
          <a:p>
            <a:pPr algn="r"/>
            <a:r>
              <a:rPr lang="en-US" sz="1800" dirty="0"/>
              <a:t>210.872.7259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66749" y="294478"/>
            <a:ext cx="11525251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569551" y="5291239"/>
            <a:ext cx="8622449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http://www.easypurl.info/wp-content/uploads/2015/05/DS.wordle.png">
            <a:extLst>
              <a:ext uri="{FF2B5EF4-FFF2-40B4-BE49-F238E27FC236}">
                <a16:creationId xmlns:a16="http://schemas.microsoft.com/office/drawing/2014/main" id="{EAE2DB29-5D7C-A641-88AC-81F5762584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43130" y="2343602"/>
            <a:ext cx="4852842" cy="283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079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CD05-467A-2142-8D87-36138C7F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00D65-BBB0-DF49-BCD7-16A0ABE9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10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C5F334-8C73-0D44-BEA0-053416F9E3C7}"/>
              </a:ext>
            </a:extLst>
          </p:cNvPr>
          <p:cNvGrpSpPr/>
          <p:nvPr/>
        </p:nvGrpSpPr>
        <p:grpSpPr>
          <a:xfrm>
            <a:off x="615398" y="3750365"/>
            <a:ext cx="6885332" cy="2227383"/>
            <a:chOff x="628650" y="3936825"/>
            <a:chExt cx="8095518" cy="1903036"/>
          </a:xfrm>
        </p:grpSpPr>
        <p:pic>
          <p:nvPicPr>
            <p:cNvPr id="8" name="Picture 6" descr="https://www.wired.com/images_blogs/gadgetlab/2013/05/gmail_desktopview.png">
              <a:extLst>
                <a:ext uri="{FF2B5EF4-FFF2-40B4-BE49-F238E27FC236}">
                  <a16:creationId xmlns:a16="http://schemas.microsoft.com/office/drawing/2014/main" id="{45FA2EA4-27A5-F34F-8A39-A6216A6DCE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50" y="3936825"/>
              <a:ext cx="8023653" cy="1842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540792E-7554-3F4C-B539-832B1AD9685A}"/>
                </a:ext>
              </a:extLst>
            </p:cNvPr>
            <p:cNvSpPr txBox="1"/>
            <p:nvPr/>
          </p:nvSpPr>
          <p:spPr>
            <a:xfrm>
              <a:off x="7521146" y="5562862"/>
              <a:ext cx="1203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www.wired.com</a:t>
              </a:r>
            </a:p>
          </p:txBody>
        </p:sp>
      </p:grpSp>
      <p:pic>
        <p:nvPicPr>
          <p:cNvPr id="10" name="Picture 2" descr="http://images.bidnessetc.com/img/google-inc-updates-its-gmail-settings-improves-spam-detection.jpg">
            <a:extLst>
              <a:ext uri="{FF2B5EF4-FFF2-40B4-BE49-F238E27FC236}">
                <a16:creationId xmlns:a16="http://schemas.microsoft.com/office/drawing/2014/main" id="{F0A84FDB-85BB-6C49-88D8-A0A04321E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56" y="1270861"/>
            <a:ext cx="3608173" cy="20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1857C3-F4EF-3441-9B9F-03EE17D05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487" y="1283272"/>
            <a:ext cx="3489188" cy="20171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518719-0B41-8745-AD4E-E0D64E5E198A}"/>
              </a:ext>
            </a:extLst>
          </p:cNvPr>
          <p:cNvSpPr txBox="1"/>
          <p:nvPr/>
        </p:nvSpPr>
        <p:spPr>
          <a:xfrm>
            <a:off x="5345809" y="2820196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Phishing</a:t>
            </a:r>
          </a:p>
        </p:txBody>
      </p:sp>
    </p:spTree>
    <p:extLst>
      <p:ext uri="{BB962C8B-B14F-4D97-AF65-F5344CB8AC3E}">
        <p14:creationId xmlns:p14="http://schemas.microsoft.com/office/powerpoint/2010/main" val="323102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answering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101" y="1792984"/>
            <a:ext cx="5819099" cy="32143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644744" y="5022464"/>
            <a:ext cx="4550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660099"/>
                </a:solidFill>
                <a:latin typeface="arial" panose="020B0604020202020204" pitchFamily="34" charset="0"/>
                <a:hlinkClick r:id="rId3"/>
              </a:rPr>
              <a:t>'Watson' computer wins at 'Jeopardy' </a:t>
            </a:r>
            <a:endParaRPr lang="en-US" b="1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593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Natural language instruction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12</a:t>
            </a:fld>
            <a:endParaRPr lang="en-US" dirty="0"/>
          </a:p>
        </p:txBody>
      </p:sp>
      <p:pic>
        <p:nvPicPr>
          <p:cNvPr id="16386" name="Picture 2" descr="http://cdn.geekwire.com/wp-content/uploads/2014/11/amazonecho-620x44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72"/>
          <a:stretch/>
        </p:blipFill>
        <p:spPr bwMode="auto">
          <a:xfrm>
            <a:off x="3624648" y="1217775"/>
            <a:ext cx="4695568" cy="469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010025" y="544699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https://youtu.be/KkOCeAtKHIc?t=1m28s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18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sz="3200" dirty="0"/>
          </a:p>
          <a:p>
            <a:r>
              <a:rPr lang="en-US" sz="3200" dirty="0"/>
              <a:t>Q: who wrote Winnie the Pooh?</a:t>
            </a:r>
          </a:p>
          <a:p>
            <a:r>
              <a:rPr lang="en-US" sz="3200" dirty="0"/>
              <a:t>Q: where is </a:t>
            </a:r>
            <a:r>
              <a:rPr lang="en-US" altLang="zh-TW" sz="3200" dirty="0"/>
              <a:t>Chris</a:t>
            </a:r>
            <a:r>
              <a:rPr lang="en-US" sz="3200" dirty="0"/>
              <a:t> lived?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52650" y="1270862"/>
            <a:ext cx="7975798" cy="258532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182880" bIns="0" anchor="ctr" anchorCtr="0">
            <a:sp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Christopher Robin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alive and well.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same person that you read about in the book,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Winnie the Pooh.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Chris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lived in a pretty home called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Cotchfield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Farm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When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Chris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three years old,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father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wrote a poem about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poem was printed in a magazine for others to read. 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Robin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wrote a book</a:t>
            </a:r>
          </a:p>
        </p:txBody>
      </p:sp>
    </p:spTree>
    <p:extLst>
      <p:ext uri="{BB962C8B-B14F-4D97-AF65-F5344CB8AC3E}">
        <p14:creationId xmlns:p14="http://schemas.microsoft.com/office/powerpoint/2010/main" val="2551494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4478"/>
            <a:ext cx="10058400" cy="1481244"/>
          </a:xfrm>
        </p:spPr>
        <p:txBody>
          <a:bodyPr lIns="91440" tIns="0" bIns="0">
            <a:normAutofit/>
          </a:bodyPr>
          <a:lstStyle/>
          <a:p>
            <a:pPr algn="r"/>
            <a:r>
              <a:rPr lang="en-US" altLang="zh-TW" sz="4800" dirty="0">
                <a:solidFill>
                  <a:schemeClr val="tx1"/>
                </a:solidFill>
              </a:rPr>
              <a:t>What are the challenges?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14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97280" y="3614065"/>
            <a:ext cx="10058400" cy="335792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000" dirty="0"/>
              <a:t>Paul Rad, Ph.D.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154083" y="3949858"/>
            <a:ext cx="10058400" cy="1109086"/>
          </a:xfrm>
          <a:prstGeom prst="rect">
            <a:avLst/>
          </a:prstGeom>
        </p:spPr>
        <p:txBody>
          <a:bodyPr vert="horz" lIns="91440" tIns="0" rIns="9144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dirty="0"/>
              <a:t>Associate Professor</a:t>
            </a:r>
          </a:p>
          <a:p>
            <a:pPr algn="r"/>
            <a:r>
              <a:rPr lang="en-US" sz="1800" dirty="0"/>
              <a:t>Cyber Analytics and AI </a:t>
            </a:r>
          </a:p>
          <a:p>
            <a:pPr algn="r"/>
            <a:r>
              <a:rPr lang="en-US" sz="1800" dirty="0"/>
              <a:t>Information Systems and Cyber Security</a:t>
            </a:r>
          </a:p>
          <a:p>
            <a:pPr algn="r"/>
            <a:r>
              <a:rPr lang="en-US" sz="1800" dirty="0"/>
              <a:t>College of Business School</a:t>
            </a:r>
          </a:p>
          <a:p>
            <a:pPr algn="r"/>
            <a:r>
              <a:rPr lang="en-US" sz="1800" dirty="0"/>
              <a:t>210.872.7259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66749" y="294478"/>
            <a:ext cx="11525251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569551" y="5291239"/>
            <a:ext cx="8622449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http://www.easypurl.info/wp-content/uploads/2015/05/DS.wordle.png">
            <a:extLst>
              <a:ext uri="{FF2B5EF4-FFF2-40B4-BE49-F238E27FC236}">
                <a16:creationId xmlns:a16="http://schemas.microsoft.com/office/drawing/2014/main" id="{EAE2DB29-5D7C-A641-88AC-81F5762584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43130" y="2343602"/>
            <a:ext cx="4852842" cy="283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509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Challenges – ambiguity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Word sense ambiguity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93" y="2266122"/>
            <a:ext cx="8168716" cy="2967501"/>
          </a:xfrm>
          <a:prstGeom prst="rect">
            <a:avLst/>
          </a:prstGeom>
        </p:spPr>
      </p:pic>
      <p:pic>
        <p:nvPicPr>
          <p:cNvPr id="2052" name="Picture 4" descr="https://s-media-cache-ak0.pinimg.com/236x/f2/91/32/f291326319b71138c63e645dbc090ff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310" y="1772346"/>
            <a:ext cx="2178296" cy="34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752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Challenges – ambiguity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Word sense / meaning ambiguity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16</a:t>
            </a:fld>
            <a:endParaRPr lang="en-US" dirty="0"/>
          </a:p>
        </p:txBody>
      </p:sp>
      <p:pic>
        <p:nvPicPr>
          <p:cNvPr id="2050" name="Picture 2" descr="“Call me an ambulance!”&#10;Siri: “From now on, I’ll call you ‘An Ambulance’. Okay?”&#10;Thanks to @rsongtan for surviving long enough to post this screenshot. [URL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269" y="1996441"/>
            <a:ext cx="2719444" cy="408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44300" y="5897325"/>
            <a:ext cx="311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Credit: http://stuffsirisaid.com</a:t>
            </a:r>
          </a:p>
        </p:txBody>
      </p:sp>
    </p:spTree>
    <p:extLst>
      <p:ext uri="{BB962C8B-B14F-4D97-AF65-F5344CB8AC3E}">
        <p14:creationId xmlns:p14="http://schemas.microsoft.com/office/powerpoint/2010/main" val="519348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-- 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Ambiguous headlines:</a:t>
            </a:r>
          </a:p>
          <a:p>
            <a:pPr lvl="1"/>
            <a:r>
              <a:rPr lang="en-US" sz="3200" dirty="0"/>
              <a:t>Include your children when baking cookies</a:t>
            </a:r>
          </a:p>
          <a:p>
            <a:pPr lvl="1"/>
            <a:r>
              <a:rPr lang="en-US" sz="3200" dirty="0"/>
              <a:t>Local High School Dropouts Cut in Half</a:t>
            </a:r>
          </a:p>
          <a:p>
            <a:pPr lvl="1"/>
            <a:r>
              <a:rPr lang="en-US" sz="3200" dirty="0"/>
              <a:t>Hospitals are Sued by 7 Foot Doctors</a:t>
            </a:r>
          </a:p>
          <a:p>
            <a:pPr lvl="1"/>
            <a:r>
              <a:rPr lang="en-US" sz="3200" dirty="0"/>
              <a:t>Iraqi Head Seeks Arms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Safety Experts Say School Bus Passengers Should Be Belted  </a:t>
            </a:r>
          </a:p>
          <a:p>
            <a:pPr lvl="1"/>
            <a:r>
              <a:rPr lang="en-US" sz="3200" dirty="0"/>
              <a:t>Teacher Strikes Idle Kids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37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Challenges – ambiguity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Pronoun reference ambiguity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18</a:t>
            </a:fld>
            <a:endParaRPr lang="en-US" dirty="0"/>
          </a:p>
        </p:txBody>
      </p:sp>
      <p:pic>
        <p:nvPicPr>
          <p:cNvPr id="5122" name="Picture 2" descr="Example of Confusing Pronoun Us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567" y="1737177"/>
            <a:ext cx="5879668" cy="381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171566" y="5609283"/>
            <a:ext cx="64996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Credit: http://www.printwand.com/blog/8-catastrophic-examples-of-word-choice-mistakes</a:t>
            </a:r>
          </a:p>
        </p:txBody>
      </p:sp>
    </p:spTree>
    <p:extLst>
      <p:ext uri="{BB962C8B-B14F-4D97-AF65-F5344CB8AC3E}">
        <p14:creationId xmlns:p14="http://schemas.microsoft.com/office/powerpoint/2010/main" val="3105517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– language is not 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Language grows and changes</a:t>
            </a:r>
          </a:p>
          <a:p>
            <a:pPr lvl="1"/>
            <a:r>
              <a:rPr lang="en-US" sz="3200" dirty="0"/>
              <a:t>e.g., cyber lingo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734962" y="2443205"/>
          <a:ext cx="6919784" cy="3413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20393">
                  <a:extLst>
                    <a:ext uri="{9D8B030D-6E8A-4147-A177-3AD203B41FA5}">
                      <a16:colId xmlns:a16="http://schemas.microsoft.com/office/drawing/2014/main" val="1101981997"/>
                    </a:ext>
                  </a:extLst>
                </a:gridCol>
                <a:gridCol w="3899391">
                  <a:extLst>
                    <a:ext uri="{9D8B030D-6E8A-4147-A177-3AD203B41FA5}">
                      <a16:colId xmlns:a16="http://schemas.microsoft.com/office/drawing/2014/main" val="2101745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0" dirty="0"/>
                        <a:t>LOL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dirty="0"/>
                        <a:t>Laugh out</a:t>
                      </a:r>
                      <a:r>
                        <a:rPr lang="en-US" sz="2600" b="0" baseline="0" dirty="0"/>
                        <a:t> loud</a:t>
                      </a:r>
                      <a:endParaRPr lang="en-US" sz="2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92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/>
                        <a:t>G2G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Got to 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67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/>
                        <a:t>BFN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Bye for 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044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/>
                        <a:t>B4N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Bye for 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13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/>
                        <a:t>Idk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I don’t know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1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600" dirty="0"/>
                        <a:t>FWIW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For what it’s worth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33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/>
                        <a:t>LUWAMH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Love you with all my heart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572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22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b="1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What is NLP</a:t>
            </a:r>
          </a:p>
          <a:p>
            <a:pPr>
              <a:defRPr/>
            </a:pPr>
            <a:r>
              <a:rPr lang="en-US" altLang="en-US" sz="3200" dirty="0"/>
              <a:t>Application of NLP</a:t>
            </a:r>
          </a:p>
          <a:p>
            <a:pPr>
              <a:defRPr/>
            </a:pPr>
            <a:r>
              <a:rPr lang="en-US" altLang="zh-TW" sz="3200" dirty="0"/>
              <a:t>What are the challenges?</a:t>
            </a:r>
          </a:p>
          <a:p>
            <a:pPr>
              <a:defRPr/>
            </a:pPr>
            <a:r>
              <a:rPr lang="en-US" sz="3200" dirty="0">
                <a:solidFill>
                  <a:schemeClr val="accent5"/>
                </a:solidFill>
              </a:rPr>
              <a:t>Key NLP components</a:t>
            </a:r>
          </a:p>
          <a:p>
            <a:pPr>
              <a:defRPr/>
            </a:pPr>
            <a:endParaRPr lang="en-US" altLang="zh-TW" sz="3200" dirty="0"/>
          </a:p>
          <a:p>
            <a:pPr>
              <a:defRPr/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03386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–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Examples:</a:t>
            </a:r>
          </a:p>
          <a:p>
            <a:pPr lvl="1"/>
            <a:r>
              <a:rPr lang="en-US" sz="3200" dirty="0"/>
              <a:t>Bible (King James version): ~700K</a:t>
            </a:r>
          </a:p>
          <a:p>
            <a:pPr lvl="1"/>
            <a:r>
              <a:rPr lang="en-US" sz="3200" dirty="0"/>
              <a:t>Penn Tree bank ~1M from Wall street journal</a:t>
            </a:r>
          </a:p>
          <a:p>
            <a:pPr lvl="1"/>
            <a:r>
              <a:rPr lang="en-US" sz="3200" dirty="0"/>
              <a:t>Newswire collection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r>
              <a:rPr lang="en-US" altLang="zh-TW" sz="3200" dirty="0"/>
              <a:t>500M+</a:t>
            </a:r>
          </a:p>
          <a:p>
            <a:pPr lvl="1"/>
            <a:r>
              <a:rPr lang="en-US" altLang="zh-TW" sz="3200" dirty="0"/>
              <a:t>Wikipedia: 2.9 billion word (English)</a:t>
            </a:r>
          </a:p>
          <a:p>
            <a:pPr lvl="1"/>
            <a:r>
              <a:rPr lang="en-US" altLang="zh-TW" sz="3200" dirty="0"/>
              <a:t>Web: several billions of words</a:t>
            </a:r>
          </a:p>
          <a:p>
            <a:pPr lvl="1"/>
            <a:endParaRPr lang="en-US" altLang="zh-TW" sz="3200" dirty="0"/>
          </a:p>
          <a:p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70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402" y="2485101"/>
            <a:ext cx="10058400" cy="1481244"/>
          </a:xfrm>
        </p:spPr>
        <p:txBody>
          <a:bodyPr lIns="91440" tIns="0" bIns="0">
            <a:normAutofit/>
          </a:bodyPr>
          <a:lstStyle/>
          <a:p>
            <a:pPr algn="r"/>
            <a:r>
              <a:rPr lang="en-US" sz="4800" b="1" dirty="0"/>
              <a:t>Part of Speech Tagging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21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66749" y="294478"/>
            <a:ext cx="11525251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569551" y="5291239"/>
            <a:ext cx="8622449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http://www.easypurl.info/wp-content/uploads/2015/05/DS.wordle.png">
            <a:extLst>
              <a:ext uri="{FF2B5EF4-FFF2-40B4-BE49-F238E27FC236}">
                <a16:creationId xmlns:a16="http://schemas.microsoft.com/office/drawing/2014/main" id="{EAE2DB29-5D7C-A641-88AC-81F5762584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43130" y="2343602"/>
            <a:ext cx="4852842" cy="283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C58308-418D-2D4D-A5CA-BBD19F3F7091}"/>
              </a:ext>
            </a:extLst>
          </p:cNvPr>
          <p:cNvSpPr/>
          <p:nvPr/>
        </p:nvSpPr>
        <p:spPr>
          <a:xfrm>
            <a:off x="666749" y="6455578"/>
            <a:ext cx="2247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https://</a:t>
            </a:r>
            <a:r>
              <a:rPr lang="en-US" b="1" dirty="0" err="1">
                <a:solidFill>
                  <a:schemeClr val="bg1"/>
                </a:solidFill>
              </a:rPr>
              <a:t>www.nltk.org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556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 with N-grams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N-grams: a contiguous sequence of n tokens from a given piece of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22</a:t>
            </a:fld>
            <a:endParaRPr lang="en-US" dirty="0"/>
          </a:p>
        </p:txBody>
      </p:sp>
      <p:pic>
        <p:nvPicPr>
          <p:cNvPr id="34820" name="Picture 4" descr="Image result for n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860" y="2198411"/>
            <a:ext cx="661987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01756" y="5586267"/>
            <a:ext cx="1097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http://recognize-speech.com/language-model/n-gram-model/comparison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4333C-6F61-AB4B-B793-DF08C8A3EC31}"/>
              </a:ext>
            </a:extLst>
          </p:cNvPr>
          <p:cNvSpPr txBox="1"/>
          <p:nvPr/>
        </p:nvSpPr>
        <p:spPr>
          <a:xfrm>
            <a:off x="8712953" y="5447701"/>
            <a:ext cx="2349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N-(N-grams -1)</a:t>
            </a:r>
          </a:p>
        </p:txBody>
      </p:sp>
    </p:spTree>
    <p:extLst>
      <p:ext uri="{BB962C8B-B14F-4D97-AF65-F5344CB8AC3E}">
        <p14:creationId xmlns:p14="http://schemas.microsoft.com/office/powerpoint/2010/main" val="2544128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3EE2-823B-A143-9BCF-9911459A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of Speech 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AA873-F576-8343-8E23-CAB2E801E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part-of-speech tagging (POS tagging or </a:t>
            </a:r>
            <a:r>
              <a:rPr lang="en-US" sz="2800" dirty="0" err="1"/>
              <a:t>PoS</a:t>
            </a:r>
            <a:r>
              <a:rPr lang="en-US" sz="2800" dirty="0"/>
              <a:t> tagging or POST is the process of marking up a word in a text based on both its definition and its context—i.e., its </a:t>
            </a:r>
            <a:r>
              <a:rPr lang="en-US" sz="2800" dirty="0">
                <a:hlinkClick r:id="rId2" tooltip="Lexicography"/>
              </a:rPr>
              <a:t>relationship with adjacent and related words</a:t>
            </a:r>
            <a:r>
              <a:rPr lang="en-US" sz="2800" dirty="0"/>
              <a:t> in a </a:t>
            </a:r>
            <a:r>
              <a:rPr lang="en-US" sz="2800" dirty="0">
                <a:hlinkClick r:id="rId3" tooltip="Phrase"/>
              </a:rPr>
              <a:t>phrase</a:t>
            </a:r>
            <a:r>
              <a:rPr lang="en-US" sz="2800" dirty="0"/>
              <a:t>, </a:t>
            </a:r>
            <a:r>
              <a:rPr lang="en-US" sz="2800" dirty="0">
                <a:hlinkClick r:id="rId4" tooltip="Sentence (linguistics)"/>
              </a:rPr>
              <a:t>sentence</a:t>
            </a:r>
            <a:r>
              <a:rPr lang="en-US" sz="2800" dirty="0"/>
              <a:t>, or </a:t>
            </a:r>
            <a:r>
              <a:rPr lang="en-US" sz="2800" dirty="0">
                <a:hlinkClick r:id="rId5" tooltip="Paragraph"/>
              </a:rPr>
              <a:t>paragraph</a:t>
            </a:r>
            <a:r>
              <a:rPr lang="en-US" sz="2800" dirty="0"/>
              <a:t>.  A simplified form of this is commonly taught to school-age children, in the identification of words as </a:t>
            </a:r>
            <a:r>
              <a:rPr lang="en-US" sz="2800" dirty="0">
                <a:hlinkClick r:id="rId6" tooltip="Noun"/>
              </a:rPr>
              <a:t>nouns</a:t>
            </a:r>
            <a:r>
              <a:rPr lang="en-US" sz="2800" dirty="0"/>
              <a:t>, </a:t>
            </a:r>
            <a:r>
              <a:rPr lang="en-US" sz="2800" dirty="0">
                <a:hlinkClick r:id="rId7" tooltip="Verb"/>
              </a:rPr>
              <a:t>verbs</a:t>
            </a:r>
            <a:r>
              <a:rPr lang="en-US" sz="2800" dirty="0"/>
              <a:t>, </a:t>
            </a:r>
            <a:r>
              <a:rPr lang="en-US" sz="2800" dirty="0">
                <a:hlinkClick r:id="rId8" tooltip="Adjective"/>
              </a:rPr>
              <a:t>adjectives</a:t>
            </a:r>
            <a:r>
              <a:rPr lang="en-US" sz="2800" dirty="0"/>
              <a:t>, </a:t>
            </a:r>
            <a:r>
              <a:rPr lang="en-US" sz="2800" dirty="0">
                <a:hlinkClick r:id="rId9" tooltip="Adverb"/>
              </a:rPr>
              <a:t>adverbs</a:t>
            </a:r>
            <a:r>
              <a:rPr lang="en-US" sz="2800" dirty="0"/>
              <a:t>, etc.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1553A-E5F5-0D4F-B6C8-E2E7FA98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7AFB-DD53-4D4F-9404-D2F4B696591E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4" descr="https://www.safaribooksonline.com/library/view/natural-language-annotation/9781449332693/figs/web/nlml_0106.png">
            <a:extLst>
              <a:ext uri="{FF2B5EF4-FFF2-40B4-BE49-F238E27FC236}">
                <a16:creationId xmlns:a16="http://schemas.microsoft.com/office/drawing/2014/main" id="{A9ED8684-40B6-784B-86E7-0819FC0DD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84" y="3279453"/>
            <a:ext cx="4588715" cy="324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056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24</a:t>
            </a:fld>
            <a:endParaRPr lang="en-US" dirty="0"/>
          </a:p>
        </p:txBody>
      </p:sp>
      <p:pic>
        <p:nvPicPr>
          <p:cNvPr id="22530" name="Picture 2" descr="http://nltk.sourceforge.net/doc/en/tree_images/ch03-tree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397088"/>
            <a:ext cx="6610349" cy="452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79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NLP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Natural language processing</a:t>
            </a:r>
            <a:r>
              <a:rPr lang="en-US" sz="4000" dirty="0"/>
              <a:t> (</a:t>
            </a:r>
            <a:r>
              <a:rPr lang="en-US" sz="4000" b="1" dirty="0"/>
              <a:t>NLP</a:t>
            </a:r>
            <a:r>
              <a:rPr lang="en-US" sz="4000" dirty="0"/>
              <a:t>) is a field of computer science, artificial intelligence, and computational linguistics concerned with the interactions between computers and human (</a:t>
            </a:r>
            <a:r>
              <a:rPr lang="en-US" sz="4000" b="1" dirty="0"/>
              <a:t>natural</a:t>
            </a:r>
            <a:r>
              <a:rPr lang="en-US" sz="4000" dirty="0"/>
              <a:t>) languages. –</a:t>
            </a:r>
            <a:r>
              <a:rPr lang="en-US" sz="4000" b="1" dirty="0"/>
              <a:t> </a:t>
            </a:r>
            <a:r>
              <a:rPr lang="en-US" sz="4000" b="1" dirty="0" err="1"/>
              <a:t>Wikipidia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399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Read?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3C58AD"/>
                </a:solidFill>
              </a:rPr>
              <a:t>Natural Language Processing</a:t>
            </a:r>
            <a:br>
              <a:rPr lang="en-US" sz="2800" dirty="0">
                <a:solidFill>
                  <a:srgbClr val="3C58AD"/>
                </a:solidFill>
              </a:rPr>
            </a:br>
            <a:r>
              <a:rPr lang="en-US" sz="2800" dirty="0"/>
              <a:t>ACL, NAACL, EACL, EMNLP, </a:t>
            </a:r>
            <a:r>
              <a:rPr lang="en-US" sz="2800" dirty="0" err="1"/>
              <a:t>CoNLL</a:t>
            </a:r>
            <a:r>
              <a:rPr lang="en-US" sz="2800" dirty="0"/>
              <a:t>, </a:t>
            </a:r>
            <a:r>
              <a:rPr lang="en-US" sz="2800" dirty="0" err="1"/>
              <a:t>Coling</a:t>
            </a:r>
            <a:r>
              <a:rPr lang="en-US" sz="2800" dirty="0"/>
              <a:t>, </a:t>
            </a:r>
            <a:r>
              <a:rPr lang="en-US" sz="2800" b="1" dirty="0"/>
              <a:t>TACL</a:t>
            </a:r>
            <a:br>
              <a:rPr lang="en-US" sz="2800" b="1" dirty="0"/>
            </a:br>
            <a:r>
              <a:rPr lang="en-US" sz="2800" b="1" dirty="0"/>
              <a:t>aclweb.org/anthology</a:t>
            </a:r>
          </a:p>
          <a:p>
            <a:r>
              <a:rPr lang="en-US" sz="2800" dirty="0">
                <a:solidFill>
                  <a:srgbClr val="3C58AD"/>
                </a:solidFill>
              </a:rPr>
              <a:t>Machine learning</a:t>
            </a:r>
            <a:br>
              <a:rPr lang="en-US" sz="2800" dirty="0">
                <a:solidFill>
                  <a:srgbClr val="3C58AD"/>
                </a:solidFill>
              </a:rPr>
            </a:br>
            <a:r>
              <a:rPr lang="en-US" sz="2800" dirty="0"/>
              <a:t>ICML, NIPS, ECML, AISTATS, ICLR, </a:t>
            </a:r>
            <a:r>
              <a:rPr lang="en-US" sz="2800" b="1" dirty="0"/>
              <a:t>JMLR</a:t>
            </a:r>
            <a:r>
              <a:rPr lang="en-US" sz="2800" dirty="0"/>
              <a:t>, </a:t>
            </a:r>
            <a:r>
              <a:rPr lang="en-US" sz="2800" b="1" dirty="0"/>
              <a:t>MLJ</a:t>
            </a:r>
          </a:p>
          <a:p>
            <a:r>
              <a:rPr lang="en-US" sz="2800" dirty="0">
                <a:solidFill>
                  <a:srgbClr val="3C58AD"/>
                </a:solidFill>
              </a:rPr>
              <a:t>Artificial Intelligence</a:t>
            </a:r>
            <a:br>
              <a:rPr lang="en-US" sz="2800" dirty="0">
                <a:solidFill>
                  <a:srgbClr val="3C58AD"/>
                </a:solidFill>
              </a:rPr>
            </a:br>
            <a:r>
              <a:rPr lang="en-US" sz="2800" dirty="0"/>
              <a:t>AAAI, IJCAI, UAI, </a:t>
            </a:r>
            <a:r>
              <a:rPr lang="en-US" sz="2800" b="1" dirty="0"/>
              <a:t>JAIR</a:t>
            </a:r>
          </a:p>
          <a:p>
            <a:pPr marL="0" indent="0">
              <a:buNone/>
            </a:pPr>
            <a:endParaRPr lang="en-US" sz="2800" b="1" dirty="0"/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1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translation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</a:t>
            </a:fld>
            <a:endParaRPr lang="en-US" dirty="0"/>
          </a:p>
        </p:txBody>
      </p:sp>
      <p:pic>
        <p:nvPicPr>
          <p:cNvPr id="9218" name="Picture 2" descr="http://searchengineland.com/figz/wp-content/seloads/2016/05/google-translate-search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792" y="1350441"/>
            <a:ext cx="8089885" cy="426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14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Dialog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FEC7F9-84FC-BF4D-AFF2-544AA349A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065" y="1526422"/>
            <a:ext cx="3003550" cy="434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51" y="1342592"/>
            <a:ext cx="7636099" cy="444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30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model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Autocomplete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6501: Natural Language Processing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8</a:t>
            </a:fld>
            <a:endParaRPr lang="en-US" dirty="0"/>
          </a:p>
        </p:txBody>
      </p:sp>
      <p:pic>
        <p:nvPicPr>
          <p:cNvPr id="31746" name="Picture 2" descr="http://fakeplus.com/pictures/jpg/-google-autocomplete-fail_201203220636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116" y="2063857"/>
            <a:ext cx="5903768" cy="447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fakeplus.com/pictures/jpg/-google-autocomplete-fail_2012032206361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740"/>
          <a:stretch/>
        </p:blipFill>
        <p:spPr bwMode="auto">
          <a:xfrm>
            <a:off x="2363066" y="1831383"/>
            <a:ext cx="8152534" cy="119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34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model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Smart Reply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9</a:t>
            </a:fld>
            <a:endParaRPr lang="en-US" dirty="0"/>
          </a:p>
        </p:txBody>
      </p:sp>
      <p:pic>
        <p:nvPicPr>
          <p:cNvPr id="33794" name="Picture 2" descr="https://www.wired.com/wp-content/uploads/2015/11/SmartReply_A_personal_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670" y="1128081"/>
            <a:ext cx="2890449" cy="51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3507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10121</TotalTime>
  <Words>454</Words>
  <Application>Microsoft Macintosh PowerPoint</Application>
  <PresentationFormat>Widescreen</PresentationFormat>
  <Paragraphs>143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新細明體</vt:lpstr>
      <vt:lpstr>Arial</vt:lpstr>
      <vt:lpstr>Arial</vt:lpstr>
      <vt:lpstr>Calibri</vt:lpstr>
      <vt:lpstr>Calibri Light</vt:lpstr>
      <vt:lpstr>Times New Roman</vt:lpstr>
      <vt:lpstr>Webdings</vt:lpstr>
      <vt:lpstr>Retrospect</vt:lpstr>
      <vt:lpstr>Introduction to  Natural Language Processing</vt:lpstr>
      <vt:lpstr>Outline</vt:lpstr>
      <vt:lpstr>What is NLP </vt:lpstr>
      <vt:lpstr>What to Read?</vt:lpstr>
      <vt:lpstr>Machine translation</vt:lpstr>
      <vt:lpstr>Dialog Systems</vt:lpstr>
      <vt:lpstr>Sentiment</vt:lpstr>
      <vt:lpstr>Language model applications</vt:lpstr>
      <vt:lpstr>Language model applications</vt:lpstr>
      <vt:lpstr>Text Classification</vt:lpstr>
      <vt:lpstr>Question answering</vt:lpstr>
      <vt:lpstr>Natural language instruction </vt:lpstr>
      <vt:lpstr>Language Comprehension</vt:lpstr>
      <vt:lpstr>What are the challenges?</vt:lpstr>
      <vt:lpstr>Challenges – ambiguity </vt:lpstr>
      <vt:lpstr>Challenges – ambiguity </vt:lpstr>
      <vt:lpstr>Challenges -- ambiguity</vt:lpstr>
      <vt:lpstr>Challenges – ambiguity </vt:lpstr>
      <vt:lpstr>Challenges – language is not static</vt:lpstr>
      <vt:lpstr>Challenges – scale</vt:lpstr>
      <vt:lpstr>Part of Speech Tagging</vt:lpstr>
      <vt:lpstr>Bag-of-Words with N-grams </vt:lpstr>
      <vt:lpstr>Part of Speech Tagging</vt:lpstr>
      <vt:lpstr>Syntactic parsing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Saliya</dc:creator>
  <cp:lastModifiedBy>Paul Rad</cp:lastModifiedBy>
  <cp:revision>413</cp:revision>
  <dcterms:created xsi:type="dcterms:W3CDTF">2015-01-31T16:20:13Z</dcterms:created>
  <dcterms:modified xsi:type="dcterms:W3CDTF">2018-08-15T10:42:40Z</dcterms:modified>
</cp:coreProperties>
</file>