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71" r:id="rId9"/>
    <p:sldId id="258" r:id="rId10"/>
    <p:sldId id="267" r:id="rId11"/>
    <p:sldId id="279" r:id="rId12"/>
    <p:sldId id="268" r:id="rId13"/>
    <p:sldId id="272" r:id="rId14"/>
    <p:sldId id="273" r:id="rId15"/>
    <p:sldId id="274" r:id="rId16"/>
    <p:sldId id="269" r:id="rId17"/>
    <p:sldId id="276" r:id="rId18"/>
    <p:sldId id="270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FD402-07AD-4095-A931-C03064933A3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3C075-EDCD-4F7A-84A7-6C7592D58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CD60A5B8-4012-4F29-A66F-0668E015FD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0FBFE17A-A36F-452B-A7BC-F1FAD0D020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7FEC8F56-0125-41DE-8C9A-61AB7386C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865A6B-33B4-44AC-A74C-9A4920CB41C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E2CA-B541-418C-956F-8DB5CA2AE11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42B5-3E54-4CCC-ABAC-D77DF818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5A4B-AFFF-40B4-B35C-769CFF6F1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Correlation &amp;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A2C0C-4A22-4E2C-85FA-7459AE35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Scattergram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Visual method used to display a linear relationship between two interval/ratio variables where the observations (e.g. test scores) are plotted and approximated with a straight line</a:t>
            </a:r>
          </a:p>
          <a:p>
            <a:pPr>
              <a:buFont typeface="Arial" charset="0"/>
              <a:buChar char="•"/>
            </a:pPr>
            <a:r>
              <a:rPr lang="en-US" dirty="0"/>
              <a:t>Involves charting the </a:t>
            </a:r>
            <a:r>
              <a:rPr lang="en-US" b="1" u="sng" dirty="0"/>
              <a:t>linear relationship</a:t>
            </a:r>
            <a:r>
              <a:rPr lang="en-US" dirty="0"/>
              <a:t> of the X (independent) value and Y (dependent) value</a:t>
            </a:r>
          </a:p>
          <a:p>
            <a:pPr>
              <a:buFont typeface="Arial" charset="0"/>
              <a:buChar char="•"/>
            </a:pPr>
            <a:r>
              <a:rPr lang="en-US" b="1" u="sng" dirty="0"/>
              <a:t>“Perfect” linear relationship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Straight line between the two interval/ratio variables and all observations fall along a straight line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In other words, all the variability in one variable is explained by the variability in the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210024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0E10CD-139F-4DB2-B8A4-3A29AE3DA0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91255" y="1534375"/>
            <a:ext cx="2603500" cy="191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12043-AF37-4DAC-8439-1E71865D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88922" y="1534375"/>
            <a:ext cx="2603500" cy="191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10181E-00E7-4A38-8E9B-122A03A1D22B}"/>
              </a:ext>
            </a:extLst>
          </p:cNvPr>
          <p:cNvSpPr txBox="1"/>
          <p:nvPr/>
        </p:nvSpPr>
        <p:spPr>
          <a:xfrm>
            <a:off x="3498186" y="3644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E34-6C35-4BB1-A84B-786699323433}"/>
              </a:ext>
            </a:extLst>
          </p:cNvPr>
          <p:cNvSpPr txBox="1"/>
          <p:nvPr/>
        </p:nvSpPr>
        <p:spPr>
          <a:xfrm>
            <a:off x="176392" y="93122"/>
            <a:ext cx="701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Scattergram</a:t>
            </a:r>
            <a:r>
              <a:rPr lang="en-US" sz="2800" dirty="0"/>
              <a:t>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C26B73-512A-487B-B545-2D4AED0A55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91255" y="4013509"/>
            <a:ext cx="2603500" cy="191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878026-FA9F-466E-AB20-EB4FEF67BF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2532" y="4013509"/>
            <a:ext cx="2603500" cy="191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6DE3EE-650F-412F-A406-B69DDB7571D3}"/>
              </a:ext>
            </a:extLst>
          </p:cNvPr>
          <p:cNvSpPr txBox="1"/>
          <p:nvPr/>
        </p:nvSpPr>
        <p:spPr>
          <a:xfrm>
            <a:off x="2452388" y="1177776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 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80184-0A81-468D-9BB6-84161A2AD9E3}"/>
              </a:ext>
            </a:extLst>
          </p:cNvPr>
          <p:cNvSpPr txBox="1"/>
          <p:nvPr/>
        </p:nvSpPr>
        <p:spPr>
          <a:xfrm>
            <a:off x="6702755" y="1177776"/>
            <a:ext cx="25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 Correlation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DDAD4-A2EE-4955-AECE-D56CB359165B}"/>
              </a:ext>
            </a:extLst>
          </p:cNvPr>
          <p:cNvSpPr txBox="1"/>
          <p:nvPr/>
        </p:nvSpPr>
        <p:spPr>
          <a:xfrm>
            <a:off x="2745577" y="3644177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Correlation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44A68-55CE-4E75-BB49-073C222A9251}"/>
              </a:ext>
            </a:extLst>
          </p:cNvPr>
          <p:cNvSpPr txBox="1"/>
          <p:nvPr/>
        </p:nvSpPr>
        <p:spPr>
          <a:xfrm>
            <a:off x="6752532" y="3650563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Curvilinear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30442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00312" y="1182038"/>
            <a:ext cx="2603500" cy="191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97979" y="1182038"/>
            <a:ext cx="2603500" cy="191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7243" y="3291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5277" y="214685"/>
            <a:ext cx="701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Scattergram</a:t>
            </a:r>
            <a:r>
              <a:rPr lang="en-US" sz="2800" dirty="0"/>
              <a:t> Examples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00312" y="3661172"/>
            <a:ext cx="2603500" cy="191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1589" y="3661172"/>
            <a:ext cx="2603500" cy="1917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91414" y="844392"/>
            <a:ext cx="22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Positive Correlation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41843" y="825439"/>
            <a:ext cx="240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Negative Correlation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18913" y="332842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</a:t>
            </a:r>
            <a:r>
              <a:rPr lang="en-US" dirty="0"/>
              <a:t>Correlation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72463" y="3341160"/>
            <a:ext cx="267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Curvilinear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08544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</a:t>
            </a:r>
            <a:br>
              <a:rPr lang="en-US" dirty="0"/>
            </a:br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7652" y="755779"/>
            <a:ext cx="6281873" cy="5933174"/>
          </a:xfrm>
        </p:spPr>
        <p:txBody>
          <a:bodyPr>
            <a:normAutofit/>
          </a:bodyPr>
          <a:lstStyle/>
          <a:p>
            <a:r>
              <a:rPr lang="en-US" sz="2000" dirty="0"/>
              <a:t>We can calculate a test statistic to see if our measured correlation coefficient is “significant”, or in other words, if the association between our variables is significant</a:t>
            </a:r>
          </a:p>
          <a:p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 : </a:t>
            </a:r>
            <a:r>
              <a:rPr lang="el-GR" sz="2000" dirty="0"/>
              <a:t>ρ</a:t>
            </a:r>
            <a:r>
              <a:rPr lang="en-US" sz="2000" baseline="-25000" dirty="0" err="1"/>
              <a:t>xy</a:t>
            </a:r>
            <a:r>
              <a:rPr lang="en-US" sz="2000" dirty="0"/>
              <a:t> =0</a:t>
            </a:r>
          </a:p>
          <a:p>
            <a:r>
              <a:rPr lang="en-US" sz="2000" dirty="0"/>
              <a:t>H</a:t>
            </a:r>
            <a:r>
              <a:rPr lang="en-US" sz="2000" baseline="-25000" dirty="0"/>
              <a:t>a</a:t>
            </a:r>
            <a:r>
              <a:rPr lang="en-US" sz="2000" dirty="0"/>
              <a:t> : </a:t>
            </a:r>
            <a:r>
              <a:rPr lang="el-GR" sz="2000" dirty="0"/>
              <a:t>ρ</a:t>
            </a:r>
            <a:r>
              <a:rPr lang="en-US" sz="2000" baseline="-25000" dirty="0" err="1"/>
              <a:t>xy</a:t>
            </a:r>
            <a:r>
              <a:rPr lang="en-US" sz="2000" dirty="0"/>
              <a:t> ≠0</a:t>
            </a:r>
          </a:p>
          <a:p>
            <a:r>
              <a:rPr lang="en-US" sz="2000" dirty="0"/>
              <a:t>Test statistic:</a:t>
            </a:r>
            <a:endParaRPr lang="en-US" sz="1600" dirty="0"/>
          </a:p>
          <a:p>
            <a:pPr lvl="1">
              <a:buFont typeface="Arial" charset="0"/>
              <a:buChar char="•"/>
            </a:pPr>
            <a:endParaRPr lang="en-US" sz="1400" dirty="0"/>
          </a:p>
          <a:p>
            <a:pPr lvl="1">
              <a:buFont typeface="Arial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1DDFA-3DF0-4FB1-9D4F-70563D514C08}"/>
                  </a:ext>
                </a:extLst>
              </p:cNvPr>
              <p:cNvSpPr txBox="1"/>
              <p:nvPr/>
            </p:nvSpPr>
            <p:spPr>
              <a:xfrm>
                <a:off x="0" y="5489302"/>
                <a:ext cx="5085584" cy="8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1DDFA-3DF0-4FB1-9D4F-70563D514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9302"/>
                <a:ext cx="5085584" cy="88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2C354F4-C67D-4357-A13F-AA2DC12D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96" y="4911152"/>
            <a:ext cx="2029699" cy="14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9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</a:t>
            </a:r>
            <a:br>
              <a:rPr lang="en-US" dirty="0"/>
            </a:br>
            <a:r>
              <a:rPr lang="en-US" dirty="0"/>
              <a:t>Spearman’s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594" y="667667"/>
            <a:ext cx="6281873" cy="4138700"/>
          </a:xfrm>
        </p:spPr>
        <p:txBody>
          <a:bodyPr>
            <a:normAutofit/>
          </a:bodyPr>
          <a:lstStyle/>
          <a:p>
            <a:r>
              <a:rPr lang="en-US" dirty="0"/>
              <a:t>If our data are not normally distributed, an alternative is the Spearman correlation.</a:t>
            </a:r>
          </a:p>
          <a:p>
            <a:r>
              <a:rPr lang="en-US" dirty="0"/>
              <a:t>For a given set of paired data: (xi, </a:t>
            </a:r>
            <a:r>
              <a:rPr lang="en-US" dirty="0" err="1"/>
              <a:t>yi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=1..n</a:t>
            </a:r>
          </a:p>
          <a:p>
            <a:r>
              <a:rPr lang="en-US" dirty="0"/>
              <a:t>We first rank the x's and y's by themselves</a:t>
            </a:r>
          </a:p>
          <a:p>
            <a:r>
              <a:rPr lang="en-US" dirty="0"/>
              <a:t>We then calculate:</a:t>
            </a:r>
            <a:endParaRPr lang="en-US" sz="1400" dirty="0"/>
          </a:p>
          <a:p>
            <a:pPr lvl="1">
              <a:buFont typeface="Arial" charset="0"/>
              <a:buChar char="•"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9A194-7CA5-472A-9FBD-BEA06693E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77" y="3738962"/>
            <a:ext cx="2408829" cy="14911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34388D-06C3-48FB-9845-4C945537A210}"/>
              </a:ext>
            </a:extLst>
          </p:cNvPr>
          <p:cNvSpPr/>
          <p:nvPr/>
        </p:nvSpPr>
        <p:spPr>
          <a:xfrm>
            <a:off x="4897594" y="52301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where </a:t>
            </a:r>
            <a:r>
              <a:rPr lang="en-US" i="1" dirty="0">
                <a:latin typeface="TimesNewRomanPS-ItalicMT"/>
              </a:rPr>
              <a:t>d</a:t>
            </a:r>
            <a:r>
              <a:rPr lang="en-US" i="1" baseline="-25000" dirty="0">
                <a:latin typeface="TimesNewRomanPS-ItalicMT"/>
              </a:rPr>
              <a:t>i</a:t>
            </a:r>
            <a:r>
              <a:rPr lang="en-US" i="1" baseline="30000" dirty="0">
                <a:latin typeface="TimesNewRomanPS-ItalicMT"/>
              </a:rPr>
              <a:t>2</a:t>
            </a:r>
            <a:r>
              <a:rPr lang="en-US" sz="1100" dirty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is the squared difference between the ranks of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i="1" baseline="-25000" dirty="0">
                <a:latin typeface="TimesNewRomanPS-ItalicMT"/>
              </a:rPr>
              <a:t>i</a:t>
            </a:r>
            <a:r>
              <a:rPr lang="en-US" sz="1100" i="1" dirty="0">
                <a:latin typeface="TimesNewRomanPS-ItalicMT"/>
              </a:rPr>
              <a:t> </a:t>
            </a:r>
            <a:r>
              <a:rPr lang="en-US" i="1" dirty="0">
                <a:latin typeface="TimesNewRomanPS-ItalicMT"/>
              </a:rPr>
              <a:t>, 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i="1" baseline="-25000" dirty="0" err="1">
                <a:latin typeface="TimesNewRomanPS-ItalicMT"/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</a:t>
            </a:r>
            <a:br>
              <a:rPr lang="en-US" dirty="0"/>
            </a:br>
            <a:r>
              <a:rPr lang="en-US" dirty="0"/>
              <a:t>Spearman’s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816" y="1508796"/>
            <a:ext cx="6281873" cy="4138700"/>
          </a:xfrm>
        </p:spPr>
        <p:txBody>
          <a:bodyPr>
            <a:norm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 :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dirty="0"/>
              <a:t> =0</a:t>
            </a:r>
          </a:p>
          <a:p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 :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dirty="0"/>
              <a:t> ≠0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z=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dirty="0"/>
              <a:t> * sqrt(n-1)</a:t>
            </a:r>
          </a:p>
          <a:p>
            <a:r>
              <a:rPr lang="en-US" sz="2400" dirty="0"/>
              <a:t>if z &lt;= -2.575 or z&gt;= 2.575, we reject H</a:t>
            </a:r>
            <a:r>
              <a:rPr lang="en-US" sz="2400" baseline="-25000" dirty="0"/>
              <a:t>0</a:t>
            </a:r>
            <a:r>
              <a:rPr lang="en-US" sz="2400" dirty="0"/>
              <a:t>  and conclude there is an association between x and y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2B7AD-D1D2-41D6-A26F-F92E9067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50" y="5319859"/>
            <a:ext cx="1896862" cy="11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9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Relationships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B0545-FEE4-45A4-B5B1-9B99D55D1781}"/>
              </a:ext>
            </a:extLst>
          </p:cNvPr>
          <p:cNvSpPr txBox="1">
            <a:spLocks noChangeArrowheads="1"/>
          </p:cNvSpPr>
          <p:nvPr/>
        </p:nvSpPr>
        <p:spPr>
          <a:xfrm>
            <a:off x="4808612" y="1166018"/>
            <a:ext cx="6406784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How does the conditional distribution of </a:t>
            </a:r>
            <a:r>
              <a:rPr lang="en-US" altLang="en-US" sz="2800" i="1" dirty="0"/>
              <a:t>Y</a:t>
            </a:r>
            <a:r>
              <a:rPr lang="en-US" altLang="en-US" sz="2800" dirty="0"/>
              <a:t> vary according to values of </a:t>
            </a:r>
            <a:r>
              <a:rPr lang="en-US" altLang="en-US" sz="2800" i="1" dirty="0"/>
              <a:t>X </a:t>
            </a:r>
            <a:r>
              <a:rPr lang="en-US" altLang="en-US" sz="2800" dirty="0"/>
              <a:t>?</a:t>
            </a:r>
          </a:p>
          <a:p>
            <a:r>
              <a:rPr lang="en-US" altLang="en-US" sz="2800" dirty="0"/>
              <a:t>Linear function – the relationship between </a:t>
            </a:r>
            <a:r>
              <a:rPr lang="en-US" altLang="en-US" sz="2800" i="1" dirty="0"/>
              <a:t>X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Y</a:t>
            </a:r>
            <a:r>
              <a:rPr lang="en-US" altLang="en-US" sz="2800" dirty="0"/>
              <a:t> summarized as straight line</a:t>
            </a:r>
          </a:p>
          <a:p>
            <a:r>
              <a:rPr lang="en-US" altLang="en-US" sz="2800" dirty="0"/>
              <a:t>Response variable </a:t>
            </a:r>
            <a:r>
              <a:rPr lang="en-US" altLang="en-US" sz="2800" i="1" dirty="0"/>
              <a:t>Y</a:t>
            </a:r>
            <a:r>
              <a:rPr lang="en-US" altLang="en-US" sz="2800" dirty="0"/>
              <a:t> is a linear function of the explanatory variable </a:t>
            </a:r>
            <a:r>
              <a:rPr lang="en-US" altLang="en-US" sz="2800" i="1" dirty="0"/>
              <a:t>X</a:t>
            </a:r>
            <a:r>
              <a:rPr lang="en-US" altLang="en-US" sz="2800" dirty="0"/>
              <a:t> with slope </a:t>
            </a:r>
            <a:r>
              <a:rPr lang="el-GR" altLang="en-US" sz="2800" i="1" dirty="0">
                <a:cs typeface="Arial" panose="020B0604020202020204" pitchFamily="34" charset="0"/>
              </a:rPr>
              <a:t>β</a:t>
            </a:r>
            <a:r>
              <a:rPr lang="en-US" altLang="en-US" sz="2800" dirty="0">
                <a:cs typeface="Arial" panose="020B0604020202020204" pitchFamily="34" charset="0"/>
              </a:rPr>
              <a:t> and 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dirty="0">
                <a:cs typeface="Arial" panose="020B0604020202020204" pitchFamily="34" charset="0"/>
              </a:rPr>
              <a:t>-intercept </a:t>
            </a:r>
            <a:r>
              <a:rPr lang="el-GR" altLang="en-US" sz="2800" i="1" dirty="0">
                <a:cs typeface="Arial" panose="020B0604020202020204" pitchFamily="34" charset="0"/>
              </a:rPr>
              <a:t>α</a:t>
            </a:r>
          </a:p>
        </p:txBody>
      </p:sp>
      <p:graphicFrame>
        <p:nvGraphicFramePr>
          <p:cNvPr id="48" name="Object 4">
            <a:extLst>
              <a:ext uri="{FF2B5EF4-FFF2-40B4-BE49-F238E27FC236}">
                <a16:creationId xmlns:a16="http://schemas.microsoft.com/office/drawing/2014/main" id="{FBC9CFAE-51B4-481F-8A99-F63074ED6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995896"/>
              </p:ext>
            </p:extLst>
          </p:nvPr>
        </p:nvGraphicFramePr>
        <p:xfrm>
          <a:off x="1263410" y="5467739"/>
          <a:ext cx="3124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736600" imgH="203200" progId="Equation.3">
                  <p:embed/>
                </p:oleObj>
              </mc:Choice>
              <mc:Fallback>
                <p:oleObj name="Equation" r:id="rId3" imgW="736600" imgH="2032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92B3AC0E-D303-4ED4-BD90-ACA3AF065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10" y="5467739"/>
                        <a:ext cx="31242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70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Relationships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B0545-FEE4-45A4-B5B1-9B99D55D1781}"/>
              </a:ext>
            </a:extLst>
          </p:cNvPr>
          <p:cNvSpPr txBox="1">
            <a:spLocks noChangeArrowheads="1"/>
          </p:cNvSpPr>
          <p:nvPr/>
        </p:nvSpPr>
        <p:spPr>
          <a:xfrm>
            <a:off x="5062962" y="570743"/>
            <a:ext cx="6406784" cy="314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800" dirty="0"/>
              <a:t>a = intercept</a:t>
            </a:r>
          </a:p>
          <a:p>
            <a:pPr>
              <a:spcBef>
                <a:spcPct val="5000"/>
              </a:spcBef>
              <a:buNone/>
            </a:pPr>
            <a:r>
              <a:rPr lang="en-US" altLang="en-US" sz="2800" dirty="0"/>
              <a:t>b = slope </a:t>
            </a:r>
          </a:p>
          <a:p>
            <a:pPr>
              <a:spcBef>
                <a:spcPct val="5000"/>
              </a:spcBef>
              <a:buNone/>
            </a:pPr>
            <a:r>
              <a:rPr lang="en-US" altLang="en-US" sz="1600" dirty="0"/>
              <a:t>	(</a:t>
            </a:r>
            <a:r>
              <a:rPr lang="en-US" sz="1600" dirty="0"/>
              <a:t>Indicates the unit change in Y with each unit change in X)</a:t>
            </a:r>
            <a:endParaRPr lang="en-US" altLang="en-US" sz="1600" dirty="0"/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en-US" sz="2800" dirty="0"/>
              <a:t>Y = dependent variable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en-US" sz="2800" dirty="0"/>
              <a:t>X = independent variable</a:t>
            </a:r>
          </a:p>
        </p:txBody>
      </p:sp>
      <p:graphicFrame>
        <p:nvGraphicFramePr>
          <p:cNvPr id="48" name="Object 4">
            <a:extLst>
              <a:ext uri="{FF2B5EF4-FFF2-40B4-BE49-F238E27FC236}">
                <a16:creationId xmlns:a16="http://schemas.microsoft.com/office/drawing/2014/main" id="{FBC9CFAE-51B4-481F-8A99-F63074ED6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410" y="5467739"/>
          <a:ext cx="3124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736600" imgH="203200" progId="Equation.3">
                  <p:embed/>
                </p:oleObj>
              </mc:Choice>
              <mc:Fallback>
                <p:oleObj name="Equation" r:id="rId3" imgW="736600" imgH="203200" progId="Equation.3">
                  <p:embed/>
                  <p:pic>
                    <p:nvPicPr>
                      <p:cNvPr id="48" name="Object 4">
                        <a:extLst>
                          <a:ext uri="{FF2B5EF4-FFF2-40B4-BE49-F238E27FC236}">
                            <a16:creationId xmlns:a16="http://schemas.microsoft.com/office/drawing/2014/main" id="{FBC9CFAE-51B4-481F-8A99-F63074ED6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10" y="5467739"/>
                        <a:ext cx="31242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>
            <a:extLst>
              <a:ext uri="{FF2B5EF4-FFF2-40B4-BE49-F238E27FC236}">
                <a16:creationId xmlns:a16="http://schemas.microsoft.com/office/drawing/2014/main" id="{7881420A-B8FD-42F5-AF2D-C4647AF27E1A}"/>
              </a:ext>
            </a:extLst>
          </p:cNvPr>
          <p:cNvGrpSpPr>
            <a:grpSpLocks/>
          </p:cNvGrpSpPr>
          <p:nvPr/>
        </p:nvGrpSpPr>
        <p:grpSpPr bwMode="auto">
          <a:xfrm>
            <a:off x="5223116" y="3578146"/>
            <a:ext cx="5162551" cy="3113088"/>
            <a:chOff x="816" y="2208"/>
            <a:chExt cx="3252" cy="1961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7969F4CA-1315-4BA6-8B3D-2F791ADC7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EECBF39-7958-48DF-BC71-E5C19837C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88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0D1BAC0-A96E-4644-9484-9137D225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3936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B7F69A1-5DDC-4E5B-90EF-434834778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32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6F988AA3-F4B9-46B4-89F1-123D222F5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688"/>
              <a:ext cx="2112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D614846D-96AC-43A8-AD6D-1E4D884D9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504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C1DA8AC-0C52-4EB1-8BAD-B996B49AA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0801243-3FF3-4600-86C7-ABFA8E517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976"/>
              <a:ext cx="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34FE812B-90A0-49A0-9389-07D3FB161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2850"/>
              <a:ext cx="4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rise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BF329D36-D0C8-4E7D-B470-48D5EA3D2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2" y="2772"/>
              <a:ext cx="3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/>
                <a:t>run</a:t>
              </a: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CB0B114A-0FFE-46A7-8CF8-8DB4E568C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958EB9E-CA1F-49FE-9802-6C1FC1E86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966"/>
              <a:ext cx="4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rise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D5EBE4B5-2D31-44B6-9F6A-D16E65DA1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006"/>
              <a:ext cx="3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run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E581D445-EB9F-4FAA-933B-407B7195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2931"/>
              <a:ext cx="3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=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46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Relationships</a:t>
            </a:r>
            <a:endParaRPr lang="en-US" dirty="0"/>
          </a:p>
        </p:txBody>
      </p:sp>
      <p:graphicFrame>
        <p:nvGraphicFramePr>
          <p:cNvPr id="48" name="Object 4">
            <a:extLst>
              <a:ext uri="{FF2B5EF4-FFF2-40B4-BE49-F238E27FC236}">
                <a16:creationId xmlns:a16="http://schemas.microsoft.com/office/drawing/2014/main" id="{FBC9CFAE-51B4-481F-8A99-F63074ED6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410" y="5467739"/>
          <a:ext cx="3124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736600" imgH="203200" progId="Equation.3">
                  <p:embed/>
                </p:oleObj>
              </mc:Choice>
              <mc:Fallback>
                <p:oleObj name="Equation" r:id="rId3" imgW="736600" imgH="203200" progId="Equation.3">
                  <p:embed/>
                  <p:pic>
                    <p:nvPicPr>
                      <p:cNvPr id="48" name="Object 4">
                        <a:extLst>
                          <a:ext uri="{FF2B5EF4-FFF2-40B4-BE49-F238E27FC236}">
                            <a16:creationId xmlns:a16="http://schemas.microsoft.com/office/drawing/2014/main" id="{FBC9CFAE-51B4-481F-8A99-F63074ED6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10" y="5467739"/>
                        <a:ext cx="31242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~AUT0005">
            <a:extLst>
              <a:ext uri="{FF2B5EF4-FFF2-40B4-BE49-F238E27FC236}">
                <a16:creationId xmlns:a16="http://schemas.microsoft.com/office/drawing/2014/main" id="{E3461C44-F96A-4BC7-8893-DFB0E545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83" y="1770856"/>
            <a:ext cx="678180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98F9234-08AC-4999-BCB7-3414991DF87F}"/>
              </a:ext>
            </a:extLst>
          </p:cNvPr>
          <p:cNvSpPr txBox="1">
            <a:spLocks noChangeArrowheads="1"/>
          </p:cNvSpPr>
          <p:nvPr/>
        </p:nvSpPr>
        <p:spPr>
          <a:xfrm>
            <a:off x="4873689" y="701351"/>
            <a:ext cx="67818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cs typeface="Arial" panose="020B0604020202020204" pitchFamily="34" charset="0"/>
              </a:rPr>
              <a:t>Given </a:t>
            </a:r>
            <a:r>
              <a:rPr lang="en-US" altLang="en-US" i="1">
                <a:cs typeface="Arial" panose="020B0604020202020204" pitchFamily="34" charset="0"/>
              </a:rPr>
              <a:t>Y </a:t>
            </a:r>
            <a:r>
              <a:rPr lang="en-US" altLang="en-US">
                <a:cs typeface="Arial" panose="020B0604020202020204" pitchFamily="34" charset="0"/>
              </a:rPr>
              <a:t>=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 + 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, let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=3 and 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>
                <a:cs typeface="Arial" panose="020B0604020202020204" pitchFamily="34" charset="0"/>
              </a:rPr>
              <a:t>=2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What are some </a:t>
            </a:r>
            <a:r>
              <a:rPr lang="en-US" altLang="en-US" i="1">
                <a:cs typeface="Arial" panose="020B0604020202020204" pitchFamily="34" charset="0"/>
              </a:rPr>
              <a:t>Y</a:t>
            </a:r>
            <a:r>
              <a:rPr lang="en-US" altLang="en-US">
                <a:cs typeface="Arial" panose="020B0604020202020204" pitchFamily="34" charset="0"/>
              </a:rPr>
              <a:t> values when 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 = 0, 1, 3?</a:t>
            </a:r>
            <a:endParaRPr lang="el-G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5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Bivariate Linear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Variables are interval level</a:t>
            </a:r>
          </a:p>
          <a:p>
            <a:pPr>
              <a:buFont typeface="Arial" charset="0"/>
              <a:buChar char="•"/>
            </a:pPr>
            <a:r>
              <a:rPr lang="en-US" dirty="0"/>
              <a:t>Linear relationship</a:t>
            </a:r>
          </a:p>
          <a:p>
            <a:pPr>
              <a:buFont typeface="Arial" charset="0"/>
              <a:buChar char="•"/>
            </a:pPr>
            <a:r>
              <a:rPr lang="en-US" dirty="0"/>
              <a:t>Cases are independent of one another</a:t>
            </a:r>
          </a:p>
          <a:p>
            <a:pPr>
              <a:buFont typeface="Arial" charset="0"/>
              <a:buChar char="•"/>
            </a:pPr>
            <a:r>
              <a:rPr lang="en-US" dirty="0"/>
              <a:t>Variables are normally distributed </a:t>
            </a:r>
          </a:p>
          <a:p>
            <a:pPr>
              <a:buFont typeface="Arial" charset="0"/>
              <a:buChar char="•"/>
            </a:pPr>
            <a:r>
              <a:rPr lang="en-US" dirty="0"/>
              <a:t>Variances are equal</a:t>
            </a:r>
          </a:p>
        </p:txBody>
      </p:sp>
    </p:spTree>
    <p:extLst>
      <p:ext uri="{BB962C8B-B14F-4D97-AF65-F5344CB8AC3E}">
        <p14:creationId xmlns:p14="http://schemas.microsoft.com/office/powerpoint/2010/main" val="4049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4C1C6A7-AD3F-4086-818B-CC82E5282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Correlation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9933346-7CD5-4E23-A212-6449F6148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9650" y="783188"/>
            <a:ext cx="6430379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Does an association between two variables exist?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test for independence (ANOVA)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strong is the relationship?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compute measure of association called </a:t>
            </a:r>
            <a:r>
              <a:rPr lang="en-US" altLang="en-US" sz="2000" i="1" dirty="0"/>
              <a:t>correlation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is the form of the relationship?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develop a prediction equation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usually in the form of a linear relationship; i.e., straight 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Coefficient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i="1" dirty="0"/>
              <a:t>b</a:t>
            </a:r>
            <a:r>
              <a:rPr lang="en-US" sz="2400" dirty="0"/>
              <a:t> is a coefficient of </a:t>
            </a:r>
            <a:r>
              <a:rPr lang="en-US" sz="2400" i="1" dirty="0"/>
              <a:t>X, </a:t>
            </a:r>
            <a:r>
              <a:rPr lang="en-US" sz="2400" dirty="0"/>
              <a:t>and indicates the unit change in </a:t>
            </a:r>
            <a:r>
              <a:rPr lang="en-US" altLang="en-US" sz="2400" i="1" dirty="0"/>
              <a:t>Y</a:t>
            </a:r>
            <a:r>
              <a:rPr lang="en-US" altLang="en-US" sz="2400" i="1" baseline="-25000" dirty="0"/>
              <a:t>pred</a:t>
            </a:r>
            <a:r>
              <a:rPr lang="en-US" sz="2400" dirty="0"/>
              <a:t> with every unit change in </a:t>
            </a:r>
            <a:r>
              <a:rPr lang="en-US" sz="2400" i="1" dirty="0"/>
              <a:t>X</a:t>
            </a:r>
          </a:p>
          <a:p>
            <a:pPr>
              <a:buFont typeface="Arial" charset="0"/>
              <a:buChar char="•"/>
            </a:pPr>
            <a:r>
              <a:rPr lang="en-US" sz="2400" b="1" dirty="0"/>
              <a:t>When X changes one unit, the </a:t>
            </a:r>
            <a:r>
              <a:rPr lang="en-US" altLang="en-US" sz="2400" b="1" i="1" dirty="0"/>
              <a:t>Y</a:t>
            </a:r>
            <a:r>
              <a:rPr lang="en-US" altLang="en-US" sz="2400" b="1" i="1" baseline="-25000" dirty="0"/>
              <a:t>pred</a:t>
            </a:r>
            <a:r>
              <a:rPr lang="en-US" sz="2400" b="1" dirty="0"/>
              <a:t> value changes</a:t>
            </a:r>
          </a:p>
          <a:p>
            <a:pPr>
              <a:buFont typeface="Arial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256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0933-6A5D-4E51-A9E9-E8D1008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Covariance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DE07449-1F35-481E-A010-3F4C8B45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/>
              <a:t>Underlying the commonly used measures of association between normally distributed variables is the statistical quantity of covariance.</a:t>
            </a:r>
          </a:p>
          <a:p>
            <a:r>
              <a:rPr lang="en-US"/>
              <a:t>Covariance measures the unscaled linear association between two variables</a:t>
            </a:r>
          </a:p>
          <a:p>
            <a:r>
              <a:rPr lang="en-US"/>
              <a:t>If we have 2 continuous variables, x and y:</a:t>
            </a:r>
          </a:p>
          <a:p>
            <a:pPr lvl="1"/>
            <a:r>
              <a:rPr lang="en-US"/>
              <a:t>if observations of x and y co-vary with one another, meaning they are associated, then if one is above its mean, the other will also tend to be above its mean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56835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0933-6A5D-4E51-A9E9-E8D1008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Covariance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DE07449-1F35-481E-A010-3F4C8B45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are both above their means, or both below their means, the product will tend to be positive, and we will have positive covariance (</a:t>
            </a:r>
            <a:r>
              <a:rPr lang="en-US" b="1" dirty="0"/>
              <a:t>positive association)</a:t>
            </a:r>
          </a:p>
          <a:p>
            <a:r>
              <a:rPr lang="en-US" dirty="0"/>
              <a:t>If one of the variables, say x,, on average has values above the mean, and y has values below the mean, the covariance will be negative (</a:t>
            </a:r>
            <a:r>
              <a:rPr lang="en-US" b="1" dirty="0"/>
              <a:t>negative association)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13FDF1-A880-4137-99D2-487379530F4A}"/>
                  </a:ext>
                </a:extLst>
              </p:cNvPr>
              <p:cNvSpPr/>
              <p:nvPr/>
            </p:nvSpPr>
            <p:spPr>
              <a:xfrm>
                <a:off x="6248437" y="4669584"/>
                <a:ext cx="224465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13FDF1-A880-4137-99D2-48737953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37" y="4669584"/>
                <a:ext cx="2244653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779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0933-6A5D-4E51-A9E9-E8D1008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Covariance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DE07449-1F35-481E-A010-3F4C8B45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198" y="14287"/>
            <a:ext cx="5511800" cy="6043222"/>
          </a:xfrm>
        </p:spPr>
        <p:txBody>
          <a:bodyPr>
            <a:normAutofit/>
          </a:bodyPr>
          <a:lstStyle/>
          <a:p>
            <a:r>
              <a:rPr lang="en-US" dirty="0"/>
              <a:t>The population covariance of x and y is written</a:t>
            </a:r>
          </a:p>
          <a:p>
            <a:endParaRPr lang="en-US" dirty="0"/>
          </a:p>
          <a:p>
            <a:r>
              <a:rPr lang="en-US" dirty="0"/>
              <a:t>We can say that, if two variables are so-called </a:t>
            </a:r>
            <a:r>
              <a:rPr lang="en-US" b="1" dirty="0"/>
              <a:t>bivariate normally distributed</a:t>
            </a:r>
            <a:r>
              <a:rPr lang="en-US" dirty="0"/>
              <a:t>, then if the covariance between them is 0, then they are </a:t>
            </a:r>
            <a:r>
              <a:rPr lang="en-US" b="1" dirty="0"/>
              <a:t>independent</a:t>
            </a:r>
            <a:r>
              <a:rPr lang="en-US" dirty="0"/>
              <a:t>, but if there is a non-zero covariance between them the are </a:t>
            </a:r>
            <a:r>
              <a:rPr lang="en-US" b="1" dirty="0"/>
              <a:t>dependent </a:t>
            </a:r>
            <a:r>
              <a:rPr lang="en-US" dirty="0"/>
              <a:t>to some degree on one another</a:t>
            </a:r>
          </a:p>
          <a:p>
            <a:r>
              <a:rPr lang="en-US" dirty="0"/>
              <a:t>If two variables have a 0 covariance, then they are </a:t>
            </a:r>
            <a:r>
              <a:rPr lang="en-US" b="1" dirty="0"/>
              <a:t>linearly independent</a:t>
            </a:r>
            <a:r>
              <a:rPr lang="en-US" dirty="0"/>
              <a:t>, which does not make them totally independent</a:t>
            </a:r>
          </a:p>
          <a:p>
            <a:r>
              <a:rPr lang="en-US" dirty="0"/>
              <a:t>For instance, they could display a nonlinear association, that suggests strong dependence, but a covariance would never be able to accurately measure that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05B4A-DD3E-441D-9ACE-E9D11A4D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93" y="640305"/>
            <a:ext cx="5100638" cy="6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6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0933-6A5D-4E51-A9E9-E8D1008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Covariance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DE07449-1F35-481E-A010-3F4C8B45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198" y="14287"/>
            <a:ext cx="5511800" cy="6043222"/>
          </a:xfrm>
        </p:spPr>
        <p:txBody>
          <a:bodyPr>
            <a:normAutofit/>
          </a:bodyPr>
          <a:lstStyle/>
          <a:p>
            <a:r>
              <a:rPr lang="en-US" dirty="0"/>
              <a:t>Keep in mind that covariance is said to be </a:t>
            </a:r>
            <a:r>
              <a:rPr lang="en-US" b="1" dirty="0"/>
              <a:t>scale dependent</a:t>
            </a:r>
            <a:r>
              <a:rPr lang="en-US" dirty="0"/>
              <a:t>, meaning that, unless </a:t>
            </a:r>
            <a:r>
              <a:rPr lang="en-US" b="1" dirty="0"/>
              <a:t>both x and y are measured on a common scale</a:t>
            </a:r>
            <a:r>
              <a:rPr lang="en-US" dirty="0"/>
              <a:t>, the covariance is </a:t>
            </a:r>
            <a:r>
              <a:rPr lang="en-US" b="1" dirty="0"/>
              <a:t>uninterpretable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05B4A-DD3E-441D-9ACE-E9D11A4D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6" y="3768858"/>
            <a:ext cx="4161711" cy="5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3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7652" y="755779"/>
            <a:ext cx="6281873" cy="5933174"/>
          </a:xfrm>
        </p:spPr>
        <p:txBody>
          <a:bodyPr>
            <a:normAutofit/>
          </a:bodyPr>
          <a:lstStyle/>
          <a:p>
            <a:r>
              <a:rPr lang="en-US" dirty="0"/>
              <a:t>The idea behind correlation is to standardize the covariance to make it scale </a:t>
            </a:r>
            <a:r>
              <a:rPr lang="en-US" b="1" dirty="0"/>
              <a:t>invariant</a:t>
            </a:r>
            <a:r>
              <a:rPr lang="en-US" dirty="0"/>
              <a:t>. This is a very important idea since many times our variables are measured on different scales</a:t>
            </a:r>
          </a:p>
          <a:p>
            <a:pPr lvl="1"/>
            <a:r>
              <a:rPr lang="en-US" dirty="0"/>
              <a:t>e.g. years of education and income, or height and weight</a:t>
            </a:r>
          </a:p>
          <a:p>
            <a:r>
              <a:rPr lang="en-US" dirty="0"/>
              <a:t>To do this you divide the covariance by the standard deviations of both x and y </a:t>
            </a:r>
            <a:endParaRPr lang="en-US" sz="1400" dirty="0"/>
          </a:p>
          <a:p>
            <a:pPr lvl="1">
              <a:buFont typeface="Arial" charset="0"/>
              <a:buChar char="•"/>
            </a:pPr>
            <a:endParaRPr lang="en-US" sz="1400" dirty="0"/>
          </a:p>
          <a:p>
            <a:pPr lvl="1">
              <a:buFont typeface="Arial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1DDFA-3DF0-4FB1-9D4F-70563D514C08}"/>
                  </a:ext>
                </a:extLst>
              </p:cNvPr>
              <p:cNvSpPr txBox="1"/>
              <p:nvPr/>
            </p:nvSpPr>
            <p:spPr>
              <a:xfrm>
                <a:off x="0" y="5489302"/>
                <a:ext cx="5085584" cy="8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1DDFA-3DF0-4FB1-9D4F-70563D514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9302"/>
                <a:ext cx="5085584" cy="88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01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7652" y="755779"/>
            <a:ext cx="6281873" cy="5933174"/>
          </a:xfrm>
        </p:spPr>
        <p:txBody>
          <a:bodyPr>
            <a:normAutofit/>
          </a:bodyPr>
          <a:lstStyle/>
          <a:p>
            <a:r>
              <a:rPr lang="en-US" sz="2000" dirty="0"/>
              <a:t>Pearson’s Correlation Coefficient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Used to interpret the </a:t>
            </a:r>
            <a:r>
              <a:rPr lang="en-US" b="1" dirty="0"/>
              <a:t>STRENGTH</a:t>
            </a:r>
            <a:r>
              <a:rPr lang="en-US" dirty="0"/>
              <a:t> &amp; </a:t>
            </a:r>
            <a:r>
              <a:rPr lang="en-US" b="1" dirty="0"/>
              <a:t>DIRECTION</a:t>
            </a:r>
            <a:r>
              <a:rPr lang="en-US" dirty="0"/>
              <a:t> of the relationship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Correlation can take on the value in the range of  -1.0 to +1.0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Strength </a:t>
            </a:r>
            <a:r>
              <a:rPr lang="mr-IN" dirty="0"/>
              <a:t>–</a:t>
            </a:r>
            <a:r>
              <a:rPr lang="en-US" dirty="0"/>
              <a:t> r values that are closer to -1 or +1, the stronger the correlation is between the two variables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In practice, if we get correlations in the neighborhood of the .3 to .6 range, we get excited.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Direction </a:t>
            </a:r>
            <a:r>
              <a:rPr lang="mr-IN" dirty="0"/>
              <a:t>–</a:t>
            </a:r>
            <a:r>
              <a:rPr lang="en-US" dirty="0"/>
              <a:t> The sign of the correlation indicates the direction of the relationship</a:t>
            </a:r>
          </a:p>
          <a:p>
            <a:pPr lvl="1">
              <a:buFont typeface="Arial" charset="0"/>
              <a:buChar char="•"/>
            </a:pPr>
            <a:endParaRPr lang="en-US" sz="1400" dirty="0"/>
          </a:p>
          <a:p>
            <a:pPr lvl="1">
              <a:buFont typeface="Arial" charset="0"/>
              <a:buChar char="•"/>
            </a:pPr>
            <a:endParaRPr lang="en-US" sz="1400" dirty="0"/>
          </a:p>
          <a:p>
            <a:pPr lvl="1">
              <a:buFont typeface="Arial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1DDFA-3DF0-4FB1-9D4F-70563D514C08}"/>
                  </a:ext>
                </a:extLst>
              </p:cNvPr>
              <p:cNvSpPr txBox="1"/>
              <p:nvPr/>
            </p:nvSpPr>
            <p:spPr>
              <a:xfrm>
                <a:off x="0" y="5489302"/>
                <a:ext cx="5085584" cy="8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1DDFA-3DF0-4FB1-9D4F-70563D514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9302"/>
                <a:ext cx="5085584" cy="88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</a:t>
            </a:r>
            <a:br>
              <a:rPr lang="en-US" dirty="0"/>
            </a:br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7652" y="755779"/>
            <a:ext cx="6281873" cy="593317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Randomly Chosen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Variables are Continuous and Numeric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Variables are Independent from one another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Variables are normally distributed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Variances are equal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Linear Relationship</a:t>
            </a:r>
          </a:p>
          <a:p>
            <a:pPr lvl="1">
              <a:buFont typeface="Arial" charset="0"/>
              <a:buChar char="•"/>
            </a:pPr>
            <a:r>
              <a:rPr lang="en-US" sz="2100" dirty="0"/>
              <a:t>Meaning, variables must display a straight line</a:t>
            </a:r>
          </a:p>
          <a:p>
            <a:pPr lvl="1">
              <a:buFont typeface="Arial" charset="0"/>
              <a:buChar char="•"/>
            </a:pPr>
            <a:r>
              <a:rPr lang="en-US" sz="2100" dirty="0"/>
              <a:t>Test this assumption using a </a:t>
            </a:r>
            <a:r>
              <a:rPr lang="en-US" sz="2100" dirty="0" err="1"/>
              <a:t>scattergram</a:t>
            </a:r>
            <a:r>
              <a:rPr lang="en-US" sz="2100" dirty="0"/>
              <a:t> aka scatter plot</a:t>
            </a:r>
          </a:p>
          <a:p>
            <a:pPr lvl="1">
              <a:buFont typeface="Arial" charset="0"/>
              <a:buChar char="•"/>
            </a:pPr>
            <a:endParaRPr lang="en-US" sz="1400" dirty="0"/>
          </a:p>
          <a:p>
            <a:pPr lvl="1">
              <a:buFont typeface="Arial" charset="0"/>
              <a:buChar char="•"/>
            </a:pPr>
            <a:endParaRPr lang="en-US" sz="1400" dirty="0"/>
          </a:p>
          <a:p>
            <a:pPr lvl="1">
              <a:buFont typeface="Arial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1DDFA-3DF0-4FB1-9D4F-70563D514C08}"/>
                  </a:ext>
                </a:extLst>
              </p:cNvPr>
              <p:cNvSpPr txBox="1"/>
              <p:nvPr/>
            </p:nvSpPr>
            <p:spPr>
              <a:xfrm>
                <a:off x="0" y="5489302"/>
                <a:ext cx="5085584" cy="8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1DDFA-3DF0-4FB1-9D4F-70563D514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9302"/>
                <a:ext cx="5085584" cy="88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860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67</TotalTime>
  <Words>963</Words>
  <Application>Microsoft Office PowerPoint</Application>
  <PresentationFormat>Widescreen</PresentationFormat>
  <Paragraphs>123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TimesNewRomanPS-ItalicMT</vt:lpstr>
      <vt:lpstr>TimesNewRomanPSMT</vt:lpstr>
      <vt:lpstr>Arial</vt:lpstr>
      <vt:lpstr>Calibri</vt:lpstr>
      <vt:lpstr>Calibri Light</vt:lpstr>
      <vt:lpstr>Cambria Math</vt:lpstr>
      <vt:lpstr>Mangal</vt:lpstr>
      <vt:lpstr>Rockwell</vt:lpstr>
      <vt:lpstr>Wingdings</vt:lpstr>
      <vt:lpstr>Atlas</vt:lpstr>
      <vt:lpstr>Microsoft Equation 3.0</vt:lpstr>
      <vt:lpstr>Bivariate Correlation &amp; Regression</vt:lpstr>
      <vt:lpstr>Correlation</vt:lpstr>
      <vt:lpstr>Covariance</vt:lpstr>
      <vt:lpstr>Covariance</vt:lpstr>
      <vt:lpstr>Covariance</vt:lpstr>
      <vt:lpstr>Covariance</vt:lpstr>
      <vt:lpstr>Correlation</vt:lpstr>
      <vt:lpstr>Correlation</vt:lpstr>
      <vt:lpstr>Correlation: Assumptions</vt:lpstr>
      <vt:lpstr>Scattergram </vt:lpstr>
      <vt:lpstr>PowerPoint Presentation</vt:lpstr>
      <vt:lpstr>PowerPoint Presentation</vt:lpstr>
      <vt:lpstr>Correlation: Test</vt:lpstr>
      <vt:lpstr>Correlation: Spearman’s Rank</vt:lpstr>
      <vt:lpstr>Correlation: Spearman’s Rank</vt:lpstr>
      <vt:lpstr>Linear Relationships</vt:lpstr>
      <vt:lpstr>Linear Relationships</vt:lpstr>
      <vt:lpstr>Linear Relationships</vt:lpstr>
      <vt:lpstr>Assumptions of Bivariate Linear Regression</vt:lpstr>
      <vt:lpstr>Interpreting the Coefficient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 Correlation &amp; Regression</dc:title>
  <dc:creator>Matthew Martinez</dc:creator>
  <cp:lastModifiedBy>Matthew Martinez</cp:lastModifiedBy>
  <cp:revision>26</cp:revision>
  <dcterms:created xsi:type="dcterms:W3CDTF">2018-11-15T05:39:59Z</dcterms:created>
  <dcterms:modified xsi:type="dcterms:W3CDTF">2018-11-15T06:49:42Z</dcterms:modified>
</cp:coreProperties>
</file>