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notesMasterIdLst>
    <p:notesMasterId r:id="rId26"/>
  </p:notesMasterIdLst>
  <p:sldIdLst>
    <p:sldId id="256" r:id="rId3"/>
    <p:sldId id="295" r:id="rId4"/>
    <p:sldId id="296" r:id="rId5"/>
    <p:sldId id="297" r:id="rId6"/>
    <p:sldId id="298" r:id="rId7"/>
    <p:sldId id="258" r:id="rId8"/>
    <p:sldId id="299" r:id="rId9"/>
    <p:sldId id="300" r:id="rId10"/>
    <p:sldId id="277" r:id="rId11"/>
    <p:sldId id="278" r:id="rId12"/>
    <p:sldId id="301" r:id="rId13"/>
    <p:sldId id="302" r:id="rId14"/>
    <p:sldId id="281" r:id="rId15"/>
    <p:sldId id="306" r:id="rId16"/>
    <p:sldId id="303" r:id="rId17"/>
    <p:sldId id="305" r:id="rId18"/>
    <p:sldId id="304" r:id="rId19"/>
    <p:sldId id="307" r:id="rId20"/>
    <p:sldId id="310" r:id="rId21"/>
    <p:sldId id="308" r:id="rId22"/>
    <p:sldId id="311" r:id="rId23"/>
    <p:sldId id="312" r:id="rId24"/>
    <p:sldId id="31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BBBC-5F62-4DAB-B02A-2D436FAAE79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B2C6-06B5-4D21-AEE5-8D034A95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3924DCB-854C-43A4-9BB7-9B2FB489F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D2F48B-8158-48A3-92B2-F9E148F68C25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8547D8F-BC89-4A6F-921D-A7E056294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791D626-2829-4E3B-BD66-3F4895641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5875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128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65880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1222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2211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869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3924DCB-854C-43A4-9BB7-9B2FB489F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D2F48B-8158-48A3-92B2-F9E148F68C2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8547D8F-BC89-4A6F-921D-A7E056294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791D626-2829-4E3B-BD66-3F4895641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04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3924DCB-854C-43A4-9BB7-9B2FB489F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D2F48B-8158-48A3-92B2-F9E148F68C25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8547D8F-BC89-4A6F-921D-A7E056294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791D626-2829-4E3B-BD66-3F4895641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31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6383836-3E7B-4728-B6F9-6FC5D3D5C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A8BBB4-8125-4603-A367-8A330B40C398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E47ACBB8-B1D9-4CC7-BD47-68438BBCF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9D3A366-3EA4-439D-8A91-58674A61C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8477A94-1F99-4F4B-B57B-28DF30293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45CBC9-082A-4105-9B34-A6A3191E800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3AB96E6-8141-4786-ADCB-88B85C096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D5E56EA-6DEE-459A-996A-90EBD1D2A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8477A94-1F99-4F4B-B57B-28DF30293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45CBC9-082A-4105-9B34-A6A3191E8006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3AB96E6-8141-4786-ADCB-88B85C096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D5E56EA-6DEE-459A-996A-90EBD1D2A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50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8477A94-1F99-4F4B-B57B-28DF30293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45CBC9-082A-4105-9B34-A6A3191E8006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3AB96E6-8141-4786-ADCB-88B85C096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D5E56EA-6DEE-459A-996A-90EBD1D2A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16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0DF53C3-F674-4E66-9C2D-7BBCC9990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98D5C7-66E5-4932-838A-9E7134500BC3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F17933-23D2-45D7-BDF6-09EC2B003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92FD778-5AEA-4FC3-B9ED-8661BD59E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6191A29-66D3-4E1F-9521-BBB6985B3A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893745D-F6C4-4417-AA03-46FBABB45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536A6120-B476-46C6-93C7-3D2A325D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8E0D-3DE2-45CB-BF1E-21782CCB0715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55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4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9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30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0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5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8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79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98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1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17580-46A5-4589-A95D-AF80F55D3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0C42C-79DA-4A06-B8F9-ACA0AFEC8A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EE17F-04E6-46F6-923D-BE89B7D75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A2D20-936E-4E32-9380-B9A2F7BC4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472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71A4B7-8439-4E7D-8BBD-D0D3975D7C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7750D5-F08F-4B0C-84C3-203F3EDE1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EA4B249-8427-4541-9181-561F03F3E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5B940-2E33-4F99-A32D-E905719424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61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7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6076-26F4-444D-8128-D7ECFC1D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AFF16-0405-4001-A267-39D27239C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17792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178A4F1-600B-4186-9331-725D25A66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414" y="3020291"/>
            <a:ext cx="245086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one-tailed significance test for a mean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7B820B9-B626-4F28-9E3D-D76330DEB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0673" y="734291"/>
            <a:ext cx="7772400" cy="5389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Background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rural “</a:t>
            </a:r>
            <a:r>
              <a:rPr lang="en-US" altLang="en-US" sz="2400" dirty="0" err="1"/>
              <a:t>turnaournd</a:t>
            </a:r>
            <a:r>
              <a:rPr lang="en-US" altLang="en-US" sz="2400" dirty="0"/>
              <a:t>”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Quality of life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Decaying urban centers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High-cost suburbs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Data for 51 states for 1970 and 1980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Metropolitan Statistical Areas (MSAs)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1970, on average 64.4% of the population resided in MSAs; By the mid-1980s, the average was 64.2% with a standard deviation of 22.4%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Was there a rural turnaround such that fewer persons lived in MSAs by the mid-1980s?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178A4F1-600B-4186-9331-725D25A66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414" y="3020291"/>
            <a:ext cx="245086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one-tailed significance test for a mean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0E83EC-D616-41A3-94A1-464BEA22A2E8}"/>
              </a:ext>
            </a:extLst>
          </p:cNvPr>
          <p:cNvSpPr txBox="1">
            <a:spLocks noChangeArrowheads="1"/>
          </p:cNvSpPr>
          <p:nvPr/>
        </p:nvSpPr>
        <p:spPr>
          <a:xfrm>
            <a:off x="3772592" y="696191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/>
              <a:t>1. Assumptions</a:t>
            </a:r>
          </a:p>
          <a:p>
            <a:pPr lvl="1"/>
            <a:r>
              <a:rPr lang="en-US" altLang="en-US" sz="2800" dirty="0"/>
              <a:t>Quantitative measurement</a:t>
            </a:r>
          </a:p>
          <a:p>
            <a:pPr lvl="1"/>
            <a:r>
              <a:rPr lang="en-US" altLang="en-US" sz="2800" dirty="0"/>
              <a:t>Random sampling</a:t>
            </a:r>
          </a:p>
          <a:p>
            <a:pPr lvl="1"/>
            <a:r>
              <a:rPr lang="en-US" altLang="en-US" sz="2800" dirty="0"/>
              <a:t>Population distributed normally </a:t>
            </a:r>
          </a:p>
          <a:p>
            <a:pPr lvl="2"/>
            <a:r>
              <a:rPr lang="en-US" altLang="en-US" sz="2800" dirty="0"/>
              <a:t>(robust esp. for larger samples, say </a:t>
            </a:r>
            <a:r>
              <a:rPr lang="en-US" altLang="en-US" sz="2800" i="1" dirty="0"/>
              <a:t>n</a:t>
            </a:r>
            <a:r>
              <a:rPr lang="en-US" altLang="en-US" sz="2800" dirty="0"/>
              <a:t> ≥ 30)</a:t>
            </a:r>
          </a:p>
          <a:p>
            <a:pPr marL="0" indent="0">
              <a:buNone/>
            </a:pPr>
            <a:r>
              <a:rPr lang="en-US" altLang="en-US" sz="2800" dirty="0"/>
              <a:t>2. Hypotheses</a:t>
            </a:r>
          </a:p>
          <a:p>
            <a:pPr lvl="1"/>
            <a:r>
              <a:rPr lang="en-US" altLang="en-US" sz="2800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: </a:t>
            </a:r>
            <a:r>
              <a:rPr lang="en-US" altLang="en-US" sz="2800" dirty="0">
                <a:cs typeface="Times New Roman" panose="02020603050405020304" pitchFamily="18" charset="0"/>
              </a:rPr>
              <a:t>μ ≥ 64.4%</a:t>
            </a:r>
          </a:p>
          <a:p>
            <a:pPr lvl="1"/>
            <a:r>
              <a:rPr lang="en-US" altLang="en-US" sz="2800" dirty="0"/>
              <a:t>H</a:t>
            </a:r>
            <a:r>
              <a:rPr lang="en-US" altLang="en-US" sz="2800" baseline="-25000" dirty="0"/>
              <a:t>a</a:t>
            </a:r>
            <a:r>
              <a:rPr lang="en-US" altLang="en-US" sz="2800" dirty="0"/>
              <a:t>: </a:t>
            </a:r>
            <a:r>
              <a:rPr lang="en-US" altLang="en-US" sz="2800" dirty="0">
                <a:cs typeface="Times New Roman" panose="02020603050405020304" pitchFamily="18" charset="0"/>
              </a:rPr>
              <a:t>μ  &lt; 64.4%</a:t>
            </a:r>
            <a:endParaRPr lang="en-US" altLang="en-US" sz="2800" baseline="-25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2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178A4F1-600B-4186-9331-725D25A66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414" y="3020291"/>
            <a:ext cx="245086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one-tailed significance test for a mean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687F1-9B6D-4A45-AEB0-FA5C497DB1F9}"/>
              </a:ext>
            </a:extLst>
          </p:cNvPr>
          <p:cNvSpPr txBox="1">
            <a:spLocks noChangeArrowheads="1"/>
          </p:cNvSpPr>
          <p:nvPr/>
        </p:nvSpPr>
        <p:spPr>
          <a:xfrm>
            <a:off x="3473334" y="836815"/>
            <a:ext cx="7772400" cy="199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/>
              <a:t>3. Test statistic</a:t>
            </a:r>
          </a:p>
          <a:p>
            <a:pPr lvl="1"/>
            <a:r>
              <a:rPr lang="en-US" altLang="en-US" sz="2800" dirty="0"/>
              <a:t>the sampling distribution of        is approximately normal around </a:t>
            </a:r>
            <a:r>
              <a:rPr lang="en-US" altLang="en-US" sz="2800" dirty="0">
                <a:cs typeface="Times New Roman" panose="02020603050405020304" pitchFamily="18" charset="0"/>
              </a:rPr>
              <a:t>μ (6.4)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1D0E5C6-C564-4515-AD1C-29E4D4F58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248587"/>
              </p:ext>
            </p:extLst>
          </p:nvPr>
        </p:nvGraphicFramePr>
        <p:xfrm>
          <a:off x="4898132" y="2819400"/>
          <a:ext cx="42640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4" imgW="1384300" imgH="1104900" progId="Equation.3">
                  <p:embed/>
                </p:oleObj>
              </mc:Choice>
              <mc:Fallback>
                <p:oleObj name="Equation" r:id="rId4" imgW="1384300" imgH="1104900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31988437-55E7-4596-9EBF-57796BF78C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132" y="2819400"/>
                        <a:ext cx="4264025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A5ADF69-128A-4F85-9FD6-E90D003EA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34902"/>
              </p:ext>
            </p:extLst>
          </p:nvPr>
        </p:nvGraphicFramePr>
        <p:xfrm>
          <a:off x="8382000" y="1561408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6" imgW="152334" imgH="190417" progId="Equation.3">
                  <p:embed/>
                </p:oleObj>
              </mc:Choice>
              <mc:Fallback>
                <p:oleObj name="Equation" r:id="rId6" imgW="152334" imgH="190417" progId="Equation.3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CA6298EC-E576-4074-AF74-73B0DD07A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561408"/>
                        <a:ext cx="427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C270B1B-6B64-4AF2-997F-96D93CFF6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one-tailed significance test for a mean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512EADB-ECC7-40F6-A91C-D012A7424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62250" y="784167"/>
            <a:ext cx="7772400" cy="4572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3200" dirty="0"/>
              <a:t>4. </a:t>
            </a:r>
            <a:r>
              <a:rPr lang="en-US" altLang="en-US" sz="3200" i="1" dirty="0"/>
              <a:t>P</a:t>
            </a:r>
            <a:r>
              <a:rPr lang="en-US" altLang="en-US" sz="3200" dirty="0"/>
              <a:t>-value</a:t>
            </a:r>
          </a:p>
          <a:p>
            <a:pPr lvl="1" eaLnBrk="1" hangingPunct="1"/>
            <a:r>
              <a:rPr lang="en-US" altLang="en-US" sz="2800" dirty="0"/>
              <a:t>The </a:t>
            </a:r>
            <a:r>
              <a:rPr lang="en-US" altLang="en-US" sz="2800" i="1" dirty="0"/>
              <a:t>P</a:t>
            </a:r>
            <a:r>
              <a:rPr lang="en-US" altLang="en-US" sz="2800" dirty="0"/>
              <a:t>-value is the one-tailed probability that </a:t>
            </a:r>
            <a:r>
              <a:rPr lang="en-US" altLang="en-US" sz="2800" i="1" dirty="0"/>
              <a:t>z</a:t>
            </a:r>
            <a:r>
              <a:rPr lang="en-US" altLang="en-US" sz="2800" dirty="0"/>
              <a:t> would exceed -0.06 if </a:t>
            </a:r>
            <a:r>
              <a:rPr lang="en-US" altLang="en-US" sz="2800" i="1" dirty="0"/>
              <a:t>H</a:t>
            </a:r>
            <a:r>
              <a:rPr lang="en-US" altLang="en-US" sz="2800" i="1" baseline="-25000" dirty="0"/>
              <a:t>0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were true.</a:t>
            </a:r>
          </a:p>
          <a:p>
            <a:pPr lvl="1" eaLnBrk="1" hangingPunct="1"/>
            <a:r>
              <a:rPr lang="en-US" altLang="en-US" sz="2800" dirty="0"/>
              <a:t>From Z-Score Table, we see that a </a:t>
            </a:r>
            <a:r>
              <a:rPr lang="en-US" altLang="en-US" sz="2800" i="1" dirty="0"/>
              <a:t>z </a:t>
            </a:r>
            <a:r>
              <a:rPr lang="en-US" altLang="en-US" sz="2800" dirty="0"/>
              <a:t>of -0.06 is associated with a probability greater than 0.10. By conventional standards, this is a fairly high probability that </a:t>
            </a:r>
            <a:r>
              <a:rPr lang="en-US" altLang="en-US" sz="2800" i="1" dirty="0"/>
              <a:t>H</a:t>
            </a:r>
            <a:r>
              <a:rPr lang="en-US" altLang="en-US" sz="2800" i="1" baseline="-25000" dirty="0"/>
              <a:t>0</a:t>
            </a:r>
            <a:r>
              <a:rPr lang="en-US" altLang="en-US" sz="2800" dirty="0"/>
              <a:t> is true.</a:t>
            </a:r>
          </a:p>
          <a:p>
            <a:pPr lvl="1" eaLnBrk="1" hangingPunct="1"/>
            <a:r>
              <a:rPr lang="en-US" altLang="en-US" sz="2800" dirty="0"/>
              <a:t>This is a large </a:t>
            </a:r>
            <a:r>
              <a:rPr lang="en-US" altLang="en-US" sz="2800" i="1" dirty="0"/>
              <a:t>P</a:t>
            </a:r>
            <a:r>
              <a:rPr lang="en-US" altLang="en-US" sz="2800" dirty="0"/>
              <a:t>-value meaning that we would not reject the null hypothesis about half the time.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6B2875-0896-42FC-BE87-F88CB1010A44}"/>
              </a:ext>
            </a:extLst>
          </p:cNvPr>
          <p:cNvSpPr txBox="1">
            <a:spLocks noChangeArrowheads="1"/>
          </p:cNvSpPr>
          <p:nvPr/>
        </p:nvSpPr>
        <p:spPr>
          <a:xfrm>
            <a:off x="501225" y="4860174"/>
            <a:ext cx="24508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892B1-33BE-470A-BE35-7B9EC20E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69071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D6BA-2022-42A5-B7AE-CD3B5E29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Two-Group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33E8-9223-4C87-87BA-B2884497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Compare two (and only two)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Quantitative v. qualitative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Large and small sample (</a:t>
            </a:r>
            <a:r>
              <a:rPr lang="en-US" altLang="en-US" sz="2400" i="1" dirty="0"/>
              <a:t>z</a:t>
            </a:r>
            <a:r>
              <a:rPr lang="en-US" altLang="en-US" sz="2400" dirty="0"/>
              <a:t>, </a:t>
            </a:r>
            <a:r>
              <a:rPr lang="en-US" altLang="en-US" sz="2400" i="1" dirty="0"/>
              <a:t>t)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Longitudinal v. Cross-sectional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Data collected at two points in time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Single survey with respondents split into two groups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Independent v. Dependent random samples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Independent: Choice of subjects in one sample not dependent on another sample; OK to split one sample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Dependent: Subjects are somehow matched across samples taken at different times</a:t>
            </a:r>
          </a:p>
        </p:txBody>
      </p:sp>
    </p:spTree>
    <p:extLst>
      <p:ext uri="{BB962C8B-B14F-4D97-AF65-F5344CB8AC3E}">
        <p14:creationId xmlns:p14="http://schemas.microsoft.com/office/powerpoint/2010/main" val="91908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D6BA-2022-42A5-B7AE-CD3B5E29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33E8-9223-4C87-87BA-B2884497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test for the difference in the mean of two samples, we use a </a:t>
            </a:r>
            <a:r>
              <a:rPr lang="en-US" sz="2800" b="1" dirty="0"/>
              <a:t>t-test, </a:t>
            </a:r>
            <a:r>
              <a:rPr lang="en-US" sz="2800" dirty="0"/>
              <a:t>which assumes:</a:t>
            </a:r>
          </a:p>
          <a:p>
            <a:pPr lvl="1"/>
            <a:r>
              <a:rPr lang="en-US" sz="2400" dirty="0"/>
              <a:t>The two samples have been drawn from normal distribution</a:t>
            </a:r>
          </a:p>
          <a:p>
            <a:pPr lvl="1"/>
            <a:r>
              <a:rPr lang="en-US" sz="2400" dirty="0"/>
              <a:t>The observations within each sample are independent of one another</a:t>
            </a:r>
          </a:p>
          <a:p>
            <a:pPr lvl="1"/>
            <a:r>
              <a:rPr lang="en-US" sz="2400" dirty="0"/>
              <a:t>The sample sizes of the two samples, n</a:t>
            </a:r>
            <a:r>
              <a:rPr lang="en-US" sz="2400" baseline="-25000" dirty="0"/>
              <a:t>1</a:t>
            </a:r>
            <a:r>
              <a:rPr lang="en-US" sz="2400" dirty="0"/>
              <a:t> and n</a:t>
            </a:r>
            <a:r>
              <a:rPr lang="en-US" sz="2400" baseline="-25000" dirty="0"/>
              <a:t>2</a:t>
            </a:r>
            <a:r>
              <a:rPr lang="en-US" sz="2400" dirty="0"/>
              <a:t> are large (&gt;30 each)</a:t>
            </a:r>
          </a:p>
          <a:p>
            <a:pPr lvl="1"/>
            <a:r>
              <a:rPr lang="en-US" sz="2400" dirty="0"/>
              <a:t>The population standard deviation, σ</a:t>
            </a:r>
            <a:r>
              <a:rPr lang="en-US" sz="2400" baseline="-25000" dirty="0"/>
              <a:t>1</a:t>
            </a:r>
            <a:r>
              <a:rPr lang="en-US" sz="2400" dirty="0"/>
              <a:t> and σ</a:t>
            </a:r>
            <a:r>
              <a:rPr lang="en-US" sz="2400" baseline="-25000" dirty="0"/>
              <a:t>2</a:t>
            </a:r>
            <a:r>
              <a:rPr lang="en-US" sz="2400" dirty="0"/>
              <a:t> are equal</a:t>
            </a:r>
          </a:p>
          <a:p>
            <a:r>
              <a:rPr lang="en-US" sz="2800" dirty="0"/>
              <a:t>Why not use a z test?</a:t>
            </a:r>
          </a:p>
          <a:p>
            <a:pPr lvl="1"/>
            <a:r>
              <a:rPr lang="en-US" sz="2400" dirty="0"/>
              <a:t>Well, this test is based on sample estimates of means and variances, not known ones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193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7CCAEEFE-1CDD-48A1-9B98-56CE31CDF6C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865015" y="1071715"/>
                <a:ext cx="2080487" cy="1645238"/>
              </a:xfrm>
            </p:spPr>
            <p:txBody>
              <a:bodyPr/>
              <a:lstStyle/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28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o</a:t>
                </a:r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8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 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7CCAEEFE-1CDD-48A1-9B98-56CE31CDF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65015" y="1071715"/>
                <a:ext cx="2080487" cy="1645238"/>
              </a:xfrm>
              <a:blipFill>
                <a:blip r:embed="rId3"/>
                <a:stretch>
                  <a:fillRect l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2B27E1-F00B-484E-88CE-4218CA0DD8E5}"/>
                  </a:ext>
                </a:extLst>
              </p:cNvPr>
              <p:cNvSpPr txBox="1"/>
              <p:nvPr/>
            </p:nvSpPr>
            <p:spPr>
              <a:xfrm>
                <a:off x="3630306" y="925255"/>
                <a:ext cx="3744603" cy="193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2B27E1-F00B-484E-88CE-4218CA0D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06" y="925255"/>
                <a:ext cx="3744603" cy="1938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BC54A2-7DFA-4CDA-BEDC-6047EEE63EBB}"/>
              </a:ext>
            </a:extLst>
          </p:cNvPr>
          <p:cNvSpPr txBox="1"/>
          <p:nvPr/>
        </p:nvSpPr>
        <p:spPr>
          <a:xfrm>
            <a:off x="3930555" y="3289110"/>
            <a:ext cx="800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</a:t>
            </a:r>
            <a:r>
              <a:rPr lang="en-US" sz="2800" dirty="0" err="1"/>
              <a:t>S</a:t>
            </a:r>
            <a:r>
              <a:rPr lang="en-US" sz="2800" baseline="-25000" dirty="0" err="1"/>
              <a:t>p</a:t>
            </a:r>
            <a:r>
              <a:rPr lang="en-US" sz="2800" dirty="0"/>
              <a:t> is the pooled standard deviation equal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5D5BF8-4292-49F5-AD65-9C85B025EC73}"/>
                  </a:ext>
                </a:extLst>
              </p:cNvPr>
              <p:cNvSpPr txBox="1"/>
              <p:nvPr/>
            </p:nvSpPr>
            <p:spPr>
              <a:xfrm>
                <a:off x="4865426" y="4238026"/>
                <a:ext cx="5012206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5D5BF8-4292-49F5-AD65-9C85B025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26" y="4238026"/>
                <a:ext cx="5012206" cy="1273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F1D3-E660-4C93-A075-F740D5C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902" y="618926"/>
            <a:ext cx="7949693" cy="1128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Standard Deviations of samples are not equal you use a </a:t>
            </a:r>
            <a:r>
              <a:rPr lang="en-US" sz="2800" dirty="0" err="1"/>
              <a:t>Satterwaite’s</a:t>
            </a:r>
            <a:r>
              <a:rPr lang="en-US" sz="2800" dirty="0"/>
              <a:t> Approximation Correction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22CC2-6C4A-461D-9F1B-0881B76B4A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2555"/>
          <a:stretch/>
        </p:blipFill>
        <p:spPr>
          <a:xfrm>
            <a:off x="4408228" y="1890214"/>
            <a:ext cx="6619508" cy="41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8C023-E753-4DC7-832B-4DC7C1A6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4167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0A6F-2338-4586-AF51-80CEC96B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tests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B7890-220A-4965-8710-B88501CE2C9A}"/>
              </a:ext>
            </a:extLst>
          </p:cNvPr>
          <p:cNvSpPr/>
          <p:nvPr/>
        </p:nvSpPr>
        <p:spPr>
          <a:xfrm>
            <a:off x="532015" y="1860624"/>
            <a:ext cx="1102961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We employ a z-test for the mean, when we know the population mean and the variance, and these are not estimated from data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The z-test can be used when you want to test a sample mean verses a hypothesized mean value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We want to know if our sample value of 55 is different from the previous sample value of 45.</a:t>
            </a:r>
          </a:p>
          <a:p>
            <a:pPr marL="7632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We have n=50 subjects</a:t>
            </a:r>
          </a:p>
          <a:p>
            <a:pPr marL="7632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We know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σ=4.5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MT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MT"/>
                <a:ea typeface="+mn-ea"/>
                <a:cs typeface="+mn-cs"/>
              </a:rPr>
              <a:t>We assume our distribution is normally distributed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A0C65-CDA2-4976-9F71-181E317F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15" y="4099983"/>
            <a:ext cx="2981498" cy="26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7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F1D3-E660-4C93-A075-F740D5C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902" y="618926"/>
            <a:ext cx="7949693" cy="5447504"/>
          </a:xfrm>
        </p:spPr>
        <p:txBody>
          <a:bodyPr>
            <a:normAutofit/>
          </a:bodyPr>
          <a:lstStyle/>
          <a:p>
            <a:r>
              <a:rPr lang="en-US" sz="2800" dirty="0"/>
              <a:t>The t-test is only appropriate if your data are normally distributed, or approximately normally distributed</a:t>
            </a:r>
          </a:p>
          <a:p>
            <a:r>
              <a:rPr lang="en-US" sz="2800" dirty="0"/>
              <a:t>This test is fairly robust to deviations due to small outliers</a:t>
            </a:r>
          </a:p>
          <a:p>
            <a:r>
              <a:rPr lang="en-US" sz="2800" dirty="0"/>
              <a:t>If your data are highly skewed, this test it not appropriate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145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Tests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F1D3-E660-4C93-A075-F740D5C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902" y="618926"/>
            <a:ext cx="7949693" cy="5447504"/>
          </a:xfrm>
        </p:spPr>
        <p:txBody>
          <a:bodyPr>
            <a:normAutofit/>
          </a:bodyPr>
          <a:lstStyle/>
          <a:p>
            <a:r>
              <a:rPr lang="en-US" dirty="0"/>
              <a:t>We call tests like the z and t-tests parametric because they test for differences between samples by using parameters from those samples (the mean, variance)</a:t>
            </a:r>
          </a:p>
          <a:p>
            <a:r>
              <a:rPr lang="en-US" dirty="0"/>
              <a:t>These tests often rely on specific sampling distributions for their test statistics, so your data typically have to follow a certain distribution (usually a normal one)</a:t>
            </a:r>
          </a:p>
          <a:p>
            <a:r>
              <a:rPr lang="en-US" b="1" dirty="0"/>
              <a:t>Nonparametric </a:t>
            </a:r>
            <a:r>
              <a:rPr lang="en-US" dirty="0"/>
              <a:t>tests do not typically assume a distribution for your data or for the test statistics themselves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98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1066" cy="4601183"/>
          </a:xfrm>
        </p:spPr>
        <p:txBody>
          <a:bodyPr/>
          <a:lstStyle/>
          <a:p>
            <a:r>
              <a:rPr lang="en-US" dirty="0"/>
              <a:t>Non-Parametric Tests:</a:t>
            </a:r>
            <a:br>
              <a:rPr lang="en-US" dirty="0"/>
            </a:br>
            <a:r>
              <a:rPr lang="en-US" dirty="0"/>
              <a:t>Wilcoxon Rank Sum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F1D3-E660-4C93-A075-F740D5C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957" y="700676"/>
            <a:ext cx="7949693" cy="5447504"/>
          </a:xfrm>
        </p:spPr>
        <p:txBody>
          <a:bodyPr>
            <a:normAutofit/>
          </a:bodyPr>
          <a:lstStyle/>
          <a:p>
            <a:r>
              <a:rPr lang="en-US" sz="2400" dirty="0"/>
              <a:t>Assume:</a:t>
            </a:r>
          </a:p>
          <a:p>
            <a:pPr lvl="1"/>
            <a:r>
              <a:rPr lang="en-US" sz="2000" dirty="0"/>
              <a:t>We have 2 sample of size n</a:t>
            </a:r>
            <a:r>
              <a:rPr lang="en-US" sz="2000" baseline="-25000" dirty="0"/>
              <a:t>1</a:t>
            </a:r>
            <a:r>
              <a:rPr lang="en-US" sz="2000" dirty="0"/>
              <a:t> and n</a:t>
            </a:r>
            <a:r>
              <a:rPr lang="en-US" sz="2000" baseline="-25000" dirty="0"/>
              <a:t>2</a:t>
            </a:r>
            <a:r>
              <a:rPr lang="en-US" sz="2000" dirty="0"/>
              <a:t> and that the observations are independent of one another</a:t>
            </a:r>
          </a:p>
          <a:p>
            <a:pPr lvl="1"/>
            <a:r>
              <a:rPr lang="en-US" sz="2000" dirty="0"/>
              <a:t>We assume the distributions of these samples are the same, except for a shifting factor: Δ (delta)</a:t>
            </a:r>
          </a:p>
          <a:p>
            <a:r>
              <a:rPr lang="en-US" sz="2400" dirty="0"/>
              <a:t>Often data that are skewed have large extreme values, outliers, that make them skewed</a:t>
            </a:r>
          </a:p>
          <a:p>
            <a:r>
              <a:rPr lang="en-US" sz="2400" dirty="0"/>
              <a:t>One method of dealing with this is to replace the actual value of the observation with its rank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6F01808-1EE6-46C7-94AD-0618404448E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618163" y="301218"/>
                <a:ext cx="2080487" cy="16452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20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8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6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tabLst>
                    <a:tab pos="1143000" algn="l"/>
                  </a:tabLst>
                  <a:defRPr sz="1400" kern="1200">
                    <a:solidFill>
                      <a:schemeClr val="bg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80000"/>
                  </a:lnSpc>
                  <a:buFont typeface="Wingdings 2" pitchFamily="18" charset="2"/>
                  <a:buNone/>
                </a:pPr>
                <a:endParaRPr lang="en-US" altLang="en-US" sz="28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o</a:t>
                </a:r>
                <a:r>
                  <a:rPr lang="en-US" altLang="en-US" sz="2800" dirty="0"/>
                  <a:t> = </a:t>
                </a:r>
                <a:r>
                  <a:rPr lang="en-US" sz="2800" dirty="0"/>
                  <a:t>Δ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8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 = </a:t>
                </a:r>
                <a:r>
                  <a:rPr lang="en-US" sz="2800" dirty="0"/>
                  <a:t>Δ </a:t>
                </a:r>
                <a:r>
                  <a:rPr lang="en-US" altLang="en-US" sz="2800" dirty="0"/>
                  <a:t>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2800" dirty="0"/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26F01808-1EE6-46C7-94AD-06184044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163" y="301218"/>
                <a:ext cx="2080487" cy="1645238"/>
              </a:xfrm>
              <a:prstGeom prst="rect">
                <a:avLst/>
              </a:prstGeom>
              <a:blipFill>
                <a:blip r:embed="rId3"/>
                <a:stretch>
                  <a:fillRect l="-6158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18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6C76-C68F-4E8D-A8EF-3A1A41E3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1066" cy="4601183"/>
          </a:xfrm>
        </p:spPr>
        <p:txBody>
          <a:bodyPr/>
          <a:lstStyle/>
          <a:p>
            <a:r>
              <a:rPr lang="en-US" dirty="0"/>
              <a:t>Non-Parametric Tests:</a:t>
            </a:r>
            <a:br>
              <a:rPr lang="en-US" dirty="0"/>
            </a:br>
            <a:r>
              <a:rPr lang="en-US" dirty="0"/>
              <a:t>Wilcoxon Rank Sum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F1D3-E660-4C93-A075-F740D5CE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957" y="700676"/>
            <a:ext cx="7949693" cy="5447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Pool all of the data, keeping group designations intact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 the data from lowest value to highest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ranks from 1 to N (N being the size of the pooled sample) to each observation</a:t>
            </a:r>
          </a:p>
          <a:p>
            <a:pPr lvl="1"/>
            <a:r>
              <a:rPr lang="en-US" sz="2000" dirty="0"/>
              <a:t>If there are ties present, take the average of the rank each would receive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Denote T1 to be the sum of the ranks in sample 1 and T2 be the sum of the ranks in sample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null hypothesis is true, then the sums of the ranks, T's, only depends on the sample sizes (n1 and n2), not on the shape of the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our observed T is larger than the theoretical expectation, we have evidence that the distributions are shifted by some difference, Δ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81AD5C-A2FE-4D95-A3CC-2B30F114F235}"/>
              </a:ext>
            </a:extLst>
          </p:cNvPr>
          <p:cNvSpPr/>
          <p:nvPr/>
        </p:nvSpPr>
        <p:spPr>
          <a:xfrm>
            <a:off x="1" y="6157324"/>
            <a:ext cx="4269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MT"/>
              </a:rPr>
              <a:t>The Wilcoxon test is very similar to the Mann- Whitney U test, and if you see them cited, you know they are doing the same thing: a nonparametric test of equality of  two samples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519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4375-CC5C-49EF-907F-E0AE388C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Tests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BC5E8-768E-4103-BB57-29A4F389950D}"/>
              </a:ext>
            </a:extLst>
          </p:cNvPr>
          <p:cNvSpPr/>
          <p:nvPr/>
        </p:nvSpPr>
        <p:spPr>
          <a:xfrm>
            <a:off x="831273" y="2074782"/>
            <a:ext cx="1077423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How large is our test statistic?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Our observed value of z was 15.714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How common is it to observe a value this large from a standard normal (z) distribution ?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What is the probability of observing such a value from this distribution?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This is a </a:t>
            </a:r>
            <a:r>
              <a:rPr lang="en-US" sz="2000" b="1" dirty="0">
                <a:latin typeface="Arial-BoldMT"/>
              </a:rPr>
              <a:t>p-value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In the standard normal distribution, 95% of all values should be within +/-1.96 units of the mean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/>
              <a:t>If we compare our value to those of a standard normal table (like in your book), we see the probability of seeing a value this large is equal to 9.56e-55, </a:t>
            </a:r>
            <a:r>
              <a:rPr lang="en-US" sz="2000" dirty="0" err="1"/>
              <a:t>thats</a:t>
            </a:r>
            <a:r>
              <a:rPr lang="en-US" sz="2000" dirty="0"/>
              <a:t> 0.0 and 54 other zeros, so it is INCREDIBLY </a:t>
            </a:r>
            <a:r>
              <a:rPr lang="en-US" sz="2000" b="1" dirty="0"/>
              <a:t>uncommon </a:t>
            </a:r>
            <a:r>
              <a:rPr lang="en-US" sz="2000" dirty="0"/>
              <a:t>to see a difference like this by </a:t>
            </a:r>
            <a:r>
              <a:rPr lang="en-US" sz="2000" b="1" dirty="0"/>
              <a:t>random chance</a:t>
            </a:r>
            <a:r>
              <a:rPr lang="en-US" sz="2000" dirty="0"/>
              <a:t>.</a:t>
            </a:r>
            <a:endParaRPr lang="en-US" sz="20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2307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8E4C-E319-4F43-B928-61F65673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P-Values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CF337-5649-4DE9-97DC-5289DB76440E}"/>
              </a:ext>
            </a:extLst>
          </p:cNvPr>
          <p:cNvSpPr/>
          <p:nvPr/>
        </p:nvSpPr>
        <p:spPr>
          <a:xfrm>
            <a:off x="809105" y="184028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latin typeface="OpenSymbol"/>
            </a:endParaRP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p-values are probabilities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They are generally associated with test statistics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They are what give us the “certainty” in our analysis.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If the probability of seeing a test statistic as large as the one we calculate is large (&gt;.05, for instance), then our test does not negate the null hypothesis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If test statistics like ours occur very rarely then we have a small p value (&lt;.05 or smaller), and we conclude that our research hypothesis has some support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417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176A-2406-46E2-A3C9-EC554296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Critical values and p-values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F4177-0FA8-453B-8B5D-D767C5B8DD8D}"/>
              </a:ext>
            </a:extLst>
          </p:cNvPr>
          <p:cNvSpPr/>
          <p:nvPr/>
        </p:nvSpPr>
        <p:spPr>
          <a:xfrm>
            <a:off x="575894" y="2125350"/>
            <a:ext cx="1048557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A critical value is the value of a reference distribution that occurs at a certain level of probability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We choose critical values to compare our test statistics to based on how certain we want to be that our observed test statistic is “rare” or “significant”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For example if we want to be 95% certain that our difference (z test) is not simply an artifact of random sampling bias, then we choose a critical value from a standard normal distribution that occurs a very small percent of the time (z=1.96, for a 5% occurrence)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We compare our observed value of the z test to this critical value and see if it is less, equal or larger.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If it is less, then we cannot be certain that our null hypothesis is falsified</a:t>
            </a:r>
            <a:endParaRPr lang="en-US" sz="2000" dirty="0">
              <a:latin typeface="OpenSymbol"/>
            </a:endParaRP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latin typeface="ArialMT"/>
              </a:rPr>
              <a:t>If it is greater, then we have evidence that our null hypothesis is falsified, and our research hypothesis is supported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601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6DA3425-EC21-4D5C-9409-AABF60B2F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501" y="2857500"/>
            <a:ext cx="22014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significance test for a mean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3436F75-9420-4A2D-9A21-220FA9F1C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1756" y="759229"/>
            <a:ext cx="7772400" cy="53423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Background </a:t>
            </a:r>
          </a:p>
          <a:p>
            <a:pPr lvl="1" eaLnBrk="1" hangingPunct="1"/>
            <a:r>
              <a:rPr lang="en-US" altLang="en-US" sz="2800" dirty="0"/>
              <a:t>Evaluation of large alcohol treatment program</a:t>
            </a:r>
          </a:p>
          <a:p>
            <a:pPr lvl="1" eaLnBrk="1" hangingPunct="1"/>
            <a:r>
              <a:rPr lang="en-US" altLang="en-US" sz="2800" dirty="0"/>
              <a:t>Sample of 127 clients</a:t>
            </a:r>
          </a:p>
          <a:p>
            <a:pPr lvl="1" eaLnBrk="1" hangingPunct="1"/>
            <a:r>
              <a:rPr lang="en-US" altLang="en-US" sz="2800" dirty="0"/>
              <a:t>Interesting finding about absences from work:</a:t>
            </a:r>
          </a:p>
          <a:p>
            <a:pPr lvl="2" eaLnBrk="1" hangingPunct="1"/>
            <a:r>
              <a:rPr lang="en-US" altLang="en-US" sz="2400" dirty="0"/>
              <a:t>Overall in the community: </a:t>
            </a:r>
            <a:r>
              <a:rPr lang="en-US" altLang="en-US" sz="2400" dirty="0">
                <a:cs typeface="Times New Roman" panose="02020603050405020304" pitchFamily="18" charset="0"/>
              </a:rPr>
              <a:t>μ = 7.2 days per year,     </a:t>
            </a:r>
          </a:p>
          <a:p>
            <a:pPr lvl="2" eaLnBrk="1" hangingPunct="1"/>
            <a:r>
              <a:rPr lang="en-US" altLang="en-US" sz="2400" dirty="0">
                <a:cs typeface="Times New Roman" panose="02020603050405020304" pitchFamily="18" charset="0"/>
              </a:rPr>
              <a:t>From clients sample:</a:t>
            </a:r>
          </a:p>
          <a:p>
            <a:pPr lvl="3" eaLnBrk="1" hangingPunct="1"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	= 6.8 days per year  </a:t>
            </a:r>
          </a:p>
          <a:p>
            <a:pPr lvl="3" eaLnBrk="1" hangingPunct="1"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 s = 1.43 days</a:t>
            </a:r>
          </a:p>
          <a:p>
            <a:pPr lvl="1" eaLnBrk="1" hangingPunct="1"/>
            <a:r>
              <a:rPr lang="en-US" altLang="en-US" sz="2800" dirty="0"/>
              <a:t>Do program clients have lower absentee rates that the community as a whole?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ECE4AA8C-C0DD-456F-8E29-4DCFC7E07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71417"/>
              </p:ext>
            </p:extLst>
          </p:nvPr>
        </p:nvGraphicFramePr>
        <p:xfrm>
          <a:off x="5253038" y="3917950"/>
          <a:ext cx="320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52334" imgH="190417" progId="Equation.3">
                  <p:embed/>
                </p:oleObj>
              </mc:Choice>
              <mc:Fallback>
                <p:oleObj name="Equation" r:id="rId4" imgW="152334" imgH="190417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ECE4AA8C-C0DD-456F-8E29-4DCFC7E07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3917950"/>
                        <a:ext cx="320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6DA3425-EC21-4D5C-9409-AABF60B2F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501" y="2857500"/>
            <a:ext cx="22014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significance test for a mean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3436F75-9420-4A2D-9A21-220FA9F1C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1756" y="759229"/>
            <a:ext cx="7772400" cy="5342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1. Assumptions</a:t>
            </a:r>
          </a:p>
          <a:p>
            <a:pPr lvl="1"/>
            <a:r>
              <a:rPr lang="en-US" altLang="en-US" sz="3000" dirty="0"/>
              <a:t>Quantitative measurement</a:t>
            </a:r>
          </a:p>
          <a:p>
            <a:pPr lvl="1"/>
            <a:r>
              <a:rPr lang="en-US" altLang="en-US" sz="3000" dirty="0"/>
              <a:t>Random sampling</a:t>
            </a:r>
          </a:p>
          <a:p>
            <a:pPr lvl="1"/>
            <a:r>
              <a:rPr lang="en-US" altLang="en-US" sz="3000" dirty="0"/>
              <a:t>Population distributed normally </a:t>
            </a:r>
          </a:p>
          <a:p>
            <a:pPr lvl="1"/>
            <a:r>
              <a:rPr lang="en-US" altLang="en-US" sz="3000" dirty="0"/>
              <a:t>(robust esp. for larger samples, say n ≥ 30)</a:t>
            </a:r>
          </a:p>
          <a:p>
            <a:pPr marL="0" indent="0">
              <a:buNone/>
            </a:pPr>
            <a:r>
              <a:rPr lang="en-US" altLang="en-US" sz="3200" dirty="0"/>
              <a:t>2. Hypotheses</a:t>
            </a:r>
          </a:p>
          <a:p>
            <a:pPr lvl="1"/>
            <a:r>
              <a:rPr lang="en-US" altLang="en-US" sz="3000" dirty="0"/>
              <a:t>H0: </a:t>
            </a:r>
            <a:r>
              <a:rPr lang="el-GR" altLang="en-US" sz="3000" dirty="0"/>
              <a:t>μ = 7.2 </a:t>
            </a:r>
            <a:r>
              <a:rPr lang="en-US" altLang="en-US" sz="3000" dirty="0"/>
              <a:t>days</a:t>
            </a:r>
          </a:p>
          <a:p>
            <a:pPr lvl="1"/>
            <a:r>
              <a:rPr lang="en-US" altLang="en-US" sz="3000" dirty="0"/>
              <a:t>Ha: </a:t>
            </a:r>
            <a:r>
              <a:rPr lang="el-GR" altLang="en-US" sz="3000" dirty="0"/>
              <a:t>μ  ≠ 7.2 </a:t>
            </a:r>
            <a:r>
              <a:rPr lang="en-US" altLang="en-US" sz="3000" dirty="0"/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231113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6DA3425-EC21-4D5C-9409-AABF60B2F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501" y="2857500"/>
            <a:ext cx="22014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significance test for a mean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B0B089-47BA-4FC2-825E-75AF59103C95}"/>
              </a:ext>
            </a:extLst>
          </p:cNvPr>
          <p:cNvSpPr txBox="1">
            <a:spLocks noChangeArrowheads="1"/>
          </p:cNvSpPr>
          <p:nvPr/>
        </p:nvSpPr>
        <p:spPr>
          <a:xfrm>
            <a:off x="3639590" y="8001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/>
              <a:t>3. Test statistic</a:t>
            </a:r>
          </a:p>
          <a:p>
            <a:pPr lvl="1"/>
            <a:r>
              <a:rPr lang="en-US" altLang="en-US" sz="2400" dirty="0"/>
              <a:t>Since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&gt;= 30, the sampling distribution of      is approximately normal around </a:t>
            </a:r>
            <a:r>
              <a:rPr lang="en-US" altLang="en-US" sz="2400" dirty="0">
                <a:cs typeface="Times New Roman" panose="02020603050405020304" pitchFamily="18" charset="0"/>
              </a:rPr>
              <a:t>μ (7.2)</a:t>
            </a:r>
          </a:p>
          <a:p>
            <a:pPr lvl="1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467738-594C-495B-AC23-77F7CCF78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71597"/>
              </p:ext>
            </p:extLst>
          </p:nvPr>
        </p:nvGraphicFramePr>
        <p:xfrm>
          <a:off x="5019675" y="2500313"/>
          <a:ext cx="42640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384300" imgH="1104900" progId="Equation.3">
                  <p:embed/>
                </p:oleObj>
              </mc:Choice>
              <mc:Fallback>
                <p:oleObj name="Equation" r:id="rId4" imgW="1384300" imgH="1104900" progId="Equation.3">
                  <p:embed/>
                  <p:pic>
                    <p:nvPicPr>
                      <p:cNvPr id="17413" name="Object 7">
                        <a:extLst>
                          <a:ext uri="{FF2B5EF4-FFF2-40B4-BE49-F238E27FC236}">
                            <a16:creationId xmlns:a16="http://schemas.microsoft.com/office/drawing/2014/main" id="{1906AB52-9988-48FE-94C9-76C502496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500313"/>
                        <a:ext cx="4264025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20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641E9F2-374E-4181-837A-368A9B296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One-Tailed Significance Test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AF4D118-C8E3-4CB3-A984-04E31B0B4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1400" y="3566160"/>
            <a:ext cx="8610600" cy="329184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Other forms of alternate hypothesis:</a:t>
            </a:r>
          </a:p>
          <a:p>
            <a:pPr lvl="1"/>
            <a:r>
              <a:rPr lang="en-US" altLang="en-US" sz="2800" dirty="0"/>
              <a:t>H</a:t>
            </a:r>
            <a:r>
              <a:rPr lang="en-US" altLang="en-US" sz="2800" baseline="-25000" dirty="0"/>
              <a:t>a</a:t>
            </a:r>
            <a:r>
              <a:rPr lang="en-US" altLang="en-US" sz="2800" dirty="0"/>
              <a:t>:  </a:t>
            </a:r>
            <a:r>
              <a:rPr lang="el-GR" altLang="en-US" sz="2800" dirty="0">
                <a:cs typeface="Times New Roman" panose="02020603050405020304" pitchFamily="18" charset="0"/>
              </a:rPr>
              <a:t>μ</a:t>
            </a:r>
            <a:r>
              <a:rPr lang="en-US" altLang="en-US" sz="2800" dirty="0">
                <a:cs typeface="Times New Roman" panose="02020603050405020304" pitchFamily="18" charset="0"/>
              </a:rPr>
              <a:t> &gt; </a:t>
            </a:r>
            <a:r>
              <a:rPr lang="el-GR" altLang="en-US" sz="2800" dirty="0">
                <a:cs typeface="Times New Roman" panose="02020603050405020304" pitchFamily="18" charset="0"/>
              </a:rPr>
              <a:t>μ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0   </a:t>
            </a:r>
            <a:r>
              <a:rPr lang="en-US" altLang="en-US" sz="2800" dirty="0">
                <a:cs typeface="Times New Roman" panose="02020603050405020304" pitchFamily="18" charset="0"/>
              </a:rPr>
              <a:t> i.e., is </a:t>
            </a:r>
            <a:r>
              <a:rPr lang="el-GR" altLang="en-US" sz="2800" dirty="0">
                <a:cs typeface="Times New Roman" panose="02020603050405020304" pitchFamily="18" charset="0"/>
              </a:rPr>
              <a:t>μ</a:t>
            </a:r>
            <a:r>
              <a:rPr lang="en-US" altLang="en-US" sz="2800" dirty="0">
                <a:cs typeface="Times New Roman" panose="02020603050405020304" pitchFamily="18" charset="0"/>
              </a:rPr>
              <a:t> larger than a certain number?</a:t>
            </a:r>
            <a:endParaRPr lang="en-US" altLang="en-US" sz="2800" baseline="-25000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/>
              <a:t>H</a:t>
            </a:r>
            <a:r>
              <a:rPr lang="en-US" altLang="en-US" sz="2800" baseline="-25000" dirty="0"/>
              <a:t>a</a:t>
            </a:r>
            <a:r>
              <a:rPr lang="en-US" altLang="en-US" sz="2800" dirty="0"/>
              <a:t>:  </a:t>
            </a:r>
            <a:r>
              <a:rPr lang="el-GR" altLang="en-US" sz="2800" dirty="0">
                <a:cs typeface="Times New Roman" panose="02020603050405020304" pitchFamily="18" charset="0"/>
              </a:rPr>
              <a:t>μ</a:t>
            </a:r>
            <a:r>
              <a:rPr lang="en-US" altLang="en-US" sz="2800" dirty="0">
                <a:cs typeface="Times New Roman" panose="02020603050405020304" pitchFamily="18" charset="0"/>
              </a:rPr>
              <a:t> &lt; </a:t>
            </a:r>
            <a:r>
              <a:rPr lang="el-GR" altLang="en-US" sz="2800" dirty="0">
                <a:cs typeface="Times New Roman" panose="02020603050405020304" pitchFamily="18" charset="0"/>
              </a:rPr>
              <a:t>μ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2800" dirty="0">
                <a:cs typeface="Times New Roman" panose="02020603050405020304" pitchFamily="18" charset="0"/>
              </a:rPr>
              <a:t>    i.e., is </a:t>
            </a:r>
            <a:r>
              <a:rPr lang="el-GR" altLang="en-US" sz="2800" dirty="0">
                <a:cs typeface="Times New Roman" panose="02020603050405020304" pitchFamily="18" charset="0"/>
              </a:rPr>
              <a:t>μ</a:t>
            </a:r>
            <a:r>
              <a:rPr lang="en-US" altLang="en-US" sz="2800" dirty="0">
                <a:cs typeface="Times New Roman" panose="02020603050405020304" pitchFamily="18" charset="0"/>
              </a:rPr>
              <a:t> smaller than a certain number?</a:t>
            </a:r>
          </a:p>
          <a:p>
            <a:pPr lvl="1" eaLnBrk="1" hangingPunct="1"/>
            <a:endParaRPr lang="el-GR" altLang="en-US" sz="2800" dirty="0">
              <a:cs typeface="Times New Roman" panose="02020603050405020304" pitchFamily="18" charset="0"/>
            </a:endParaRP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0DB91788-C8F9-48EE-B7ED-063FEF4B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t="2113"/>
          <a:stretch>
            <a:fillRect/>
          </a:stretch>
        </p:blipFill>
        <p:spPr bwMode="auto">
          <a:xfrm>
            <a:off x="3680460" y="754902"/>
            <a:ext cx="73914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397</TotalTime>
  <Words>1475</Words>
  <Application>Microsoft Office PowerPoint</Application>
  <PresentationFormat>Widescreen</PresentationFormat>
  <Paragraphs>161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Arial-BoldMT</vt:lpstr>
      <vt:lpstr>ArialMT</vt:lpstr>
      <vt:lpstr>OpenSymbol</vt:lpstr>
      <vt:lpstr>Calibri</vt:lpstr>
      <vt:lpstr>Cambria Math</vt:lpstr>
      <vt:lpstr>Corbel</vt:lpstr>
      <vt:lpstr>Gill Sans MT</vt:lpstr>
      <vt:lpstr>Times New Roman</vt:lpstr>
      <vt:lpstr>Wingdings 2</vt:lpstr>
      <vt:lpstr>Frame</vt:lpstr>
      <vt:lpstr>Dividend</vt:lpstr>
      <vt:lpstr>Equation</vt:lpstr>
      <vt:lpstr>Statistical Tests</vt:lpstr>
      <vt:lpstr>Statistical tests</vt:lpstr>
      <vt:lpstr>Statistical Tests</vt:lpstr>
      <vt:lpstr>P-Values</vt:lpstr>
      <vt:lpstr>Critical values and p-values</vt:lpstr>
      <vt:lpstr>Example of significance test for a mean</vt:lpstr>
      <vt:lpstr>Example of significance test for a mean</vt:lpstr>
      <vt:lpstr>Example of significance test for a mean</vt:lpstr>
      <vt:lpstr>One-Tailed Significance Test</vt:lpstr>
      <vt:lpstr>Example of one-tailed significance test for a mean</vt:lpstr>
      <vt:lpstr>Example of one-tailed significance test for a mean</vt:lpstr>
      <vt:lpstr>Example of one-tailed significance test for a mean</vt:lpstr>
      <vt:lpstr>Example of one-tailed significance test for a mean</vt:lpstr>
      <vt:lpstr>Bivariate Analysis</vt:lpstr>
      <vt:lpstr>Two-Group Comparisons</vt:lpstr>
      <vt:lpstr>T-Test</vt:lpstr>
      <vt:lpstr>T-Test</vt:lpstr>
      <vt:lpstr>T-Test</vt:lpstr>
      <vt:lpstr>T-Test</vt:lpstr>
      <vt:lpstr>T-Test</vt:lpstr>
      <vt:lpstr>Non-Parametric Tests</vt:lpstr>
      <vt:lpstr>Non-Parametric Tests: Wilcoxon Rank Sum Test</vt:lpstr>
      <vt:lpstr>Non-Parametric Tests: Wilcoxon Rank Sum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Tests</dc:title>
  <dc:creator>Matthew Martinez</dc:creator>
  <cp:lastModifiedBy>Matthew Martinez</cp:lastModifiedBy>
  <cp:revision>23</cp:revision>
  <dcterms:created xsi:type="dcterms:W3CDTF">2018-10-16T22:03:02Z</dcterms:created>
  <dcterms:modified xsi:type="dcterms:W3CDTF">2018-10-18T06:04:17Z</dcterms:modified>
</cp:coreProperties>
</file>