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65" r:id="rId3"/>
    <p:sldId id="266" r:id="rId4"/>
    <p:sldId id="262" r:id="rId5"/>
    <p:sldId id="263" r:id="rId6"/>
    <p:sldId id="264" r:id="rId7"/>
    <p:sldId id="268" r:id="rId8"/>
    <p:sldId id="267" r:id="rId9"/>
    <p:sldId id="272" r:id="rId10"/>
    <p:sldId id="270" r:id="rId11"/>
    <p:sldId id="269" r:id="rId12"/>
    <p:sldId id="271" r:id="rId13"/>
    <p:sldId id="259" r:id="rId14"/>
    <p:sldId id="288" r:id="rId15"/>
    <p:sldId id="273" r:id="rId16"/>
    <p:sldId id="275" r:id="rId17"/>
    <p:sldId id="276" r:id="rId18"/>
    <p:sldId id="283" r:id="rId19"/>
    <p:sldId id="287" r:id="rId20"/>
    <p:sldId id="286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92DF5-37DB-4185-9ADE-A4C4834FB5C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3A34D-072F-4B80-B749-0A87C32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9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049CCDE7-5567-4EB1-87C8-2A4C4FA4F1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EFA62490-6334-47D6-9E56-966E006011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No vertical lines in tables.  It is more of table etiquette.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Put where you got data from in the note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Marginals – usually are just sums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2685B41F-2F2B-4235-A8DC-9610F7FA1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372C555-F319-480D-B56F-CF3B7F0033A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960DC4CF-E5D6-4D8B-9D5B-890DD4B3DD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A270E423-512C-4A8A-9C7F-8368DD5415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Odds are not probability, rather it is the ratio of probability of something over the probability of something else (related).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Odds = Probability of  X/ Probability of 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Odds &gt; 1, x is more likely than y</a:t>
            </a:r>
          </a:p>
          <a:p>
            <a:pPr eaLnBrk="1" hangingPunct="1"/>
            <a:r>
              <a:rPr lang="en-US" altLang="en-US"/>
              <a:t>Odds &lt; 1, y is more likely than x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F69D4665-A4E3-494D-B5AE-95E5C9663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30D20B-D252-47D3-A4A9-35D29523117F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56162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1B11CEC5-CA76-41CC-AC2E-CBD08A7FA0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A0E1FC28-1085-4F84-9405-D1C03ED6AC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Cell</a:t>
            </a:r>
            <a:r>
              <a:rPr lang="en-US" altLang="en-US" baseline="-25000"/>
              <a:t>11</a:t>
            </a:r>
            <a:r>
              <a:rPr lang="en-US" altLang="en-US"/>
              <a:t>  = Row first, column second.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72B668C2-46C4-411D-AA9E-5F5AFCA317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280AA1-03E9-44F3-9D46-88A64ABCF841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18AA8C41-AF2C-442A-9963-B9180AAF3F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56826887-CEEE-458D-993B-531E81B92E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Party Identification depends on gender.  If the total does not equal you would put a footnote stating that ‘total does not equal 100 due to rounding error’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112D8952-37CC-4B52-B70B-9B295B6CB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21C230-A61E-4EC3-93F5-B3E96C88E3FB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76CAB869-DE25-4E0D-8E53-D01127EF92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94F40D13-8FAA-45A8-B28D-06129412FB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B884F303-1368-42DC-BFCE-33C0C2F4A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0DA64A-7708-4F72-9088-1FBC570C4061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67B6C675-1623-4F51-8C88-F1C3748A55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11E5A721-F312-4DF9-AE86-66AB49CFDB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F</a:t>
            </a:r>
            <a:r>
              <a:rPr lang="en-US" altLang="en-US" baseline="-25000"/>
              <a:t>e</a:t>
            </a:r>
            <a:r>
              <a:rPr lang="en-US" altLang="en-US"/>
              <a:t> – gives us what frequencies we should expect if there is independence in the variables.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1DC3096E-7679-4088-A826-AE8861DE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756EEB-0CCF-48D8-BD4B-A4C831E55518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67B6C675-1623-4F51-8C88-F1C3748A55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11E5A721-F312-4DF9-AE86-66AB49CFDB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F</a:t>
            </a:r>
            <a:r>
              <a:rPr lang="en-US" altLang="en-US" baseline="-25000"/>
              <a:t>e</a:t>
            </a:r>
            <a:r>
              <a:rPr lang="en-US" altLang="en-US"/>
              <a:t> – gives us what frequencies we should expect if there is independence in the variables.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1DC3096E-7679-4088-A826-AE8861DE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756EEB-0CCF-48D8-BD4B-A4C831E55518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2738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67B6C675-1623-4F51-8C88-F1C3748A55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11E5A721-F312-4DF9-AE86-66AB49CFDB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F</a:t>
            </a:r>
            <a:r>
              <a:rPr lang="en-US" altLang="en-US" baseline="-25000"/>
              <a:t>e</a:t>
            </a:r>
            <a:r>
              <a:rPr lang="en-US" altLang="en-US"/>
              <a:t> – gives us what frequencies we should expect if there is independence in the variables.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1DC3096E-7679-4088-A826-AE8861DE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756EEB-0CCF-48D8-BD4B-A4C831E55518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2348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2402835D-67F0-4C53-B81A-AB83299C8B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A5373EF9-8934-48BD-BC80-AA19116270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Degrees of Freedom in chi-sqaure depends on table cells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8053F877-E7D3-4043-912D-AC922E1F1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8CCD78B-6F86-4B39-9A7B-20D134391D10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960DC4CF-E5D6-4D8B-9D5B-890DD4B3DD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A270E423-512C-4A8A-9C7F-8368DD5415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Odds are not probability, rather it is the ratio of probability of something over the probability of something else (related).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Odds = Probability of  X/ Probability of 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Odds &gt; 1, x is more likely than y</a:t>
            </a:r>
          </a:p>
          <a:p>
            <a:pPr eaLnBrk="1" hangingPunct="1"/>
            <a:r>
              <a:rPr lang="en-US" altLang="en-US"/>
              <a:t>Odds &lt; 1, y is more likely than x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F69D4665-A4E3-494D-B5AE-95E5C9663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30D20B-D252-47D3-A4A9-35D29523117F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960DC4CF-E5D6-4D8B-9D5B-890DD4B3DD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A270E423-512C-4A8A-9C7F-8368DD5415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Odds are not probability, rather it is the ratio of probability of something over the probability of something else (related).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Odds = Probability of  X/ Probability of 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Odds &gt; 1, x is more likely than y</a:t>
            </a:r>
          </a:p>
          <a:p>
            <a:pPr eaLnBrk="1" hangingPunct="1"/>
            <a:r>
              <a:rPr lang="en-US" altLang="en-US"/>
              <a:t>Odds &lt; 1, y is more likely than x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F69D4665-A4E3-494D-B5AE-95E5C9663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30D20B-D252-47D3-A4A9-35D29523117F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5882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6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83CAA0-C0CF-4C70-ADDB-F3394C1F4A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48B7A-4464-4E1E-A974-313B17954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BB45C8-E4F9-454C-9B8F-5936DC7C9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2447D-2B60-4320-943C-026FE7150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17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81851FA-0AB5-4ADE-95D8-5E97EC5744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19C5E9-CBB3-41C0-91F9-26A2E558A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85D1129-7371-4F87-8B97-53167D7658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9C24C-2F55-49EE-8F99-F20F2EFDA6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35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843-3DD1-44C6-95D3-BD37FAAC360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4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A8B843-3DD1-44C6-95D3-BD37FAAC360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A6A0A30-1656-4D65-BEBF-7FAFE1636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ssel.unl.edu/Image/Namuth-CovertDeana956176274/chi-sqaure%20distribution%20table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8CAC-3AA1-4A1E-A25E-3BE6E5F30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CEDA-9805-4622-B3E9-7FBC4D59F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Discrete Variables Across Multiple Groups</a:t>
            </a:r>
          </a:p>
        </p:txBody>
      </p:sp>
    </p:spTree>
    <p:extLst>
      <p:ext uri="{BB962C8B-B14F-4D97-AF65-F5344CB8AC3E}">
        <p14:creationId xmlns:p14="http://schemas.microsoft.com/office/powerpoint/2010/main" val="160872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893723A-3CA7-4694-9E45-D17B8B3FD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957" y="2590213"/>
            <a:ext cx="3001617" cy="16775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Chi-Square Assumptions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20DE565-472C-4A95-B6A6-A6D8A060EB42}"/>
              </a:ext>
            </a:extLst>
          </p:cNvPr>
          <p:cNvSpPr txBox="1">
            <a:spLocks noChangeArrowheads="1"/>
          </p:cNvSpPr>
          <p:nvPr/>
        </p:nvSpPr>
        <p:spPr>
          <a:xfrm>
            <a:off x="3771629" y="914400"/>
            <a:ext cx="7965942" cy="5085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chi-squared test for independence assumes that we have at least 5 observations in each cell, or that no fewer that 20% of the cells has fewer that 5 observations.</a:t>
            </a:r>
          </a:p>
          <a:p>
            <a:r>
              <a:rPr lang="en-US" sz="2800" dirty="0"/>
              <a:t>If this occurs, you must consider whether you need to collapse one or more rows/columns to get enough cases in each cell</a:t>
            </a:r>
          </a:p>
          <a:p>
            <a:r>
              <a:rPr lang="en-US" sz="2800" dirty="0"/>
              <a:t>This test tells you nothing about the strength of association between the rows and columns,  only that they are not independent</a:t>
            </a:r>
            <a:endParaRPr lang="en-US" altLang="en-US" sz="3600" i="1" baseline="-25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5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893723A-3CA7-4694-9E45-D17B8B3FD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957" y="2590213"/>
            <a:ext cx="3001617" cy="167757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Calculation of Expected Frequency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7AB918-38EB-4A21-AC1D-C6DDEA1B85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713922" y="3611217"/>
            <a:ext cx="8229600" cy="276307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err="1">
                <a:cs typeface="Times New Roman" panose="02020603050405020304" pitchFamily="18" charset="0"/>
              </a:rPr>
              <a:t>ƒ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= the product of the row and column totals for a cell, divided by the total sample size</a:t>
            </a: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For female democrats, </a:t>
            </a:r>
            <a:r>
              <a:rPr lang="en-US" altLang="en-US" sz="2800" dirty="0" err="1">
                <a:cs typeface="Times New Roman" panose="02020603050405020304" pitchFamily="18" charset="0"/>
              </a:rPr>
              <a:t>ƒ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= (1190)(1496)/2681 = 664</a:t>
            </a: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For male democrats, </a:t>
            </a:r>
            <a:r>
              <a:rPr lang="en-US" altLang="en-US" sz="2800" dirty="0" err="1">
                <a:cs typeface="Times New Roman" panose="02020603050405020304" pitchFamily="18" charset="0"/>
              </a:rPr>
              <a:t>ƒ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= (1190)(1185)/2681 = 526</a:t>
            </a:r>
          </a:p>
          <a:p>
            <a:pPr eaLnBrk="1" hangingPunct="1"/>
            <a:endParaRPr lang="en-US" altLang="en-US" sz="2800" i="1" baseline="-25000" dirty="0">
              <a:cs typeface="Times New Roman" panose="02020603050405020304" pitchFamily="18" charset="0"/>
            </a:endParaRPr>
          </a:p>
        </p:txBody>
      </p:sp>
      <p:graphicFrame>
        <p:nvGraphicFramePr>
          <p:cNvPr id="10244" name="Object 7">
            <a:extLst>
              <a:ext uri="{FF2B5EF4-FFF2-40B4-BE49-F238E27FC236}">
                <a16:creationId xmlns:a16="http://schemas.microsoft.com/office/drawing/2014/main" id="{228367B3-F93A-4F45-8239-91F164818F7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310270" y="679174"/>
          <a:ext cx="5638800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Document" r:id="rId4" imgW="4096513" imgH="2198458" progId="Word.Document.8">
                  <p:embed/>
                </p:oleObj>
              </mc:Choice>
              <mc:Fallback>
                <p:oleObj name="Document" r:id="rId4" imgW="4096513" imgH="2198458" progId="Word.Document.8">
                  <p:embed/>
                  <p:pic>
                    <p:nvPicPr>
                      <p:cNvPr id="10244" name="Object 7">
                        <a:extLst>
                          <a:ext uri="{FF2B5EF4-FFF2-40B4-BE49-F238E27FC236}">
                            <a16:creationId xmlns:a16="http://schemas.microsoft.com/office/drawing/2014/main" id="{228367B3-F93A-4F45-8239-91F164818F7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270" y="679174"/>
                        <a:ext cx="5638800" cy="302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28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CB1F507-BFF2-49BC-9D58-2FB1811C8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993" y="2909454"/>
            <a:ext cx="339159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Expected Frequency (</a:t>
            </a:r>
            <a:r>
              <a:rPr lang="en-US" altLang="en-US" dirty="0" err="1">
                <a:cs typeface="Times New Roman" panose="02020603050405020304" pitchFamily="18" charset="0"/>
              </a:rPr>
              <a:t>ƒ</a:t>
            </a:r>
            <a:r>
              <a:rPr lang="en-US" altLang="en-US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)and Statistical Independence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E9F1427-6B11-4F32-90FC-BA911CDBB5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6586" y="1373186"/>
            <a:ext cx="7620000" cy="4495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1190/2681 or 44.4% of the GSS respondents say they are Democrats</a:t>
            </a:r>
          </a:p>
          <a:p>
            <a:pPr eaLnBrk="1" hangingPunct="1"/>
            <a:r>
              <a:rPr lang="en-US" altLang="en-US" sz="2400" dirty="0"/>
              <a:t>If gender and party identification were independent, we’d expect 44.4% of men and 44.4% of women to identify with the Democratic Party.</a:t>
            </a:r>
          </a:p>
          <a:p>
            <a:pPr eaLnBrk="1" hangingPunct="1"/>
            <a:r>
              <a:rPr lang="en-US" altLang="en-US" sz="2400" dirty="0"/>
              <a:t>Thus, the expected value for democratic females would be: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But, the observed frequency for democratic females is 772, a difference of 772-664 = 108 more than expected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2FFA01EC-7DD5-4EF9-9AB6-D9AF0BC32C9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6277858"/>
              </p:ext>
            </p:extLst>
          </p:nvPr>
        </p:nvGraphicFramePr>
        <p:xfrm>
          <a:off x="4407131" y="3974870"/>
          <a:ext cx="5181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3" imgW="2260600" imgH="431800" progId="Equation.3">
                  <p:embed/>
                </p:oleObj>
              </mc:Choice>
              <mc:Fallback>
                <p:oleObj name="Equation" r:id="rId3" imgW="2260600" imgH="431800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2FFA01EC-7DD5-4EF9-9AB6-D9AF0BC32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131" y="3974870"/>
                        <a:ext cx="51816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id="{C78E18FB-533E-4A06-BE52-2B15B4ACC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381072"/>
              </p:ext>
            </p:extLst>
          </p:nvPr>
        </p:nvGraphicFramePr>
        <p:xfrm>
          <a:off x="3746631" y="1387117"/>
          <a:ext cx="7596058" cy="4074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Document" r:id="rId3" imgW="4472164" imgH="2398777" progId="Word.Document.8">
                  <p:embed/>
                </p:oleObj>
              </mc:Choice>
              <mc:Fallback>
                <p:oleObj name="Document" r:id="rId3" imgW="4472164" imgH="2398777" progId="Word.Document.8">
                  <p:embed/>
                  <p:pic>
                    <p:nvPicPr>
                      <p:cNvPr id="11266" name="Object 3">
                        <a:extLst>
                          <a:ext uri="{FF2B5EF4-FFF2-40B4-BE49-F238E27FC236}">
                            <a16:creationId xmlns:a16="http://schemas.microsoft.com/office/drawing/2014/main" id="{C78E18FB-533E-4A06-BE52-2B15B4ACC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631" y="1387117"/>
                        <a:ext cx="7596058" cy="4074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E806936-1A27-4D26-9011-1A1828C0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Calculation of Expected Frequency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6936-1A27-4D26-9011-1A1828C0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Cross Tabulation Table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FB3C0-A428-426D-8FAE-90DB0FB14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92" y="1581101"/>
            <a:ext cx="7291290" cy="42303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D01E66-9B25-42EE-98AB-49E1B83084B5}"/>
              </a:ext>
            </a:extLst>
          </p:cNvPr>
          <p:cNvSpPr/>
          <p:nvPr/>
        </p:nvSpPr>
        <p:spPr>
          <a:xfrm>
            <a:off x="5478010" y="2359681"/>
            <a:ext cx="5485364" cy="33962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3FCE0-B3E7-4544-9E13-D31A93E921AF}"/>
              </a:ext>
            </a:extLst>
          </p:cNvPr>
          <p:cNvSpPr/>
          <p:nvPr/>
        </p:nvSpPr>
        <p:spPr>
          <a:xfrm>
            <a:off x="2925967" y="2337285"/>
            <a:ext cx="29844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Row Total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B64BF-B430-4567-A1D9-AC70F9561300}"/>
              </a:ext>
            </a:extLst>
          </p:cNvPr>
          <p:cNvSpPr/>
          <p:nvPr/>
        </p:nvSpPr>
        <p:spPr>
          <a:xfrm>
            <a:off x="5478010" y="2881197"/>
            <a:ext cx="4085440" cy="1975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0F7145-7E3B-4D83-8659-F4C5C31548F3}"/>
              </a:ext>
            </a:extLst>
          </p:cNvPr>
          <p:cNvSpPr/>
          <p:nvPr/>
        </p:nvSpPr>
        <p:spPr>
          <a:xfrm>
            <a:off x="2925967" y="2858800"/>
            <a:ext cx="29844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Row Percent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7BA5E-B377-4F6D-8DCD-54CB3F14DBCA}"/>
              </a:ext>
            </a:extLst>
          </p:cNvPr>
          <p:cNvSpPr/>
          <p:nvPr/>
        </p:nvSpPr>
        <p:spPr>
          <a:xfrm>
            <a:off x="5478010" y="4363835"/>
            <a:ext cx="1341079" cy="28366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0A2FCD-2C5D-4D1E-B0AB-0ACC2CA7B6F7}"/>
              </a:ext>
            </a:extLst>
          </p:cNvPr>
          <p:cNvSpPr/>
          <p:nvPr/>
        </p:nvSpPr>
        <p:spPr>
          <a:xfrm>
            <a:off x="2925968" y="4341438"/>
            <a:ext cx="2929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 Percent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16C51-1F54-4A16-947E-17CD2A6FDAAD}"/>
              </a:ext>
            </a:extLst>
          </p:cNvPr>
          <p:cNvSpPr/>
          <p:nvPr/>
        </p:nvSpPr>
        <p:spPr>
          <a:xfrm>
            <a:off x="5478009" y="3056696"/>
            <a:ext cx="1341079" cy="28366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55F173-63C2-4D6F-AF79-0E2278D289D2}"/>
              </a:ext>
            </a:extLst>
          </p:cNvPr>
          <p:cNvSpPr/>
          <p:nvPr/>
        </p:nvSpPr>
        <p:spPr>
          <a:xfrm>
            <a:off x="5478009" y="3316444"/>
            <a:ext cx="1341079" cy="2836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06896-3230-4355-A00E-B6346B5AB13A}"/>
              </a:ext>
            </a:extLst>
          </p:cNvPr>
          <p:cNvSpPr/>
          <p:nvPr/>
        </p:nvSpPr>
        <p:spPr>
          <a:xfrm>
            <a:off x="6850189" y="3326020"/>
            <a:ext cx="1341079" cy="2836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CC5401-91CF-42CA-8E0C-5BFF481B7C83}"/>
              </a:ext>
            </a:extLst>
          </p:cNvPr>
          <p:cNvSpPr/>
          <p:nvPr/>
        </p:nvSpPr>
        <p:spPr>
          <a:xfrm>
            <a:off x="8252699" y="3326020"/>
            <a:ext cx="1341079" cy="2836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29EB5-4A11-46EC-8B63-61A0B4263A5A}"/>
              </a:ext>
            </a:extLst>
          </p:cNvPr>
          <p:cNvSpPr/>
          <p:nvPr/>
        </p:nvSpPr>
        <p:spPr>
          <a:xfrm>
            <a:off x="5478009" y="4599715"/>
            <a:ext cx="1341079" cy="2836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31060-E260-4A61-AE30-AA9740F2DCBC}"/>
              </a:ext>
            </a:extLst>
          </p:cNvPr>
          <p:cNvSpPr/>
          <p:nvPr/>
        </p:nvSpPr>
        <p:spPr>
          <a:xfrm>
            <a:off x="6850360" y="4569480"/>
            <a:ext cx="1341079" cy="2836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507C23-0EBE-49FE-A5FD-3951F4BAAC1B}"/>
              </a:ext>
            </a:extLst>
          </p:cNvPr>
          <p:cNvSpPr/>
          <p:nvPr/>
        </p:nvSpPr>
        <p:spPr>
          <a:xfrm>
            <a:off x="8252698" y="4569632"/>
            <a:ext cx="1341079" cy="2836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F7AE6-E731-477C-AB22-2DFCE1512115}"/>
              </a:ext>
            </a:extLst>
          </p:cNvPr>
          <p:cNvSpPr/>
          <p:nvPr/>
        </p:nvSpPr>
        <p:spPr>
          <a:xfrm>
            <a:off x="3422077" y="3781996"/>
            <a:ext cx="2929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Individual Cell Percent</a:t>
            </a:r>
          </a:p>
        </p:txBody>
      </p:sp>
    </p:spTree>
    <p:extLst>
      <p:ext uri="{BB962C8B-B14F-4D97-AF65-F5344CB8AC3E}">
        <p14:creationId xmlns:p14="http://schemas.microsoft.com/office/powerpoint/2010/main" val="25550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B6227FC-B145-4185-A6AD-9CCEC2D5C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" y="2895599"/>
            <a:ext cx="3253047" cy="1161011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dirty="0">
                <a:cs typeface="Times New Roman" panose="02020603050405020304" pitchFamily="18" charset="0"/>
              </a:rPr>
              <a:t>χ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l-GR" altLang="en-US" dirty="0">
                <a:cs typeface="Times New Roman" panose="02020603050405020304" pitchFamily="18" charset="0"/>
              </a:rPr>
              <a:t> </a:t>
            </a:r>
            <a:r>
              <a:rPr lang="en-US" altLang="en-US" baseline="30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Sampling Distribution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12A4003-4B1E-4F7C-8085-453FE6408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22963" y="885304"/>
            <a:ext cx="8048106" cy="2590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Known as the chi-squared probability distribution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All positive due to squaring in test statistic; skewed right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If </a:t>
            </a:r>
            <a:r>
              <a:rPr lang="el-GR" altLang="en-US" sz="2600" dirty="0">
                <a:cs typeface="Times New Roman" panose="02020603050405020304" pitchFamily="18" charset="0"/>
              </a:rPr>
              <a:t>χ</a:t>
            </a:r>
            <a:r>
              <a:rPr lang="en-US" altLang="en-US" sz="26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600" dirty="0">
                <a:cs typeface="Times New Roman" panose="02020603050405020304" pitchFamily="18" charset="0"/>
              </a:rPr>
              <a:t> = 0, then </a:t>
            </a:r>
            <a:r>
              <a:rPr lang="en-US" altLang="en-US" sz="2600" dirty="0" err="1">
                <a:cs typeface="Times New Roman" panose="02020603050405020304" pitchFamily="18" charset="0"/>
              </a:rPr>
              <a:t>ƒ</a:t>
            </a:r>
            <a:r>
              <a:rPr lang="en-US" altLang="en-US" sz="26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6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cs typeface="Times New Roman" panose="02020603050405020304" pitchFamily="18" charset="0"/>
              </a:rPr>
              <a:t>- </a:t>
            </a:r>
            <a:r>
              <a:rPr lang="en-US" altLang="en-US" sz="2600" dirty="0" err="1">
                <a:cs typeface="Times New Roman" panose="02020603050405020304" pitchFamily="18" charset="0"/>
              </a:rPr>
              <a:t>ƒ</a:t>
            </a:r>
            <a:r>
              <a:rPr lang="en-US" altLang="en-US" sz="2600" i="1" baseline="-25000" dirty="0" err="1">
                <a:cs typeface="Times New Roman" panose="02020603050405020304" pitchFamily="18" charset="0"/>
              </a:rPr>
              <a:t>o</a:t>
            </a:r>
            <a:r>
              <a:rPr lang="en-US" altLang="en-US" sz="2600" dirty="0">
                <a:cs typeface="Times New Roman" panose="02020603050405020304" pitchFamily="18" charset="0"/>
              </a:rPr>
              <a:t> = 0 in all cells; there is complete statistical independence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>
                <a:cs typeface="Times New Roman" panose="02020603050405020304" pitchFamily="18" charset="0"/>
              </a:rPr>
              <a:t>Shape depends on degrees of freedom</a:t>
            </a:r>
          </a:p>
          <a:p>
            <a:r>
              <a:rPr lang="en-US" sz="2600" dirty="0"/>
              <a:t>Chi squared distribution with (r-1)(c-1) degrees of freedom</a:t>
            </a:r>
            <a:endParaRPr lang="en-US" altLang="en-US" sz="2600" dirty="0">
              <a:cs typeface="Times New Roman" panose="02020603050405020304" pitchFamily="18" charset="0"/>
            </a:endParaRPr>
          </a:p>
        </p:txBody>
      </p:sp>
      <p:pic>
        <p:nvPicPr>
          <p:cNvPr id="14340" name="Picture 4" descr="~AUT0000">
            <a:extLst>
              <a:ext uri="{FF2B5EF4-FFF2-40B4-BE49-F238E27FC236}">
                <a16:creationId xmlns:a16="http://schemas.microsoft.com/office/drawing/2014/main" id="{90CEB524-7118-48A5-9064-153411B20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2446"/>
          <a:stretch>
            <a:fillRect/>
          </a:stretch>
        </p:blipFill>
        <p:spPr bwMode="auto">
          <a:xfrm>
            <a:off x="5600006" y="3429000"/>
            <a:ext cx="50292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DEB55C9-941F-4132-AF3B-14CB2EBCB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545" y="2399130"/>
            <a:ext cx="3214255" cy="15704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5 Elements of </a:t>
            </a:r>
            <a:r>
              <a:rPr lang="el-GR" altLang="en-US" dirty="0">
                <a:cs typeface="Times New Roman" panose="02020603050405020304" pitchFamily="18" charset="0"/>
              </a:rPr>
              <a:t>χ</a:t>
            </a:r>
            <a:r>
              <a:rPr lang="en-US" altLang="en-US" baseline="30000" dirty="0">
                <a:cs typeface="Times New Roman" panose="02020603050405020304" pitchFamily="18" charset="0"/>
              </a:rPr>
              <a:t>2 </a:t>
            </a:r>
            <a:r>
              <a:rPr lang="en-US" altLang="en-US" dirty="0"/>
              <a:t>Test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4068F39-211D-4C37-AF2E-872DF548D6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32909" y="906087"/>
            <a:ext cx="8077200" cy="5334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2400" dirty="0"/>
              <a:t>Assumptions: Two categorical variables, random sampling, </a:t>
            </a:r>
            <a:r>
              <a:rPr lang="en-US" altLang="en-US" sz="2400" dirty="0" err="1">
                <a:cs typeface="Times New Roman" panose="02020603050405020304" pitchFamily="18" charset="0"/>
              </a:rPr>
              <a:t>ƒ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400" dirty="0">
                <a:cs typeface="Times New Roman" panose="02020603050405020304" pitchFamily="18" charset="0"/>
              </a:rPr>
              <a:t> ≥ 5 in all cells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Hypotheses: </a:t>
            </a:r>
          </a:p>
          <a:p>
            <a:pPr marL="990600" lvl="1" indent="-533400"/>
            <a:r>
              <a:rPr lang="en-US" altLang="en-US" sz="2000" i="1" dirty="0"/>
              <a:t>H</a:t>
            </a:r>
            <a:r>
              <a:rPr lang="en-US" altLang="en-US" sz="2000" i="1" baseline="-25000" dirty="0"/>
              <a:t>0</a:t>
            </a:r>
            <a:r>
              <a:rPr lang="en-US" altLang="en-US" sz="2000" dirty="0"/>
              <a:t>:  The variables are statistically independent</a:t>
            </a:r>
          </a:p>
          <a:p>
            <a:pPr marL="990600" lvl="1" indent="-533400"/>
            <a:r>
              <a:rPr lang="en-US" altLang="en-US" sz="2000" i="1" dirty="0"/>
              <a:t>H</a:t>
            </a:r>
            <a:r>
              <a:rPr lang="en-US" altLang="en-US" sz="2000" i="1" baseline="-25000" dirty="0"/>
              <a:t>a</a:t>
            </a:r>
            <a:r>
              <a:rPr lang="en-US" altLang="en-US" sz="2000" dirty="0"/>
              <a:t>:  The variables are statistically dependent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Test statistic: </a:t>
            </a:r>
          </a:p>
          <a:p>
            <a:pPr marL="609600" indent="-609600">
              <a:buFontTx/>
              <a:buAutoNum type="arabicPeriod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990600" lvl="1" indent="-533400">
              <a:buFontTx/>
              <a:buChar char="•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990600" lvl="1" indent="-533400">
              <a:buFontTx/>
              <a:buChar char="•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990600" lvl="1" indent="-533400">
              <a:buFontTx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Where </a:t>
            </a:r>
            <a:r>
              <a:rPr lang="en-US" altLang="en-US" sz="2000" dirty="0" err="1">
                <a:cs typeface="Times New Roman" panose="02020603050405020304" pitchFamily="18" charset="0"/>
              </a:rPr>
              <a:t>ƒ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cs typeface="Times New Roman" panose="02020603050405020304" pitchFamily="18" charset="0"/>
              </a:rPr>
              <a:t> = (Row Total)(Column Total)/Total Sample Size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P-Value:</a:t>
            </a:r>
            <a:r>
              <a:rPr lang="en-US" altLang="en-US" dirty="0">
                <a:cs typeface="Times New Roman" panose="02020603050405020304" pitchFamily="18" charset="0"/>
              </a:rPr>
              <a:t> taken from right-hand tail probability above observed </a:t>
            </a:r>
            <a:r>
              <a:rPr lang="el-GR" altLang="en-US" dirty="0">
                <a:cs typeface="Times New Roman" panose="02020603050405020304" pitchFamily="18" charset="0"/>
              </a:rPr>
              <a:t>χ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value with </a:t>
            </a:r>
            <a:r>
              <a:rPr lang="en-US" altLang="en-US" i="1" dirty="0"/>
              <a:t>df</a:t>
            </a:r>
            <a:r>
              <a:rPr lang="en-US" altLang="en-US" dirty="0"/>
              <a:t> = (</a:t>
            </a:r>
            <a:r>
              <a:rPr lang="en-US" altLang="en-US" i="1" dirty="0"/>
              <a:t>r</a:t>
            </a:r>
            <a:r>
              <a:rPr lang="en-US" altLang="en-US" dirty="0"/>
              <a:t> – 1)(</a:t>
            </a:r>
            <a:r>
              <a:rPr lang="en-US" altLang="en-US" i="1" dirty="0"/>
              <a:t>c</a:t>
            </a:r>
            <a:r>
              <a:rPr lang="en-US" altLang="en-US" dirty="0"/>
              <a:t> – 1)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Conclusion:</a:t>
            </a:r>
            <a:r>
              <a:rPr lang="en-US" altLang="en-US" dirty="0">
                <a:cs typeface="Times New Roman" panose="02020603050405020304" pitchFamily="18" charset="0"/>
              </a:rPr>
              <a:t>  Report P-Value; if P ≤ </a:t>
            </a:r>
            <a:r>
              <a:rPr lang="el-GR" altLang="en-US" dirty="0">
                <a:cs typeface="Times New Roman" panose="02020603050405020304" pitchFamily="18" charset="0"/>
              </a:rPr>
              <a:t>α</a:t>
            </a:r>
            <a:r>
              <a:rPr lang="en-US" altLang="en-US" dirty="0">
                <a:cs typeface="Times New Roman" panose="02020603050405020304" pitchFamily="18" charset="0"/>
              </a:rPr>
              <a:t>, then reject </a:t>
            </a:r>
            <a:r>
              <a:rPr lang="en-US" altLang="en-US" i="1" dirty="0"/>
              <a:t>H</a:t>
            </a:r>
            <a:r>
              <a:rPr lang="en-US" altLang="en-US" i="1" baseline="-25000" dirty="0"/>
              <a:t>0</a:t>
            </a:r>
            <a:endParaRPr lang="el-GR" altLang="en-US" dirty="0">
              <a:cs typeface="Times New Roman" panose="02020603050405020304" pitchFamily="18" charset="0"/>
            </a:endParaRPr>
          </a:p>
          <a:p>
            <a:pPr marL="609600" indent="-609600">
              <a:buFontTx/>
              <a:buAutoNum type="arabicPeriod"/>
            </a:pPr>
            <a:endParaRPr lang="en-US" altLang="en-US" dirty="0"/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1B741723-AB9D-4E33-8F95-B8C705A95F60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7868615"/>
              </p:ext>
            </p:extLst>
          </p:nvPr>
        </p:nvGraphicFramePr>
        <p:xfrm>
          <a:off x="5512724" y="3184337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3" imgW="1143000" imgH="469900" progId="Equation.3">
                  <p:embed/>
                </p:oleObj>
              </mc:Choice>
              <mc:Fallback>
                <p:oleObj name="Equation" r:id="rId3" imgW="1143000" imgH="469900" progId="Equation.3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1B741723-AB9D-4E33-8F95-B8C705A95F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724" y="3184337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CD5EA59-8E72-489C-9305-1D61D9285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 to Gender and Party Identification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BF5FA45-DCD8-4C99-863B-E7CF7A16B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altLang="en-US" sz="2800" dirty="0">
                <a:cs typeface="Times New Roman" panose="02020603050405020304" pitchFamily="18" charset="0"/>
              </a:rPr>
              <a:t>χ</a:t>
            </a:r>
            <a:r>
              <a:rPr lang="en-US" altLang="en-US" sz="28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 = 23.3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From </a:t>
            </a:r>
            <a:r>
              <a:rPr lang="en-US" altLang="en-US" sz="2800" dirty="0">
                <a:cs typeface="Times New Roman" panose="02020603050405020304" pitchFamily="18" charset="0"/>
                <a:hlinkClick r:id="rId2"/>
              </a:rPr>
              <a:t>Chi-Square Table</a:t>
            </a:r>
            <a:r>
              <a:rPr lang="en-US" altLang="en-US" sz="2800" dirty="0">
                <a:cs typeface="Times New Roman" panose="02020603050405020304" pitchFamily="18" charset="0"/>
              </a:rPr>
              <a:t>: </a:t>
            </a:r>
          </a:p>
          <a:p>
            <a:r>
              <a:rPr lang="el-GR" altLang="en-US" sz="2400" dirty="0">
                <a:cs typeface="Times New Roman" panose="02020603050405020304" pitchFamily="18" charset="0"/>
              </a:rPr>
              <a:t>χ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with </a:t>
            </a:r>
            <a:r>
              <a:rPr lang="en-US" altLang="en-US" sz="2400" i="1" dirty="0">
                <a:cs typeface="Times New Roman" panose="02020603050405020304" pitchFamily="18" charset="0"/>
              </a:rPr>
              <a:t>df</a:t>
            </a:r>
            <a:r>
              <a:rPr lang="en-US" altLang="en-US" sz="2400" dirty="0">
                <a:cs typeface="Times New Roman" panose="02020603050405020304" pitchFamily="18" charset="0"/>
              </a:rPr>
              <a:t> = 2, </a:t>
            </a:r>
            <a:r>
              <a:rPr lang="el-GR" altLang="en-US" sz="2400" dirty="0">
                <a:cs typeface="Times New Roman" panose="02020603050405020304" pitchFamily="18" charset="0"/>
              </a:rPr>
              <a:t>α</a:t>
            </a:r>
            <a:r>
              <a:rPr lang="en-US" altLang="en-US" sz="2400" dirty="0">
                <a:cs typeface="Times New Roman" panose="02020603050405020304" pitchFamily="18" charset="0"/>
              </a:rPr>
              <a:t> = 0.05, = 5.99</a:t>
            </a:r>
          </a:p>
          <a:p>
            <a:pPr lvl="1" eaLnBrk="1" hangingPunct="1"/>
            <a:r>
              <a:rPr lang="en-US" altLang="en-US" sz="2400" dirty="0">
                <a:cs typeface="Times New Roman" panose="02020603050405020304" pitchFamily="18" charset="0"/>
              </a:rPr>
              <a:t>    23.3 &gt; 5.99, so reject </a:t>
            </a:r>
            <a:r>
              <a:rPr lang="en-US" altLang="en-US" sz="2400" i="1" dirty="0">
                <a:cs typeface="Times New Roman" panose="02020603050405020304" pitchFamily="18" charset="0"/>
              </a:rPr>
              <a:t>H</a:t>
            </a:r>
            <a:r>
              <a:rPr lang="en-US" altLang="en-US" sz="2400" i="1" baseline="-25000" dirty="0">
                <a:cs typeface="Times New Roman" panose="02020603050405020304" pitchFamily="18" charset="0"/>
              </a:rPr>
              <a:t>0</a:t>
            </a:r>
            <a:endParaRPr lang="en-US" altLang="en-US" sz="2400" i="1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It is very likely that gender and political party identification are associated in the U.S. adult population.</a:t>
            </a:r>
            <a:endParaRPr lang="en-US" altLang="en-US" sz="2800" baseline="30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FD29F72-2FE8-4FA9-823B-14675FC20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1865" y="2857500"/>
            <a:ext cx="3052156" cy="11430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The Odds Ratio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97B5F76-422C-4B9C-BCFA-5F5C3C46A1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83430" y="748146"/>
            <a:ext cx="7924800" cy="5713614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Another way to interpret nominal variables is by the use of odds and odds ratios.</a:t>
            </a:r>
          </a:p>
          <a:p>
            <a:r>
              <a:rPr lang="en-US" altLang="en-US" sz="2800" dirty="0"/>
              <a:t>The odds of an event (binomial, 1-0 outcome) are</a:t>
            </a:r>
          </a:p>
          <a:p>
            <a:r>
              <a:rPr lang="en-US" altLang="en-US" sz="2800" dirty="0"/>
              <a:t>Odds = P(a)/(1-P(a)), where P(a) is the probability of observing a 1, so sum(1's)/n</a:t>
            </a:r>
          </a:p>
          <a:p>
            <a:r>
              <a:rPr lang="en-US" altLang="en-US" sz="2800" dirty="0"/>
              <a:t>For example, in the TX PUMS data the probability of being employed for non high school graduates was:</a:t>
            </a:r>
          </a:p>
          <a:p>
            <a:pPr marL="502920" lvl="1" indent="0">
              <a:buNone/>
            </a:pPr>
            <a:r>
              <a:rPr lang="en-US" altLang="en-US" sz="2600" dirty="0"/>
              <a:t>33160/34734 = 0.9547</a:t>
            </a:r>
          </a:p>
          <a:p>
            <a:r>
              <a:rPr lang="en-US" altLang="en-US" sz="2800" dirty="0"/>
              <a:t>The odds of being employed for these folks were:</a:t>
            </a:r>
          </a:p>
          <a:p>
            <a:pPr marL="502920" lvl="1" indent="0">
              <a:buNone/>
            </a:pPr>
            <a:r>
              <a:rPr lang="en-US" altLang="en-US" sz="2600" dirty="0"/>
              <a:t>0.9547/(1-0.9547) = 21.08</a:t>
            </a:r>
          </a:p>
          <a:p>
            <a:r>
              <a:rPr lang="en-US" altLang="en-US" sz="2800" dirty="0"/>
              <a:t>We would say they were 21 times more likely to be employed than unemployed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FD29F72-2FE8-4FA9-823B-14675FC20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1865" y="2857500"/>
            <a:ext cx="3052156" cy="11430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The Odds Ratio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97B5F76-422C-4B9C-BCFA-5F5C3C46A1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83430" y="748146"/>
            <a:ext cx="7924800" cy="537002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Odds of being employed for non HS grad:</a:t>
            </a:r>
          </a:p>
          <a:p>
            <a:pPr marL="502920" lvl="1" indent="0">
              <a:buNone/>
            </a:pPr>
            <a:r>
              <a:rPr lang="en-US" altLang="en-US" sz="2600" dirty="0"/>
              <a:t>0.9547/(1-0.9547) = 21.08</a:t>
            </a:r>
          </a:p>
          <a:p>
            <a:r>
              <a:rPr lang="en-US" altLang="en-US" sz="2800" dirty="0"/>
              <a:t>Odds of being employed for a HS grad+:</a:t>
            </a:r>
          </a:p>
          <a:p>
            <a:pPr marL="502920" lvl="1" indent="0">
              <a:buNone/>
            </a:pPr>
            <a:r>
              <a:rPr lang="en-US" altLang="en-US" sz="2600" dirty="0"/>
              <a:t>0.973/(1-.973) = 36.04</a:t>
            </a:r>
          </a:p>
          <a:p>
            <a:r>
              <a:rPr lang="en-US" altLang="en-US" sz="2800" dirty="0"/>
              <a:t>Odds ratio:</a:t>
            </a:r>
          </a:p>
          <a:p>
            <a:pPr lvl="1"/>
            <a:r>
              <a:rPr lang="en-US" altLang="en-US" sz="2600" dirty="0"/>
              <a:t>36.04/21.08 = 1.71, or </a:t>
            </a:r>
          </a:p>
          <a:p>
            <a:pPr lvl="1"/>
            <a:r>
              <a:rPr lang="en-US" altLang="en-US" sz="2600" dirty="0"/>
              <a:t>Those with a HS education or more were</a:t>
            </a:r>
          </a:p>
          <a:p>
            <a:pPr lvl="1"/>
            <a:r>
              <a:rPr lang="en-US" altLang="en-US" sz="2600" dirty="0"/>
              <a:t>1.71 times more likely to be employed that those without a HS </a:t>
            </a:r>
            <a:r>
              <a:rPr lang="en-US" altLang="en-US" sz="2800" dirty="0"/>
              <a:t>education.</a:t>
            </a:r>
          </a:p>
        </p:txBody>
      </p:sp>
    </p:spTree>
    <p:extLst>
      <p:ext uri="{BB962C8B-B14F-4D97-AF65-F5344CB8AC3E}">
        <p14:creationId xmlns:p14="http://schemas.microsoft.com/office/powerpoint/2010/main" val="145598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863-C1BC-4A23-9EE0-6272720C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BA90-E477-461B-9174-D2704B7A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165631"/>
          </a:xfrm>
        </p:spPr>
        <p:txBody>
          <a:bodyPr>
            <a:normAutofit/>
          </a:bodyPr>
          <a:lstStyle/>
          <a:p>
            <a:r>
              <a:rPr lang="en-US" sz="2800" dirty="0"/>
              <a:t>So far we have basically treated variables in a univariate framework, each variable considered with respect to only itself</a:t>
            </a:r>
          </a:p>
          <a:p>
            <a:r>
              <a:rPr lang="en-US" sz="2800" dirty="0"/>
              <a:t>In the ANOVA model we saw our first </a:t>
            </a:r>
            <a:r>
              <a:rPr lang="en-US" sz="2800" b="1" dirty="0"/>
              <a:t>bivariate </a:t>
            </a:r>
            <a:r>
              <a:rPr lang="en-US" sz="2800" dirty="0"/>
              <a:t>association, where we asked whether our dependent variable differed based upon what “group” you belonged to.</a:t>
            </a:r>
          </a:p>
          <a:p>
            <a:r>
              <a:rPr lang="en-US" sz="2800" dirty="0"/>
              <a:t>In fact, the logic of this was also contained in the t-test, Wilcoxon test, Kruskal-Wallis test...</a:t>
            </a:r>
          </a:p>
          <a:p>
            <a:r>
              <a:rPr lang="en-US" sz="2800" dirty="0"/>
              <a:t>We were simply looking for an association between a continuous variable and a categorical variable (group)</a:t>
            </a:r>
          </a:p>
        </p:txBody>
      </p:sp>
    </p:spTree>
    <p:extLst>
      <p:ext uri="{BB962C8B-B14F-4D97-AF65-F5344CB8AC3E}">
        <p14:creationId xmlns:p14="http://schemas.microsoft.com/office/powerpoint/2010/main" val="80954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FD29F72-2FE8-4FA9-823B-14675FC20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1865" y="2857500"/>
            <a:ext cx="3052156" cy="11430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The Odds Ratio: </a:t>
            </a:r>
            <a:br>
              <a:rPr lang="en-US" altLang="en-US" sz="4000" dirty="0"/>
            </a:br>
            <a:r>
              <a:rPr lang="en-US" altLang="en-US" sz="4000" dirty="0"/>
              <a:t>The 2x2 Case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97B5F76-422C-4B9C-BCFA-5F5C3C46A1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83430" y="1440872"/>
            <a:ext cx="7924800" cy="50208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Odds: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Odds are positive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When odds &gt; 1, success is more likely than failure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When odds &lt; 1, failure more likely than success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Odds ratio </a:t>
            </a:r>
          </a:p>
          <a:p>
            <a:pPr lvl="1"/>
            <a:r>
              <a:rPr lang="en-US" altLang="en-US" sz="2600" dirty="0"/>
              <a:t>Odds in row 1 divided by odds in row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A measure of association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A0CE8BE8-30AA-4186-A7B8-7069E59B91A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045433" y="1584959"/>
          <a:ext cx="4961706" cy="111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4" imgW="1930400" imgH="431800" progId="Equation.3">
                  <p:embed/>
                </p:oleObj>
              </mc:Choice>
              <mc:Fallback>
                <p:oleObj name="Equation" r:id="rId4" imgW="1930400" imgH="43180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A0CE8BE8-30AA-4186-A7B8-7069E59B9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433" y="1584959"/>
                        <a:ext cx="4961706" cy="1110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039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7B0FEDF-0878-4986-BD11-73C478D55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02" y="2527069"/>
            <a:ext cx="3020291" cy="143533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Odds Ratios for </a:t>
            </a:r>
            <a:r>
              <a:rPr lang="en-US" altLang="en-US" i="1" dirty="0"/>
              <a:t>r</a:t>
            </a:r>
            <a:r>
              <a:rPr lang="en-US" altLang="en-US" dirty="0"/>
              <a:t> x </a:t>
            </a:r>
            <a:r>
              <a:rPr lang="en-US" altLang="en-US" i="1" dirty="0"/>
              <a:t>c</a:t>
            </a:r>
            <a:r>
              <a:rPr lang="en-US" altLang="en-US" dirty="0"/>
              <a:t> Tables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00944D6-E5CD-4068-A063-EF6FA5B553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54186" y="2015836"/>
            <a:ext cx="8686800" cy="5562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Select a 2 x 2 partition of the table, such as this one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 odds that a female’s response was Democrat rather than Republican equal 1.52 times the odds for males. Of those subjects who responded Democrat or Republican, females were more likely than males to respond Democrat.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graphicFrame>
        <p:nvGraphicFramePr>
          <p:cNvPr id="51273" name="Group 73">
            <a:extLst>
              <a:ext uri="{FF2B5EF4-FFF2-40B4-BE49-F238E27FC236}">
                <a16:creationId xmlns:a16="http://schemas.microsoft.com/office/drawing/2014/main" id="{596EC779-F57A-430B-956D-68EE5CBFF5D4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22123828"/>
              </p:ext>
            </p:extLst>
          </p:nvPr>
        </p:nvGraphicFramePr>
        <p:xfrm>
          <a:off x="5381105" y="1845563"/>
          <a:ext cx="3200400" cy="1554342"/>
        </p:xfrm>
        <a:graphic>
          <a:graphicData uri="http://schemas.openxmlformats.org/drawingml/2006/table">
            <a:tbl>
              <a:tblPr/>
              <a:tblGrid>
                <a:gridCol w="123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Dem.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Rep.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Female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722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485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Male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468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478</a:t>
                      </a: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742" name="Object 67">
            <a:extLst>
              <a:ext uri="{FF2B5EF4-FFF2-40B4-BE49-F238E27FC236}">
                <a16:creationId xmlns:a16="http://schemas.microsoft.com/office/drawing/2014/main" id="{47377A43-05C7-4E79-91EF-31F0B1BA2E34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60220839"/>
              </p:ext>
            </p:extLst>
          </p:nvPr>
        </p:nvGraphicFramePr>
        <p:xfrm>
          <a:off x="4885805" y="3707478"/>
          <a:ext cx="4191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4" imgW="2463800" imgH="431800" progId="Equation.3">
                  <p:embed/>
                </p:oleObj>
              </mc:Choice>
              <mc:Fallback>
                <p:oleObj name="Equation" r:id="rId4" imgW="2463800" imgH="431800" progId="Equation.3">
                  <p:embed/>
                  <p:pic>
                    <p:nvPicPr>
                      <p:cNvPr id="30742" name="Object 67">
                        <a:extLst>
                          <a:ext uri="{FF2B5EF4-FFF2-40B4-BE49-F238E27FC236}">
                            <a16:creationId xmlns:a16="http://schemas.microsoft.com/office/drawing/2014/main" id="{47377A43-05C7-4E79-91EF-31F0B1BA2E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805" y="3707478"/>
                        <a:ext cx="4191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863-C1BC-4A23-9EE0-6272720C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Association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BA90-E477-461B-9174-D2704B7A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165631"/>
          </a:xfrm>
        </p:spPr>
        <p:txBody>
          <a:bodyPr>
            <a:normAutofit/>
          </a:bodyPr>
          <a:lstStyle/>
          <a:p>
            <a:r>
              <a:rPr lang="en-US" sz="2800" dirty="0"/>
              <a:t>A very common method of summarizing data in statistics is through the use of contingency tables.</a:t>
            </a:r>
          </a:p>
          <a:p>
            <a:r>
              <a:rPr lang="en-US" sz="2800" dirty="0"/>
              <a:t>These represent a cross-tabulation of counts of events</a:t>
            </a:r>
          </a:p>
          <a:p>
            <a:r>
              <a:rPr lang="en-US" sz="2800" dirty="0"/>
              <a:t>These are typically used to summarize nominal, or categorical data that are represented by a series of distinct categories</a:t>
            </a:r>
          </a:p>
          <a:p>
            <a:r>
              <a:rPr lang="en-US" sz="2800" dirty="0"/>
              <a:t>We call this the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157353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78793E1-2E8A-428C-B572-D8DC5AE34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087" y="2514600"/>
            <a:ext cx="3108960" cy="1828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Contingency Tables: Numeric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A633B5A-3968-4F5E-AF45-2E138F0112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34294" y="4594166"/>
            <a:ext cx="8077200" cy="226383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Displays all possible combinations of two categorical variables</a:t>
            </a:r>
          </a:p>
          <a:p>
            <a:pPr eaLnBrk="1" hangingPunct="1"/>
            <a:r>
              <a:rPr lang="en-US" altLang="en-US" sz="2800" dirty="0"/>
              <a:t>Of those who are Democrat, 722 are female.</a:t>
            </a:r>
          </a:p>
          <a:p>
            <a:pPr eaLnBrk="1" hangingPunct="1"/>
            <a:r>
              <a:rPr lang="en-US" altLang="en-US" sz="2800" dirty="0"/>
              <a:t>Out of 1,496 females in the sample, 722 are Democrat</a:t>
            </a: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0D8516E8-3D71-41FA-827B-7E326F98848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8973759"/>
              </p:ext>
            </p:extLst>
          </p:nvPr>
        </p:nvGraphicFramePr>
        <p:xfrm>
          <a:off x="4109258" y="1334193"/>
          <a:ext cx="6529387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4" imgW="4096513" imgH="2198458" progId="Word.Document.8">
                  <p:embed/>
                </p:oleObj>
              </mc:Choice>
              <mc:Fallback>
                <p:oleObj name="Document" r:id="rId4" imgW="4096513" imgH="2198458" progId="Word.Document.8">
                  <p:embed/>
                  <p:pic>
                    <p:nvPicPr>
                      <p:cNvPr id="4100" name="Object 4">
                        <a:extLst>
                          <a:ext uri="{FF2B5EF4-FFF2-40B4-BE49-F238E27FC236}">
                            <a16:creationId xmlns:a16="http://schemas.microsoft.com/office/drawing/2014/main" id="{0D8516E8-3D71-41FA-827B-7E326F988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258" y="1334193"/>
                        <a:ext cx="6529387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3D83126-1DC9-4684-A804-76E504DA65EF}"/>
              </a:ext>
            </a:extLst>
          </p:cNvPr>
          <p:cNvSpPr/>
          <p:nvPr/>
        </p:nvSpPr>
        <p:spPr>
          <a:xfrm>
            <a:off x="5503025" y="2366356"/>
            <a:ext cx="1180408" cy="169025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1BB39F-ECD8-4E1F-A010-5443B15EA66C}"/>
              </a:ext>
            </a:extLst>
          </p:cNvPr>
          <p:cNvSpPr/>
          <p:nvPr/>
        </p:nvSpPr>
        <p:spPr>
          <a:xfrm>
            <a:off x="4444538" y="2759825"/>
            <a:ext cx="6194107" cy="42118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2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99DC8496-D6B6-4A2B-B47B-81DA91AF8D5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617422" y="4572000"/>
            <a:ext cx="8077200" cy="2286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Conditional distribution – explanatory variable as percentage within categories of the response variable</a:t>
            </a:r>
          </a:p>
          <a:p>
            <a:pPr eaLnBrk="1" hangingPunct="1"/>
            <a:r>
              <a:rPr lang="en-US" altLang="en-US" sz="2800" dirty="0"/>
              <a:t>Here party identification is </a:t>
            </a:r>
            <a:r>
              <a:rPr lang="en-US" altLang="en-US" sz="2800" i="1" dirty="0"/>
              <a:t>conditional </a:t>
            </a:r>
            <a:r>
              <a:rPr lang="en-US" altLang="en-US" sz="2800" dirty="0"/>
              <a:t>on Gender</a:t>
            </a:r>
          </a:p>
          <a:p>
            <a:pPr eaLnBrk="1" hangingPunct="1"/>
            <a:r>
              <a:rPr lang="en-US" altLang="en-US" sz="2800" dirty="0"/>
              <a:t>19.3% of females are Independent politically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316DE0EA-0FC1-43C9-9B2E-1DD3259463B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7079981"/>
              </p:ext>
            </p:extLst>
          </p:nvPr>
        </p:nvGraphicFramePr>
        <p:xfrm>
          <a:off x="3617422" y="1029996"/>
          <a:ext cx="8353425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Document" r:id="rId4" imgW="4947942" imgH="2179363" progId="Word.Document.8">
                  <p:embed/>
                </p:oleObj>
              </mc:Choice>
              <mc:Fallback>
                <p:oleObj name="Document" r:id="rId4" imgW="4947942" imgH="2179363" progId="Word.Document.8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316DE0EA-0FC1-43C9-9B2E-1DD325946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422" y="1029996"/>
                        <a:ext cx="8353425" cy="367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8679FBE-1620-445E-A6AE-1A9E4AF9612D}"/>
              </a:ext>
            </a:extLst>
          </p:cNvPr>
          <p:cNvSpPr txBox="1">
            <a:spLocks noChangeArrowheads="1"/>
          </p:cNvSpPr>
          <p:nvPr/>
        </p:nvSpPr>
        <p:spPr>
          <a:xfrm>
            <a:off x="144087" y="2514600"/>
            <a:ext cx="310896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/>
              <a:t>Contingency Tables: Percentage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9B814-091B-4EE3-AFAB-E936D0FC926F}"/>
              </a:ext>
            </a:extLst>
          </p:cNvPr>
          <p:cNvSpPr/>
          <p:nvPr/>
        </p:nvSpPr>
        <p:spPr>
          <a:xfrm>
            <a:off x="3854816" y="3014024"/>
            <a:ext cx="7720958" cy="42118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1D0F3B7A-38D0-4923-BD97-DA1D23A05C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88026" y="4731027"/>
            <a:ext cx="7848600" cy="212697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Joint distribution – each table cell expressed as a percentage of the overall sample size</a:t>
            </a:r>
          </a:p>
          <a:p>
            <a:pPr eaLnBrk="1" hangingPunct="1"/>
            <a:r>
              <a:rPr lang="en-US" altLang="en-US" sz="2800" dirty="0"/>
              <a:t>Of the sample, 8.9% are Independent males</a:t>
            </a:r>
          </a:p>
          <a:p>
            <a:pPr eaLnBrk="1" hangingPunct="1"/>
            <a:r>
              <a:rPr lang="en-US" altLang="en-US" sz="2800" dirty="0"/>
              <a:t>Of those surveyed, 18.1% are female and Republican.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ED4259B9-7B5A-4682-B9F7-155AF97DC04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9839261"/>
              </p:ext>
            </p:extLst>
          </p:nvPr>
        </p:nvGraphicFramePr>
        <p:xfrm>
          <a:off x="3648742" y="702365"/>
          <a:ext cx="7727167" cy="4253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Document" r:id="rId4" imgW="3955688" imgH="2177922" progId="Word.Document.8">
                  <p:embed/>
                </p:oleObj>
              </mc:Choice>
              <mc:Fallback>
                <p:oleObj name="Document" r:id="rId4" imgW="3955688" imgH="2177922" progId="Word.Document.8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ED4259B9-7B5A-4682-B9F7-155AF97DC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742" y="702365"/>
                        <a:ext cx="7727167" cy="4253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02B50231-178B-4B07-A102-833351B63CDA}"/>
              </a:ext>
            </a:extLst>
          </p:cNvPr>
          <p:cNvSpPr txBox="1">
            <a:spLocks noChangeArrowheads="1"/>
          </p:cNvSpPr>
          <p:nvPr/>
        </p:nvSpPr>
        <p:spPr>
          <a:xfrm>
            <a:off x="144087" y="2514599"/>
            <a:ext cx="3108960" cy="221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/>
              <a:t>Contingency Tables: Percentage Distribution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C3F327-CF22-4E37-845A-ECA3F325A34F}"/>
              </a:ext>
            </a:extLst>
          </p:cNvPr>
          <p:cNvSpPr/>
          <p:nvPr/>
        </p:nvSpPr>
        <p:spPr>
          <a:xfrm>
            <a:off x="3854816" y="3014024"/>
            <a:ext cx="6607775" cy="96162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893723A-3CA7-4694-9E45-D17B8B3FD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957" y="2590213"/>
            <a:ext cx="3001617" cy="167757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Calculation of Expected Frequency</a:t>
            </a:r>
            <a:endParaRPr lang="en-US" altLang="en-US" sz="40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7AB918-38EB-4A21-AC1D-C6DDEA1B85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654398" y="3060436"/>
            <a:ext cx="8229600" cy="911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Out test statistic is the following.</a:t>
            </a:r>
            <a:endParaRPr lang="en-US" altLang="en-US" sz="3600" i="1" baseline="-25000" dirty="0"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91DAB9-4FA0-4074-B18F-11ACAF9A6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18" y="4392705"/>
            <a:ext cx="2757508" cy="1209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E8067D-3CA0-4AF1-BFB9-6F3C05226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37" y="1740451"/>
            <a:ext cx="4567271" cy="962032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720DE565-472C-4A95-B6A6-A6D8A060EB42}"/>
              </a:ext>
            </a:extLst>
          </p:cNvPr>
          <p:cNvSpPr txBox="1">
            <a:spLocks noChangeArrowheads="1"/>
          </p:cNvSpPr>
          <p:nvPr/>
        </p:nvSpPr>
        <p:spPr>
          <a:xfrm>
            <a:off x="3771629" y="914400"/>
            <a:ext cx="8229600" cy="91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800"/>
              <a:t>We first calculate the expected number of observations in each cell</a:t>
            </a:r>
            <a:endParaRPr lang="en-US" altLang="en-US" sz="3600" i="1" baseline="-25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863-C1BC-4A23-9EE0-6272720C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 Chi-Squared Test Statistic </a:t>
            </a:r>
            <a:r>
              <a:rPr lang="el-GR" altLang="en-US" sz="3200" dirty="0">
                <a:cs typeface="Times New Roman" panose="02020603050405020304" pitchFamily="18" charset="0"/>
              </a:rPr>
              <a:t>χ</a:t>
            </a:r>
            <a:r>
              <a:rPr lang="en-US" altLang="en-US" sz="3200" baseline="30000" dirty="0">
                <a:cs typeface="Times New Roman" panose="02020603050405020304" pitchFamily="18" charset="0"/>
              </a:rPr>
              <a:t>2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BA90-E477-461B-9174-D2704B7A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16563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To test for association, we use a χ2 (chi-squared) test of independence</a:t>
            </a:r>
          </a:p>
          <a:p>
            <a:r>
              <a:rPr lang="en-US" altLang="en-US" sz="2800" dirty="0"/>
              <a:t>Two variables are independent if the population conditional distributions on the response variable are the same</a:t>
            </a:r>
          </a:p>
          <a:p>
            <a:r>
              <a:rPr lang="en-US" altLang="en-US" sz="2800" dirty="0"/>
              <a:t>Hypotheses:</a:t>
            </a:r>
          </a:p>
          <a:p>
            <a:pPr lvl="1"/>
            <a:r>
              <a:rPr lang="en-US" altLang="en-US" sz="2400" i="1" dirty="0"/>
              <a:t>H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:  The variables are statistically independent</a:t>
            </a:r>
          </a:p>
          <a:p>
            <a:pPr lvl="1"/>
            <a:r>
              <a:rPr lang="en-US" altLang="en-US" sz="2400" i="1" dirty="0"/>
              <a:t>H</a:t>
            </a:r>
            <a:r>
              <a:rPr lang="en-US" altLang="en-US" sz="2400" i="1" baseline="-25000" dirty="0"/>
              <a:t>a</a:t>
            </a:r>
            <a:r>
              <a:rPr lang="en-US" altLang="en-US" sz="2400" dirty="0"/>
              <a:t>:  The variables are statistically dependent</a:t>
            </a:r>
          </a:p>
          <a:p>
            <a:r>
              <a:rPr lang="en-US" altLang="en-US" sz="2800" dirty="0"/>
              <a:t>Expected frequencies for independence: </a:t>
            </a:r>
            <a:r>
              <a:rPr lang="en-US" altLang="en-US" sz="2800" dirty="0" err="1">
                <a:cs typeface="Times New Roman" panose="02020603050405020304" pitchFamily="18" charset="0"/>
              </a:rPr>
              <a:t>ƒ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e</a:t>
            </a:r>
            <a:endParaRPr lang="en-US" altLang="en-US" sz="2800" i="1" baseline="-25000" dirty="0"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/>
              <a:t>The table cell count if the variables are independent</a:t>
            </a:r>
          </a:p>
          <a:p>
            <a:r>
              <a:rPr lang="en-US" altLang="en-US" sz="2800" dirty="0"/>
              <a:t>Observed frequency: the actual cell count, </a:t>
            </a:r>
            <a:r>
              <a:rPr lang="en-US" altLang="en-US" sz="2800" dirty="0" err="1">
                <a:cs typeface="Times New Roman" panose="02020603050405020304" pitchFamily="18" charset="0"/>
              </a:rPr>
              <a:t>ƒ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66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C92AA1A-67FE-42EF-B8BE-4FE67A56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11" y="2743201"/>
            <a:ext cx="300920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Chi-Squared Test Statistic </a:t>
            </a:r>
            <a:r>
              <a:rPr lang="el-GR" altLang="en-US" dirty="0">
                <a:cs typeface="Times New Roman" panose="02020603050405020304" pitchFamily="18" charset="0"/>
              </a:rPr>
              <a:t>χ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AEA0AC2C-CB08-47F3-AA97-17DCC9B7DC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45378" y="1299557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Defined symbolically: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If </a:t>
            </a:r>
            <a:r>
              <a:rPr lang="en-US" altLang="en-US" sz="2400" dirty="0" err="1">
                <a:cs typeface="Times New Roman" panose="02020603050405020304" pitchFamily="18" charset="0"/>
              </a:rPr>
              <a:t>ƒ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4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and </a:t>
            </a:r>
            <a:r>
              <a:rPr lang="en-US" altLang="en-US" sz="2400" dirty="0" err="1">
                <a:cs typeface="Times New Roman" panose="02020603050405020304" pitchFamily="18" charset="0"/>
              </a:rPr>
              <a:t>ƒ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cs typeface="Times New Roman" panose="02020603050405020304" pitchFamily="18" charset="0"/>
              </a:rPr>
              <a:t> for the cells of a table are fairly close to one another, then </a:t>
            </a:r>
            <a:r>
              <a:rPr lang="el-GR" altLang="en-US" sz="2400" dirty="0">
                <a:cs typeface="Times New Roman" panose="02020603050405020304" pitchFamily="18" charset="0"/>
              </a:rPr>
              <a:t>χ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will be small and we may not reject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0</a:t>
            </a:r>
          </a:p>
          <a:p>
            <a:pPr eaLnBrk="1" hangingPunct="1"/>
            <a:r>
              <a:rPr lang="en-US" altLang="en-US" sz="2400" dirty="0"/>
              <a:t>If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 is false, then the difference between </a:t>
            </a:r>
            <a:r>
              <a:rPr lang="en-US" altLang="en-US" sz="2400" dirty="0" err="1">
                <a:cs typeface="Times New Roman" panose="02020603050405020304" pitchFamily="18" charset="0"/>
              </a:rPr>
              <a:t>ƒ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e</a:t>
            </a:r>
            <a:r>
              <a:rPr lang="en-US" altLang="en-US" sz="2400" i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and </a:t>
            </a:r>
            <a:r>
              <a:rPr lang="en-US" altLang="en-US" sz="2400" dirty="0" err="1">
                <a:cs typeface="Times New Roman" panose="02020603050405020304" pitchFamily="18" charset="0"/>
              </a:rPr>
              <a:t>ƒ</a:t>
            </a:r>
            <a:r>
              <a:rPr lang="en-US" altLang="en-US" sz="2400" i="1" baseline="-25000" dirty="0" err="1"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cs typeface="Times New Roman" panose="02020603050405020304" pitchFamily="18" charset="0"/>
              </a:rPr>
              <a:t> across the table will be large and the </a:t>
            </a:r>
            <a:r>
              <a:rPr lang="el-GR" altLang="en-US" sz="2400" dirty="0">
                <a:cs typeface="Times New Roman" panose="02020603050405020304" pitchFamily="18" charset="0"/>
              </a:rPr>
              <a:t>χ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value will be large.</a:t>
            </a:r>
            <a:endParaRPr lang="el-GR" altLang="en-US" sz="2400" dirty="0"/>
          </a:p>
          <a:p>
            <a:pPr eaLnBrk="1" hangingPunct="1"/>
            <a:endParaRPr lang="en-US" altLang="en-US" sz="2400" dirty="0"/>
          </a:p>
        </p:txBody>
      </p:sp>
      <p:graphicFrame>
        <p:nvGraphicFramePr>
          <p:cNvPr id="13316" name="Object 8">
            <a:extLst>
              <a:ext uri="{FF2B5EF4-FFF2-40B4-BE49-F238E27FC236}">
                <a16:creationId xmlns:a16="http://schemas.microsoft.com/office/drawing/2014/main" id="{EB6F02C0-ADC4-4CC4-AE2C-12AE023E303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5047829"/>
              </p:ext>
            </p:extLst>
          </p:nvPr>
        </p:nvGraphicFramePr>
        <p:xfrm>
          <a:off x="5407429" y="2017223"/>
          <a:ext cx="2743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3" imgW="1143000" imgH="469900" progId="Equation.3">
                  <p:embed/>
                </p:oleObj>
              </mc:Choice>
              <mc:Fallback>
                <p:oleObj name="Equation" r:id="rId3" imgW="1143000" imgH="469900" progId="Equation.3">
                  <p:embed/>
                  <p:pic>
                    <p:nvPicPr>
                      <p:cNvPr id="13316" name="Object 8">
                        <a:extLst>
                          <a:ext uri="{FF2B5EF4-FFF2-40B4-BE49-F238E27FC236}">
                            <a16:creationId xmlns:a16="http://schemas.microsoft.com/office/drawing/2014/main" id="{EB6F02C0-ADC4-4CC4-AE2C-12AE023E30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429" y="2017223"/>
                        <a:ext cx="27432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148</TotalTime>
  <Words>1437</Words>
  <Application>Microsoft Office PowerPoint</Application>
  <PresentationFormat>Widescreen</PresentationFormat>
  <Paragraphs>176</Paragraphs>
  <Slides>21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Corbel</vt:lpstr>
      <vt:lpstr>Times New Roman</vt:lpstr>
      <vt:lpstr>Wingdings 2</vt:lpstr>
      <vt:lpstr>Frame</vt:lpstr>
      <vt:lpstr>Document</vt:lpstr>
      <vt:lpstr>Equation</vt:lpstr>
      <vt:lpstr>Statistical Tests</vt:lpstr>
      <vt:lpstr>Association Review</vt:lpstr>
      <vt:lpstr>Association Review</vt:lpstr>
      <vt:lpstr>Contingency Tables: Numeric</vt:lpstr>
      <vt:lpstr>PowerPoint Presentation</vt:lpstr>
      <vt:lpstr>PowerPoint Presentation</vt:lpstr>
      <vt:lpstr>Calculation of Expected Frequency</vt:lpstr>
      <vt:lpstr>The Chi-Squared Test Statistic χ2</vt:lpstr>
      <vt:lpstr>The Chi-Squared Test Statistic χ2</vt:lpstr>
      <vt:lpstr>Chi-Square Assumptions</vt:lpstr>
      <vt:lpstr>Calculation of Expected Frequency</vt:lpstr>
      <vt:lpstr>Expected Frequency (ƒe )and Statistical Independence</vt:lpstr>
      <vt:lpstr>Calculation of Expected Frequency</vt:lpstr>
      <vt:lpstr>Cross Tabulation Table</vt:lpstr>
      <vt:lpstr>χ2  Sampling Distribution</vt:lpstr>
      <vt:lpstr>5 Elements of χ2 Test</vt:lpstr>
      <vt:lpstr>Back to Gender and Party Identification</vt:lpstr>
      <vt:lpstr>The Odds Ratio</vt:lpstr>
      <vt:lpstr>The Odds Ratio</vt:lpstr>
      <vt:lpstr>The Odds Ratio:  The 2x2 Case</vt:lpstr>
      <vt:lpstr>Odds Ratios for r x c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Tests</dc:title>
  <dc:creator>Matthew Martinez</dc:creator>
  <cp:lastModifiedBy>Matthew Martinez</cp:lastModifiedBy>
  <cp:revision>43</cp:revision>
  <dcterms:created xsi:type="dcterms:W3CDTF">2018-11-08T03:41:47Z</dcterms:created>
  <dcterms:modified xsi:type="dcterms:W3CDTF">2018-11-08T23:16:44Z</dcterms:modified>
</cp:coreProperties>
</file>