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316" r:id="rId3"/>
    <p:sldId id="314" r:id="rId4"/>
    <p:sldId id="303" r:id="rId5"/>
    <p:sldId id="305" r:id="rId6"/>
    <p:sldId id="307" r:id="rId7"/>
    <p:sldId id="308" r:id="rId8"/>
    <p:sldId id="312" r:id="rId9"/>
    <p:sldId id="313" r:id="rId10"/>
    <p:sldId id="310" r:id="rId11"/>
    <p:sldId id="315" r:id="rId12"/>
    <p:sldId id="257" r:id="rId13"/>
    <p:sldId id="258" r:id="rId14"/>
    <p:sldId id="259" r:id="rId15"/>
    <p:sldId id="318" r:id="rId16"/>
    <p:sldId id="319" r:id="rId17"/>
    <p:sldId id="320" r:id="rId18"/>
    <p:sldId id="321" r:id="rId19"/>
    <p:sldId id="317" r:id="rId20"/>
    <p:sldId id="260" r:id="rId21"/>
    <p:sldId id="26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BBBC-5F62-4DAB-B02A-2D436FAAE79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B2C6-06B5-4D21-AEE5-8D034A95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587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588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211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869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128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nrique.aleman@uts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6076-26F4-444D-8128-D7ECFC1D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AFF16-0405-4001-A267-39D27239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Continuous Variables Across Multiple Groups</a:t>
            </a:r>
          </a:p>
        </p:txBody>
      </p:sp>
    </p:spTree>
    <p:extLst>
      <p:ext uri="{BB962C8B-B14F-4D97-AF65-F5344CB8AC3E}">
        <p14:creationId xmlns:p14="http://schemas.microsoft.com/office/powerpoint/2010/main" val="317792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Two Groups R-Code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8C023-E753-4DC7-832B-4DC7C1A6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 Code for T-Test (Paired)</a:t>
            </a:r>
          </a:p>
          <a:p>
            <a:pPr lvl="1"/>
            <a:r>
              <a:rPr lang="en-US" sz="3200" dirty="0" err="1"/>
              <a:t>t.test</a:t>
            </a:r>
            <a:r>
              <a:rPr lang="en-US" sz="3200" dirty="0"/>
              <a:t>(dat1$var1, dat2$var1, paired=T)</a:t>
            </a:r>
          </a:p>
          <a:p>
            <a:r>
              <a:rPr lang="en-US" sz="3200" dirty="0"/>
              <a:t>R Code for T-Test (Non-Paired)</a:t>
            </a:r>
          </a:p>
          <a:p>
            <a:pPr lvl="1"/>
            <a:r>
              <a:rPr lang="en-US" sz="3200" dirty="0" err="1"/>
              <a:t>t.test</a:t>
            </a:r>
            <a:r>
              <a:rPr lang="en-US" sz="3200" dirty="0"/>
              <a:t>(dat1$var1, dat2$var1)</a:t>
            </a:r>
          </a:p>
          <a:p>
            <a:pPr lvl="1"/>
            <a:r>
              <a:rPr lang="en-US" sz="3200" dirty="0" err="1"/>
              <a:t>t.test</a:t>
            </a:r>
            <a:r>
              <a:rPr lang="en-US" sz="3200" dirty="0"/>
              <a:t>(dat1$var1 ~dat1$group)</a:t>
            </a:r>
          </a:p>
          <a:p>
            <a:endParaRPr lang="en-US" sz="3200" dirty="0"/>
          </a:p>
          <a:p>
            <a:r>
              <a:rPr lang="en-US" sz="3200" dirty="0"/>
              <a:t>R Code for Wilcoxon Rank Sum Test</a:t>
            </a:r>
          </a:p>
          <a:p>
            <a:pPr lvl="1"/>
            <a:r>
              <a:rPr lang="en-US" sz="3200" dirty="0" err="1"/>
              <a:t>wilcox.test</a:t>
            </a:r>
            <a:r>
              <a:rPr lang="en-US" sz="3200" dirty="0"/>
              <a:t>(dat1$var1, dat2$var1)</a:t>
            </a:r>
          </a:p>
          <a:p>
            <a:pPr lvl="1"/>
            <a:r>
              <a:rPr lang="en-US" sz="3200" dirty="0" err="1"/>
              <a:t>wilcox.test</a:t>
            </a:r>
            <a:r>
              <a:rPr lang="en-US" sz="3200" dirty="0"/>
              <a:t>(dat1$var1 ~dat1$group</a:t>
            </a:r>
          </a:p>
        </p:txBody>
      </p:sp>
    </p:spTree>
    <p:extLst>
      <p:ext uri="{BB962C8B-B14F-4D97-AF65-F5344CB8AC3E}">
        <p14:creationId xmlns:p14="http://schemas.microsoft.com/office/powerpoint/2010/main" val="54167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8E8DA6-F22A-4782-A3F1-15C9CEBEE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Comparisons of Continuous Variables for Multiple Groups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F5ACF6-4A6F-431D-AFE2-255FE5EBE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Continuous Variables for Multiple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Tests for mean differences between </a:t>
            </a:r>
            <a:r>
              <a:rPr lang="en-US" sz="2800" b="1" i="1" dirty="0"/>
              <a:t>more than two groups/categories</a:t>
            </a:r>
          </a:p>
          <a:p>
            <a:pPr lvl="1"/>
            <a:r>
              <a:rPr lang="en-US" sz="2800" dirty="0"/>
              <a:t>To do this we use a statistical tool called the analysis of variance (ANOVA)</a:t>
            </a:r>
          </a:p>
          <a:p>
            <a:pPr lvl="1"/>
            <a:r>
              <a:rPr lang="en-US" sz="2800" dirty="0"/>
              <a:t>This method, although it has “variance” in the name really is used to compare central tendency between groups</a:t>
            </a:r>
          </a:p>
          <a:p>
            <a:pPr lvl="1">
              <a:buFont typeface="Courier New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81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800" i="1" dirty="0">
                    <a:ea typeface="Cambria Math" charset="0"/>
                    <a:cs typeface="Cambria Math" charset="0"/>
                  </a:rPr>
                  <a:t>H</a:t>
                </a:r>
                <a:r>
                  <a:rPr lang="en-US" sz="2800" i="1" baseline="-25000" dirty="0">
                    <a:ea typeface="Cambria Math" charset="0"/>
                    <a:cs typeface="Cambria Math" charset="0"/>
                  </a:rPr>
                  <a:t>0</a:t>
                </a:r>
                <a:r>
                  <a:rPr lang="en-US" sz="2800" dirty="0"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800" baseline="-25000" dirty="0"/>
                  <a:t>3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</m:oMath>
                </a14:m>
                <a:endParaRPr lang="en-US" sz="2800" baseline="-25000" dirty="0"/>
              </a:p>
              <a:p>
                <a:pPr lvl="2"/>
                <a:r>
                  <a:rPr lang="en-US" sz="2800" dirty="0"/>
                  <a:t>There is no differences between group means</a:t>
                </a:r>
              </a:p>
              <a:p>
                <a:pPr lvl="1"/>
                <a:r>
                  <a:rPr lang="en-US" sz="2800" i="1" dirty="0">
                    <a:ea typeface="Cambria Math" charset="0"/>
                    <a:cs typeface="Cambria Math" charset="0"/>
                  </a:rPr>
                  <a:t>H</a:t>
                </a:r>
                <a:r>
                  <a:rPr lang="en-US" sz="2800" i="1" baseline="-25000" dirty="0">
                    <a:ea typeface="Cambria Math" charset="0"/>
                    <a:cs typeface="Cambria Math" charset="0"/>
                  </a:rPr>
                  <a:t>1</a:t>
                </a:r>
                <a:r>
                  <a:rPr lang="en-US" sz="2800" dirty="0"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mr-I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3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mr-I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800" baseline="-25000" dirty="0"/>
                  <a:t>4</a:t>
                </a:r>
                <a:r>
                  <a:rPr lang="en-US" sz="2800" dirty="0"/>
                  <a:t> </a:t>
                </a:r>
              </a:p>
              <a:p>
                <a:pPr lvl="2"/>
                <a:r>
                  <a:rPr lang="en-US" sz="2800" dirty="0"/>
                  <a:t>At least one population mean is difference from the others; we don’t know which one is</a:t>
                </a:r>
              </a:p>
              <a:p>
                <a:pPr lvl="2">
                  <a:buFont typeface="Courier New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40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ANOVA: Variation Within vs. Variation Between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15CC-312F-4758-AC5E-F6647B46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have seen so far that we can calculate the amount of variation within a sample</a:t>
            </a:r>
          </a:p>
          <a:p>
            <a:r>
              <a:rPr lang="en-US" sz="2800" dirty="0"/>
              <a:t>This was done using the sample variance for each sample</a:t>
            </a:r>
          </a:p>
          <a:p>
            <a:pPr lvl="1"/>
            <a:r>
              <a:rPr lang="en-US" sz="2400" dirty="0"/>
              <a:t>This is, for each group in our data, the within group Variance</a:t>
            </a:r>
          </a:p>
          <a:p>
            <a:pPr lvl="1"/>
            <a:r>
              <a:rPr lang="en-US" sz="2400" dirty="0"/>
              <a:t>The ANOVA works by comparing the amount of within group variation to the amount of between group variation</a:t>
            </a:r>
          </a:p>
          <a:p>
            <a:r>
              <a:rPr lang="en-US" sz="2800" dirty="0"/>
              <a:t>If the amount of between group variance is low compared to the amount of within sample variation, then the means of the groups are probably similar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62242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15CC-312F-4758-AC5E-F6647B4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1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1) each of the k samples are drawn from a normal distribution</a:t>
            </a:r>
          </a:p>
          <a:p>
            <a:pPr marL="0" indent="0">
              <a:buNone/>
            </a:pPr>
            <a:r>
              <a:rPr lang="en-US" sz="2800" dirty="0"/>
              <a:t>2)The variances of the k samples are equal (homogeneity of variance)</a:t>
            </a:r>
          </a:p>
          <a:p>
            <a:pPr marL="0" indent="0">
              <a:buNone/>
            </a:pPr>
            <a:r>
              <a:rPr lang="en-US" sz="2800" dirty="0"/>
              <a:t>3)The observations within each of the k samples are independent of one another</a:t>
            </a:r>
          </a:p>
          <a:p>
            <a:pPr marL="0" indent="0">
              <a:buNone/>
            </a:pPr>
            <a:r>
              <a:rPr lang="en-US" sz="2800" dirty="0"/>
              <a:t>4) The scores/observations within each sample must be independent</a:t>
            </a:r>
          </a:p>
          <a:p>
            <a:pPr lvl="1">
              <a:buFont typeface="Courier New" charset="0"/>
              <a:buChar char="o"/>
            </a:pPr>
            <a:r>
              <a:rPr lang="en-US" sz="2000" dirty="0"/>
              <a:t>Subjects in the first group cannot also be in the second group </a:t>
            </a:r>
          </a:p>
          <a:p>
            <a:pPr lvl="1">
              <a:buFont typeface="Courier New" charset="0"/>
              <a:buChar char="o"/>
            </a:pPr>
            <a:r>
              <a:rPr lang="en-US" sz="2000" dirty="0"/>
              <a:t>No subject in either group can influence subjects in the other group</a:t>
            </a:r>
          </a:p>
          <a:p>
            <a:pPr lvl="1">
              <a:buFont typeface="Courier New" charset="0"/>
              <a:buChar char="o"/>
            </a:pPr>
            <a:r>
              <a:rPr lang="en-US" sz="2000" dirty="0"/>
              <a:t>No group can influence the other group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61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Calculations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15CC-312F-4758-AC5E-F6647B4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8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Let's consider the case of k=3 groups. We can write the pooled within sample variance of these three groups as:</a:t>
            </a:r>
            <a:endParaRPr lang="en-US" sz="32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7AD7C05-08E2-47C8-B3D6-6F3D9FA90F2B}"/>
              </a:ext>
            </a:extLst>
          </p:cNvPr>
          <p:cNvSpPr txBox="1">
            <a:spLocks/>
          </p:cNvSpPr>
          <p:nvPr/>
        </p:nvSpPr>
        <p:spPr>
          <a:xfrm>
            <a:off x="3921916" y="4799215"/>
            <a:ext cx="7315200" cy="1194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which is just an extension of the pooling method from the 2 sample case. This gives an estimate of the variation within the 3 groups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F31DE-C2FA-484D-AA13-971C0C61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44" y="2206934"/>
            <a:ext cx="4624421" cy="22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Calculations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15CC-312F-4758-AC5E-F6647B4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767" y="775854"/>
            <a:ext cx="7995764" cy="156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now need an estimate of the between group variation. To do this we use the sample means. The sample variance of the means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A38FE567-A787-46DF-A5F0-143E37341489}"/>
                  </a:ext>
                </a:extLst>
              </p:cNvPr>
              <p:cNvSpPr txBox="1"/>
              <p:nvPr/>
            </p:nvSpPr>
            <p:spPr>
              <a:xfrm>
                <a:off x="4932219" y="2023439"/>
                <a:ext cx="4267602" cy="8771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A38FE567-A787-46DF-A5F0-143E3734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19" y="2023439"/>
                <a:ext cx="4267602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EBD21A1-47B9-4572-8CE0-9F00A9C82287}"/>
                  </a:ext>
                </a:extLst>
              </p:cNvPr>
              <p:cNvSpPr/>
              <p:nvPr/>
            </p:nvSpPr>
            <p:spPr>
              <a:xfrm>
                <a:off x="3895898" y="3097471"/>
                <a:ext cx="7419395" cy="3124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NewRomanPSMT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i="1" dirty="0">
                    <a:latin typeface="TimesNewRomanPS-ItalicMT"/>
                  </a:rPr>
                  <a:t> </a:t>
                </a:r>
                <a:r>
                  <a:rPr lang="en-US" sz="2200" dirty="0">
                    <a:latin typeface="TimesNewRomanPSMT"/>
                  </a:rPr>
                  <a:t>is the average of the k sample means. </a:t>
                </a:r>
                <a:r>
                  <a:rPr lang="en-US" sz="2200" dirty="0"/>
                  <a:t>We call this quantity, the between group variance,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. We can then form an F-test using our estimates of the within and between variances:</a:t>
                </a:r>
              </a:p>
              <a:p>
                <a:r>
                  <a:rPr lang="en-US" sz="2400" dirty="0"/>
                  <a:t>						F=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because when the null hypothesis is true, both quantities estimate the population variance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EBD21A1-47B9-4572-8CE0-9F00A9C82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3097471"/>
                <a:ext cx="7419395" cy="3124125"/>
              </a:xfrm>
              <a:prstGeom prst="rect">
                <a:avLst/>
              </a:prstGeom>
              <a:blipFill>
                <a:blip r:embed="rId3"/>
                <a:stretch>
                  <a:fillRect l="-1068" t="-1559" r="-82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79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Calculations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15CC-312F-4758-AC5E-F6647B4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767" y="775854"/>
            <a:ext cx="7995764" cy="5320146"/>
          </a:xfrm>
        </p:spPr>
        <p:txBody>
          <a:bodyPr>
            <a:normAutofit/>
          </a:bodyPr>
          <a:lstStyle/>
          <a:p>
            <a:r>
              <a:rPr lang="en-US" sz="2800" dirty="0"/>
              <a:t>In this setting, if F=1 then both estimates of the variance are the same. We conclude that our groups are not different</a:t>
            </a:r>
          </a:p>
          <a:p>
            <a:r>
              <a:rPr lang="en-US" sz="2800" dirty="0"/>
              <a:t>If F≠1, then we have evidence to the contrary and there are differences between our group means</a:t>
            </a:r>
          </a:p>
          <a:p>
            <a:r>
              <a:rPr lang="en-US" sz="2800" dirty="0"/>
              <a:t>We compare our observed value of F to a critical value from an F distribution with df1=k-1 and df2=n-k degrees of freedom</a:t>
            </a:r>
          </a:p>
          <a:p>
            <a:r>
              <a:rPr lang="en-US" sz="2800" dirty="0"/>
              <a:t>If our observed value of F is greater than or equal to this critical value, then we conclude that there at least two of our groups' means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69014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ANOVA: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981125"/>
              </p:ext>
            </p:extLst>
          </p:nvPr>
        </p:nvGraphicFramePr>
        <p:xfrm>
          <a:off x="4156365" y="738789"/>
          <a:ext cx="643999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School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37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Mean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Mean </a:t>
                      </a:r>
                      <a:r>
                        <a:rPr lang="en-US" dirty="0"/>
                        <a:t>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Mean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2167" y="4234633"/>
            <a:ext cx="7543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1700" dirty="0"/>
              <a:t>EX: Suppose we are interested in examining difference in the level of support from parents in a school district.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700" dirty="0"/>
              <a:t>Group 1 = Elementary (Control Group), Group 2 = MS, and Group 3 = HS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700" dirty="0"/>
              <a:t>Determine </a:t>
            </a:r>
            <a:r>
              <a:rPr lang="en-US" sz="1700" b="1" dirty="0"/>
              <a:t>total variability</a:t>
            </a:r>
            <a:r>
              <a:rPr lang="en-US" sz="1700" dirty="0"/>
              <a:t> for the entire set of scores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700" dirty="0"/>
              <a:t>Combine all the scores from all the separate samples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700" dirty="0"/>
              <a:t>Once total variability obtained, break it apart into separate components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700" dirty="0"/>
              <a:t>Analysis of variance </a:t>
            </a:r>
            <a:r>
              <a:rPr lang="mr-IN" sz="1700" dirty="0"/>
              <a:t>–</a:t>
            </a:r>
            <a:r>
              <a:rPr lang="en-US" sz="1700" dirty="0"/>
              <a:t> Divides total variability into components</a:t>
            </a:r>
          </a:p>
          <a:p>
            <a:pPr marL="285750" indent="-285750">
              <a:buFont typeface="Courier New" charset="0"/>
              <a:buChar char="o"/>
            </a:pPr>
            <a:endParaRPr lang="en-US" sz="1700" dirty="0"/>
          </a:p>
          <a:p>
            <a:pPr marL="285750" indent="-285750">
              <a:buFont typeface="Courier New" charset="0"/>
              <a:buChar char="o"/>
            </a:pPr>
            <a:endParaRPr lang="en-US" sz="1700" dirty="0"/>
          </a:p>
          <a:p>
            <a:pPr marL="285750" indent="-285750">
              <a:buFont typeface="Courier New" charset="0"/>
              <a:buChar char="o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495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7540-1960-46D9-9BCC-9258E629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C1E9-518A-4A8F-9C2E-EA707160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For Course Issues Contact:</a:t>
            </a:r>
          </a:p>
          <a:p>
            <a:pPr marL="0" indent="0" algn="ctr">
              <a:buNone/>
            </a:pPr>
            <a:r>
              <a:rPr lang="en-US" b="1" dirty="0"/>
              <a:t>Dr. Enrique </a:t>
            </a:r>
            <a:r>
              <a:rPr lang="en-US" b="1" dirty="0" err="1"/>
              <a:t>Alemán</a:t>
            </a:r>
            <a:r>
              <a:rPr lang="en-US" b="1" dirty="0"/>
              <a:t>, Jr.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Professor &amp; Chair, Educational Leadership &amp; Policy Studies    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College of Education and Human Development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Department of Educational Leadership &amp; Policy Studies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210-458-5411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enrique.aleman@utsa.edu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Discussion on Introductions and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55628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 Between-Group Variance</a:t>
                </a:r>
              </a:p>
              <a:p>
                <a:pPr lvl="1"/>
                <a:r>
                  <a:rPr lang="en-US" sz="2400" dirty="0"/>
                  <a:t>Measures the difference between the samples</a:t>
                </a:r>
              </a:p>
              <a:p>
                <a:pPr lvl="1"/>
                <a:r>
                  <a:rPr lang="en-US" sz="2400" dirty="0"/>
                  <a:t>Differences due to the </a:t>
                </a:r>
                <a:r>
                  <a:rPr lang="en-US" sz="2400" b="1" i="1" dirty="0"/>
                  <a:t>different schools</a:t>
                </a:r>
              </a:p>
              <a:p>
                <a:r>
                  <a:rPr lang="en-US" sz="2800" dirty="0"/>
                  <a:t>Within-Group Variance</a:t>
                </a:r>
              </a:p>
              <a:p>
                <a:pPr lvl="1"/>
                <a:r>
                  <a:rPr lang="en-US" sz="2400" dirty="0"/>
                  <a:t>Measures the difference within each category</a:t>
                </a:r>
              </a:p>
              <a:p>
                <a:pPr lvl="1"/>
                <a:r>
                  <a:rPr lang="en-US" sz="2400" dirty="0"/>
                  <a:t>Differences due to the </a:t>
                </a:r>
                <a:r>
                  <a:rPr lang="en-US" sz="2400" b="1" i="1" dirty="0"/>
                  <a:t>individual parents</a:t>
                </a:r>
              </a:p>
              <a:p>
                <a:r>
                  <a:rPr lang="en-US" dirty="0"/>
                  <a:t> </a:t>
                </a:r>
                <a:r>
                  <a:rPr lang="en-US" sz="2800" dirty="0"/>
                  <a:t>Once we have analyzed the total variability into two basic components, we simply compare them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𝐹</m:t>
                      </m:r>
                      <m:r>
                        <a:rPr lang="en-US" sz="28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</a:rPr>
                            <m:t>𝑉</m:t>
                          </m:r>
                          <m:r>
                            <a:rPr lang="en-US" sz="2800" i="1" baseline="-25000">
                              <a:latin typeface="Cambria Math" charset="0"/>
                            </a:rPr>
                            <m:t>𝑏𝑒𝑡𝑤𝑒𝑒𝑛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</a:rPr>
                            <m:t>𝑉</m:t>
                          </m:r>
                          <m:r>
                            <a:rPr lang="en-US" sz="2800" i="1" baseline="-25000">
                              <a:latin typeface="Cambria Math" charset="0"/>
                            </a:rPr>
                            <m:t>𝑤𝑖𝑡h𝑖𝑛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lvl="1"/>
                <a:endParaRPr lang="en-US" sz="2400" b="1" i="1" dirty="0"/>
              </a:p>
              <a:p>
                <a:pPr lvl="1">
                  <a:buFont typeface="Courier New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167" r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8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0368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 Each group should have a least 6 cases/observations</a:t>
            </a:r>
          </a:p>
          <a:p>
            <a:r>
              <a:rPr lang="en-US" sz="2800" dirty="0"/>
              <a:t> Balanced groups are ideal</a:t>
            </a:r>
          </a:p>
          <a:p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 test indicates whether there are differences in the means between any of the groups</a:t>
            </a:r>
          </a:p>
          <a:p>
            <a:r>
              <a:rPr lang="en-US" sz="2800" dirty="0"/>
              <a:t> But it does not indicate </a:t>
            </a:r>
            <a:r>
              <a:rPr lang="en-US" sz="2800" i="1" dirty="0"/>
              <a:t>which</a:t>
            </a:r>
            <a:r>
              <a:rPr lang="en-US" sz="2800" dirty="0"/>
              <a:t> mean is different</a:t>
            </a:r>
          </a:p>
          <a:p>
            <a:pPr lvl="1"/>
            <a:r>
              <a:rPr lang="en-US" sz="2400" dirty="0"/>
              <a:t>Post hoc test</a:t>
            </a:r>
          </a:p>
          <a:p>
            <a:r>
              <a:rPr lang="en-US" sz="3000" dirty="0"/>
              <a:t>Post-hoc Tests - additional hypothesis tests that are done </a:t>
            </a:r>
            <a:r>
              <a:rPr lang="en-US" sz="3000" b="1" dirty="0"/>
              <a:t>after</a:t>
            </a:r>
            <a:r>
              <a:rPr lang="en-US" sz="3000" dirty="0"/>
              <a:t> am analysis of variance to determine exactly which mean differences are significant and which are not</a:t>
            </a:r>
          </a:p>
          <a:p>
            <a:pPr lvl="1"/>
            <a:r>
              <a:rPr lang="en-US" sz="2200" dirty="0"/>
              <a:t>Tukey’s HSD</a:t>
            </a:r>
          </a:p>
          <a:p>
            <a:pPr lvl="1"/>
            <a:r>
              <a:rPr lang="en-US" sz="2400" dirty="0" err="1"/>
              <a:t>Scheffé</a:t>
            </a:r>
            <a:endParaRPr lang="en-US" sz="24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711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DA05E1-7869-4FBE-837E-1B62E9D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AAE7D-1EA6-4D3B-96B5-43F5B6178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D87B9B4-9010-42D1-85F6-D06089B7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D801B-2672-4E03-B1B5-43918A669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ANOVA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0C772-A6AC-4F93-B357-2319ABE48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600897"/>
            <a:ext cx="1063752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8E8DA6-F22A-4782-A3F1-15C9CEBEE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Comparisons of Continuous Variables for Two-Groups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F5ACF6-4A6F-431D-AFE2-255FE5EBE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9140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D6BA-2022-42A5-B7AE-CD3B5E2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Continuous Variables for Two-Groups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33E8-9223-4C87-87BA-B2884497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Compare two (and only two)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Male v. Female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White v. Non-White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Poverty in 2010 v. Poverty in 2000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Longitudinal v. Cross-sectional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Data collected at two points in time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Single survey with respondents split into two groups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Paired v. Non-Paired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Paired – Same subjects (student grades over time)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Non-Paired – Different samples (subjects)</a:t>
            </a:r>
          </a:p>
        </p:txBody>
      </p:sp>
    </p:spTree>
    <p:extLst>
      <p:ext uri="{BB962C8B-B14F-4D97-AF65-F5344CB8AC3E}">
        <p14:creationId xmlns:p14="http://schemas.microsoft.com/office/powerpoint/2010/main" val="91908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D6BA-2022-42A5-B7AE-CD3B5E2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33E8-9223-4C87-87BA-B2884497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test for the difference in the mean of two samples, we use a </a:t>
            </a:r>
            <a:r>
              <a:rPr lang="en-US" sz="2800" b="1" dirty="0"/>
              <a:t>t-test, </a:t>
            </a:r>
            <a:r>
              <a:rPr lang="en-US" sz="2800" dirty="0"/>
              <a:t>which assumes:</a:t>
            </a:r>
          </a:p>
          <a:p>
            <a:pPr lvl="1"/>
            <a:r>
              <a:rPr lang="en-US" sz="2400" dirty="0"/>
              <a:t>The two samples have been drawn from normal distribution</a:t>
            </a:r>
          </a:p>
          <a:p>
            <a:pPr lvl="1"/>
            <a:r>
              <a:rPr lang="en-US" sz="2400" dirty="0"/>
              <a:t>The observations within each sample are independent of one another</a:t>
            </a:r>
          </a:p>
          <a:p>
            <a:pPr lvl="1"/>
            <a:r>
              <a:rPr lang="en-US" sz="2400" dirty="0"/>
              <a:t>The sample sizes of the two samples, n</a:t>
            </a:r>
            <a:r>
              <a:rPr lang="en-US" sz="2400" baseline="-25000" dirty="0"/>
              <a:t>1</a:t>
            </a:r>
            <a:r>
              <a:rPr lang="en-US" sz="2400" dirty="0"/>
              <a:t> and n</a:t>
            </a:r>
            <a:r>
              <a:rPr lang="en-US" sz="2400" baseline="-25000" dirty="0"/>
              <a:t>2</a:t>
            </a:r>
            <a:r>
              <a:rPr lang="en-US" sz="2400" dirty="0"/>
              <a:t> are large (&gt;30 each)</a:t>
            </a:r>
          </a:p>
          <a:p>
            <a:pPr lvl="1"/>
            <a:r>
              <a:rPr lang="en-US" sz="2400" dirty="0"/>
              <a:t>The population standard deviation, σ</a:t>
            </a:r>
            <a:r>
              <a:rPr lang="en-US" sz="2400" baseline="-25000" dirty="0"/>
              <a:t>1</a:t>
            </a:r>
            <a:r>
              <a:rPr lang="en-US" sz="2400" dirty="0"/>
              <a:t> and σ</a:t>
            </a:r>
            <a:r>
              <a:rPr lang="en-US" sz="2400" baseline="-25000" dirty="0"/>
              <a:t>2</a:t>
            </a:r>
            <a:r>
              <a:rPr lang="en-US" sz="2400" dirty="0"/>
              <a:t> are equal</a:t>
            </a:r>
          </a:p>
        </p:txBody>
      </p:sp>
    </p:spTree>
    <p:extLst>
      <p:ext uri="{BB962C8B-B14F-4D97-AF65-F5344CB8AC3E}">
        <p14:creationId xmlns:p14="http://schemas.microsoft.com/office/powerpoint/2010/main" val="20819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02" y="618926"/>
            <a:ext cx="7949693" cy="112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Standard Deviations of samples are not equal you use a Welch-</a:t>
            </a:r>
            <a:r>
              <a:rPr lang="en-US" sz="2800" dirty="0" err="1"/>
              <a:t>Satterwaite’s</a:t>
            </a:r>
            <a:r>
              <a:rPr lang="en-US" sz="2800" dirty="0"/>
              <a:t> Approximation Correction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22CC2-6C4A-461D-9F1B-0881B76B4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2555"/>
          <a:stretch/>
        </p:blipFill>
        <p:spPr>
          <a:xfrm>
            <a:off x="4408228" y="1890214"/>
            <a:ext cx="6619508" cy="41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02" y="618926"/>
            <a:ext cx="7949693" cy="5447504"/>
          </a:xfrm>
        </p:spPr>
        <p:txBody>
          <a:bodyPr>
            <a:normAutofit/>
          </a:bodyPr>
          <a:lstStyle/>
          <a:p>
            <a:r>
              <a:rPr lang="en-US" sz="2800" dirty="0"/>
              <a:t>The t-test is only appropriate if your data are normally distributed, or approximately normally distributed</a:t>
            </a:r>
          </a:p>
          <a:p>
            <a:r>
              <a:rPr lang="en-US" sz="2800" dirty="0"/>
              <a:t>This test is fairly robust to deviations due to small outliers</a:t>
            </a:r>
          </a:p>
          <a:p>
            <a:r>
              <a:rPr lang="en-US" sz="2800" dirty="0"/>
              <a:t>If your data are highly skewed, this test it not appropriate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145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1066" cy="4601183"/>
          </a:xfrm>
        </p:spPr>
        <p:txBody>
          <a:bodyPr/>
          <a:lstStyle/>
          <a:p>
            <a:r>
              <a:rPr lang="en-US" dirty="0"/>
              <a:t>Non-Parametric Tests:</a:t>
            </a:r>
            <a:br>
              <a:rPr lang="en-US" dirty="0"/>
            </a:br>
            <a:r>
              <a:rPr lang="en-US" dirty="0"/>
              <a:t>Wilcoxon Rank Sum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957" y="700676"/>
            <a:ext cx="7949693" cy="5447504"/>
          </a:xfrm>
        </p:spPr>
        <p:txBody>
          <a:bodyPr>
            <a:normAutofit/>
          </a:bodyPr>
          <a:lstStyle/>
          <a:p>
            <a:r>
              <a:rPr lang="en-US" sz="2400" dirty="0"/>
              <a:t>Assume:</a:t>
            </a:r>
          </a:p>
          <a:p>
            <a:pPr lvl="1"/>
            <a:r>
              <a:rPr lang="en-US" sz="2000" dirty="0"/>
              <a:t>We have 2 sample of size n</a:t>
            </a:r>
            <a:r>
              <a:rPr lang="en-US" sz="2000" baseline="-25000" dirty="0"/>
              <a:t>1</a:t>
            </a:r>
            <a:r>
              <a:rPr lang="en-US" sz="2000" dirty="0"/>
              <a:t> and n</a:t>
            </a:r>
            <a:r>
              <a:rPr lang="en-US" sz="2000" baseline="-25000" dirty="0"/>
              <a:t>2</a:t>
            </a:r>
            <a:r>
              <a:rPr lang="en-US" sz="2000" dirty="0"/>
              <a:t> and that the observations are independent of one another</a:t>
            </a:r>
          </a:p>
          <a:p>
            <a:pPr lvl="1"/>
            <a:r>
              <a:rPr lang="en-US" sz="2000" dirty="0"/>
              <a:t>We assume the distributions of these samples are the same, except for a shifting factor: Δ (delta)</a:t>
            </a:r>
          </a:p>
          <a:p>
            <a:r>
              <a:rPr lang="en-US" sz="2400" dirty="0"/>
              <a:t>Often data that are skewed have large extreme values, outliers, that make them skewed</a:t>
            </a:r>
          </a:p>
          <a:p>
            <a:r>
              <a:rPr lang="en-US" sz="2400" dirty="0"/>
              <a:t>One method of dealing with this is to replace the actual value of the observation with its rank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6F01808-1EE6-46C7-94AD-0618404448E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18163" y="301218"/>
                <a:ext cx="2080487" cy="16452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20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8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6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Font typeface="Wingdings 2" pitchFamily="18" charset="2"/>
                  <a:buNone/>
                </a:pPr>
                <a:endParaRPr lang="en-US" alt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o</a:t>
                </a:r>
                <a:r>
                  <a:rPr lang="en-US" altLang="en-US" sz="2800" dirty="0"/>
                  <a:t> = </a:t>
                </a:r>
                <a:r>
                  <a:rPr lang="en-US" sz="2800" dirty="0"/>
                  <a:t>Δ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 = </a:t>
                </a:r>
                <a:r>
                  <a:rPr lang="en-US" sz="2800" dirty="0"/>
                  <a:t>Δ </a:t>
                </a:r>
                <a:r>
                  <a:rPr lang="en-US" altLang="en-US" sz="2800" dirty="0"/>
                  <a:t>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6F01808-1EE6-46C7-94AD-06184044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63" y="301218"/>
                <a:ext cx="2080487" cy="1645238"/>
              </a:xfrm>
              <a:prstGeom prst="rect">
                <a:avLst/>
              </a:prstGeom>
              <a:blipFill>
                <a:blip r:embed="rId3"/>
                <a:stretch>
                  <a:fillRect l="-6158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1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1066" cy="4601183"/>
          </a:xfrm>
        </p:spPr>
        <p:txBody>
          <a:bodyPr/>
          <a:lstStyle/>
          <a:p>
            <a:r>
              <a:rPr lang="en-US" dirty="0"/>
              <a:t>Non-Parametric Tests:</a:t>
            </a:r>
            <a:br>
              <a:rPr lang="en-US" dirty="0"/>
            </a:br>
            <a:r>
              <a:rPr lang="en-US" dirty="0"/>
              <a:t>Wilcoxon Rank Sum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957" y="700676"/>
            <a:ext cx="7949693" cy="5447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Pool all of the data, keeping group designations intact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the data from lowest value to highest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ranks from 1 to N (N being the size of the pooled sample) to each observation</a:t>
            </a:r>
          </a:p>
          <a:p>
            <a:pPr lvl="1"/>
            <a:r>
              <a:rPr lang="en-US" sz="2000" dirty="0"/>
              <a:t>If there are ties present, take the average of the rank each would receive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Denote T1 to be the sum of the ranks in sample 1 and T2 be the sum of the ranks in sample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null hypothesis is true, then the sums of the ranks, T's, only depends on the sample sizes (n1 and n2), not on the shape of the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our observed T is larger than the theoretical expectation, we have evidence that the distributions are shifted by some difference, Δ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81AD5C-A2FE-4D95-A3CC-2B30F114F235}"/>
              </a:ext>
            </a:extLst>
          </p:cNvPr>
          <p:cNvSpPr/>
          <p:nvPr/>
        </p:nvSpPr>
        <p:spPr>
          <a:xfrm>
            <a:off x="1" y="6157324"/>
            <a:ext cx="4269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The Wilcoxon test is very similar to the Mann- Whitney U test, and if you see them cited, you know they are doing the same thing: a nonparametric test of equality of  two samples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51920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1360</Words>
  <Application>Microsoft Office PowerPoint</Application>
  <PresentationFormat>Widescreen</PresentationFormat>
  <Paragraphs>157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ArialMT</vt:lpstr>
      <vt:lpstr>Calibri</vt:lpstr>
      <vt:lpstr>Cambria Math</vt:lpstr>
      <vt:lpstr>Corbel</vt:lpstr>
      <vt:lpstr>Courier New</vt:lpstr>
      <vt:lpstr>Mangal</vt:lpstr>
      <vt:lpstr>Times New Roman</vt:lpstr>
      <vt:lpstr>TimesNewRomanPS-ItalicMT</vt:lpstr>
      <vt:lpstr>TimesNewRomanPSMT</vt:lpstr>
      <vt:lpstr>Wingdings 2</vt:lpstr>
      <vt:lpstr>Frame</vt:lpstr>
      <vt:lpstr>Statistical Tests</vt:lpstr>
      <vt:lpstr>Housekeeping</vt:lpstr>
      <vt:lpstr>Comparisons of Continuous Variables for Two-Groups</vt:lpstr>
      <vt:lpstr>Comparisons of Continuous Variables for Two-Groups</vt:lpstr>
      <vt:lpstr>T-Test</vt:lpstr>
      <vt:lpstr>T-Test</vt:lpstr>
      <vt:lpstr>T-Test</vt:lpstr>
      <vt:lpstr>Non-Parametric Tests: Wilcoxon Rank Sum Test</vt:lpstr>
      <vt:lpstr>Non-Parametric Tests: Wilcoxon Rank Sum Test</vt:lpstr>
      <vt:lpstr>Comparisons of Two Groups R-Code</vt:lpstr>
      <vt:lpstr>Comparisons of Continuous Variables for Multiple Groups</vt:lpstr>
      <vt:lpstr>Comparisons of Continuous Variables for Multiple Groups</vt:lpstr>
      <vt:lpstr>Hypothesis Testing</vt:lpstr>
      <vt:lpstr>Logic of ANOVA: Variation Within vs. Variation Between</vt:lpstr>
      <vt:lpstr>ANOVA: Assumptions</vt:lpstr>
      <vt:lpstr>ANOVA: Calculations</vt:lpstr>
      <vt:lpstr>ANOVA: Calculations</vt:lpstr>
      <vt:lpstr>ANOVA: Calculations</vt:lpstr>
      <vt:lpstr>Logic of ANOVA: Example</vt:lpstr>
      <vt:lpstr>Logic of ANOVA</vt:lpstr>
      <vt:lpstr>One-way ANOVA</vt:lpstr>
      <vt:lpstr>ANOVA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</dc:title>
  <dc:creator>Matthew Martinez</dc:creator>
  <cp:lastModifiedBy>Matthew Martinez</cp:lastModifiedBy>
  <cp:revision>2</cp:revision>
  <dcterms:created xsi:type="dcterms:W3CDTF">2018-11-01T04:50:45Z</dcterms:created>
  <dcterms:modified xsi:type="dcterms:W3CDTF">2018-11-01T05:08:03Z</dcterms:modified>
</cp:coreProperties>
</file>