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75" r:id="rId4"/>
    <p:sldId id="279" r:id="rId5"/>
    <p:sldId id="277" r:id="rId6"/>
    <p:sldId id="278" r:id="rId7"/>
    <p:sldId id="281" r:id="rId8"/>
    <p:sldId id="260" r:id="rId9"/>
    <p:sldId id="276" r:id="rId10"/>
    <p:sldId id="282" r:id="rId11"/>
    <p:sldId id="261"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91" autoAdjust="0"/>
  </p:normalViewPr>
  <p:slideViewPr>
    <p:cSldViewPr snapToGrid="0">
      <p:cViewPr varScale="1">
        <p:scale>
          <a:sx n="66" d="100"/>
          <a:sy n="66" d="100"/>
        </p:scale>
        <p:origin x="100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8003A-A8E1-481B-B246-78F03D9BAF9C}" type="datetimeFigureOut">
              <a:rPr lang="en-CA" smtClean="0"/>
              <a:t>2023-06-28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7E089-C2EA-44B0-B867-D57030E02235}" type="slidenum">
              <a:rPr lang="en-CA" smtClean="0"/>
              <a:t>‹#›</a:t>
            </a:fld>
            <a:endParaRPr lang="en-CA"/>
          </a:p>
        </p:txBody>
      </p:sp>
    </p:spTree>
    <p:extLst>
      <p:ext uri="{BB962C8B-B14F-4D97-AF65-F5344CB8AC3E}">
        <p14:creationId xmlns:p14="http://schemas.microsoft.com/office/powerpoint/2010/main" val="393148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Demo:  03-MinimalAPI</a:t>
            </a:r>
          </a:p>
          <a:p>
            <a:endParaRPr lang="en-CA" dirty="0"/>
          </a:p>
          <a:p>
            <a:r>
              <a:rPr lang="en-CA" dirty="0"/>
              <a:t>Point out Endpoints Explorer window</a:t>
            </a:r>
          </a:p>
          <a:p>
            <a:r>
              <a:rPr lang="en-CA" dirty="0"/>
              <a:t>*.http request file</a:t>
            </a:r>
          </a:p>
        </p:txBody>
      </p:sp>
      <p:sp>
        <p:nvSpPr>
          <p:cNvPr id="4" name="Slide Number Placeholder 3"/>
          <p:cNvSpPr>
            <a:spLocks noGrp="1"/>
          </p:cNvSpPr>
          <p:nvPr>
            <p:ph type="sldNum" sz="quarter" idx="5"/>
          </p:nvPr>
        </p:nvSpPr>
        <p:spPr/>
        <p:txBody>
          <a:bodyPr/>
          <a:lstStyle/>
          <a:p>
            <a:fld id="{E0C7E089-C2EA-44B0-B867-D57030E02235}" type="slidenum">
              <a:rPr lang="en-CA" smtClean="0"/>
              <a:t>4</a:t>
            </a:fld>
            <a:endParaRPr lang="en-CA"/>
          </a:p>
        </p:txBody>
      </p:sp>
    </p:spTree>
    <p:extLst>
      <p:ext uri="{BB962C8B-B14F-4D97-AF65-F5344CB8AC3E}">
        <p14:creationId xmlns:p14="http://schemas.microsoft.com/office/powerpoint/2010/main" val="41315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Samples: https://github.com/aspnet/SignalR-samples</a:t>
            </a:r>
          </a:p>
          <a:p>
            <a:endParaRPr lang="en-CA" dirty="0"/>
          </a:p>
          <a:p>
            <a:r>
              <a:rPr lang="en-CA" dirty="0"/>
              <a:t>DEMO: 04-ChatSample  (taken from the sample repo and modernized to .NET 7)</a:t>
            </a:r>
          </a:p>
          <a:p>
            <a:endParaRPr lang="en-CA" dirty="0"/>
          </a:p>
          <a:p>
            <a:r>
              <a:rPr lang="en-CA" dirty="0"/>
              <a:t>Podcasts app</a:t>
            </a:r>
          </a:p>
          <a:p>
            <a:pPr marL="171450" indent="-171450">
              <a:buFontTx/>
              <a:buChar char="-"/>
            </a:pPr>
            <a:r>
              <a:rPr lang="en-CA" dirty="0"/>
              <a:t>Hub:                       C:\Work\demo\dotnet-podcasts\src\Services\ListenTogether\ListenTogether.Hub\Hubs\ListenTogetherHub.cs</a:t>
            </a:r>
          </a:p>
          <a:p>
            <a:pPr marL="171450" indent="-171450">
              <a:buFontTx/>
              <a:buChar char="-"/>
            </a:pPr>
            <a:r>
              <a:rPr lang="en-CA" dirty="0"/>
              <a:t>Hub Client (.NET):  C:\Work\demo\dotnet-podcasts\src\Web\Components\ListenTogetherHubClient.cs</a:t>
            </a:r>
          </a:p>
        </p:txBody>
      </p:sp>
      <p:sp>
        <p:nvSpPr>
          <p:cNvPr id="4" name="Slide Number Placeholder 3"/>
          <p:cNvSpPr>
            <a:spLocks noGrp="1"/>
          </p:cNvSpPr>
          <p:nvPr>
            <p:ph type="sldNum" sz="quarter" idx="5"/>
          </p:nvPr>
        </p:nvSpPr>
        <p:spPr/>
        <p:txBody>
          <a:bodyPr/>
          <a:lstStyle/>
          <a:p>
            <a:fld id="{E0C7E089-C2EA-44B0-B867-D57030E02235}" type="slidenum">
              <a:rPr lang="en-CA" smtClean="0"/>
              <a:t>5</a:t>
            </a:fld>
            <a:endParaRPr lang="en-CA"/>
          </a:p>
        </p:txBody>
      </p:sp>
    </p:spTree>
    <p:extLst>
      <p:ext uri="{BB962C8B-B14F-4D97-AF65-F5344CB8AC3E}">
        <p14:creationId xmlns:p14="http://schemas.microsoft.com/office/powerpoint/2010/main" val="249062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E6E6E6"/>
                </a:solidFill>
                <a:effectLst/>
                <a:latin typeface="Segoe UI" panose="020B0502040204020203" pitchFamily="34" charset="0"/>
              </a:rPr>
              <a:t>Compare </a:t>
            </a:r>
            <a:r>
              <a:rPr lang="en-US" b="1" i="0" dirty="0" err="1">
                <a:solidFill>
                  <a:srgbClr val="E6E6E6"/>
                </a:solidFill>
                <a:effectLst/>
                <a:latin typeface="Segoe UI" panose="020B0502040204020203" pitchFamily="34" charset="0"/>
              </a:rPr>
              <a:t>gRPC</a:t>
            </a:r>
            <a:r>
              <a:rPr lang="en-US" b="1" i="0" dirty="0">
                <a:solidFill>
                  <a:srgbClr val="E6E6E6"/>
                </a:solidFill>
                <a:effectLst/>
                <a:latin typeface="Segoe UI" panose="020B0502040204020203" pitchFamily="34" charset="0"/>
              </a:rPr>
              <a:t> services with HTTP APIs : </a:t>
            </a:r>
            <a:r>
              <a:rPr lang="en-CA" dirty="0"/>
              <a:t>https://learn.microsoft.com/en-us/aspnet/core/grpc/comparison</a:t>
            </a:r>
          </a:p>
        </p:txBody>
      </p:sp>
      <p:sp>
        <p:nvSpPr>
          <p:cNvPr id="4" name="Slide Number Placeholder 3"/>
          <p:cNvSpPr>
            <a:spLocks noGrp="1"/>
          </p:cNvSpPr>
          <p:nvPr>
            <p:ph type="sldNum" sz="quarter" idx="5"/>
          </p:nvPr>
        </p:nvSpPr>
        <p:spPr/>
        <p:txBody>
          <a:bodyPr/>
          <a:lstStyle/>
          <a:p>
            <a:fld id="{E0C7E089-C2EA-44B0-B867-D57030E02235}" type="slidenum">
              <a:rPr lang="en-CA" smtClean="0"/>
              <a:t>6</a:t>
            </a:fld>
            <a:endParaRPr lang="en-CA"/>
          </a:p>
        </p:txBody>
      </p:sp>
    </p:spTree>
    <p:extLst>
      <p:ext uri="{BB962C8B-B14F-4D97-AF65-F5344CB8AC3E}">
        <p14:creationId xmlns:p14="http://schemas.microsoft.com/office/powerpoint/2010/main" val="2230375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DEMO: 06-Blazor</a:t>
            </a:r>
          </a:p>
        </p:txBody>
      </p:sp>
      <p:sp>
        <p:nvSpPr>
          <p:cNvPr id="4" name="Slide Number Placeholder 3"/>
          <p:cNvSpPr>
            <a:spLocks noGrp="1"/>
          </p:cNvSpPr>
          <p:nvPr>
            <p:ph type="sldNum" sz="quarter" idx="5"/>
          </p:nvPr>
        </p:nvSpPr>
        <p:spPr/>
        <p:txBody>
          <a:bodyPr/>
          <a:lstStyle/>
          <a:p>
            <a:fld id="{E0C7E089-C2EA-44B0-B867-D57030E02235}" type="slidenum">
              <a:rPr lang="en-CA" smtClean="0"/>
              <a:t>9</a:t>
            </a:fld>
            <a:endParaRPr lang="en-CA"/>
          </a:p>
        </p:txBody>
      </p:sp>
    </p:spTree>
    <p:extLst>
      <p:ext uri="{BB962C8B-B14F-4D97-AF65-F5344CB8AC3E}">
        <p14:creationId xmlns:p14="http://schemas.microsoft.com/office/powerpoint/2010/main" val="2619592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B33C-D174-9E7C-5763-8EB8878FE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AEB9837-E6DF-2396-0BBE-B86929D56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E30E25C-F1C5-48F2-501D-4CC4CCC97E00}"/>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5" name="Footer Placeholder 4">
            <a:extLst>
              <a:ext uri="{FF2B5EF4-FFF2-40B4-BE49-F238E27FC236}">
                <a16:creationId xmlns:a16="http://schemas.microsoft.com/office/drawing/2014/main" id="{0F0241DA-8902-17C5-AD8E-422E1CA991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609C83-9ED1-8FB2-B1DE-ED2645B5115B}"/>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375961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2858-2E46-A2BC-7F11-F1332148A0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BCDEBC2-D685-15F7-328F-6BF467ABC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180602-E754-786A-F840-E83F0B5DAE06}"/>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5" name="Footer Placeholder 4">
            <a:extLst>
              <a:ext uri="{FF2B5EF4-FFF2-40B4-BE49-F238E27FC236}">
                <a16:creationId xmlns:a16="http://schemas.microsoft.com/office/drawing/2014/main" id="{E7B9316D-D5E0-6492-8EDE-87A44A8860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C1CB9AD-F2B1-5751-19EF-128628AB79F0}"/>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1678089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BE2631-73F4-157B-4903-B402CBCA90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60A927-3C9F-75DE-3E70-D659E972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424F14-CEC8-FB6E-65AD-A32682835C5B}"/>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5" name="Footer Placeholder 4">
            <a:extLst>
              <a:ext uri="{FF2B5EF4-FFF2-40B4-BE49-F238E27FC236}">
                <a16:creationId xmlns:a16="http://schemas.microsoft.com/office/drawing/2014/main" id="{5A75F417-7AB1-EF6C-B524-9672E0228B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19F6642-CB1C-D22B-28E2-A39C5066FB26}"/>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371510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511A-6E0E-D01A-9E15-1990D71B77A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412ABE3-0206-0E5D-F159-3251A50F6D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4CC060-0A72-E5CB-A8B2-E4C4D1DF2415}"/>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5" name="Footer Placeholder 4">
            <a:extLst>
              <a:ext uri="{FF2B5EF4-FFF2-40B4-BE49-F238E27FC236}">
                <a16:creationId xmlns:a16="http://schemas.microsoft.com/office/drawing/2014/main" id="{F959D0C2-1EE4-1A6B-E73A-F106AD2F0F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3B444B4-733E-A175-D0EA-097739B92C16}"/>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36600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E96F-51A1-8DA1-2C3C-30A44DF87A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43374B4-BB0D-F584-387F-020EB578C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1F05E-C7D2-2B84-6B3A-E7FE69F743AD}"/>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5" name="Footer Placeholder 4">
            <a:extLst>
              <a:ext uri="{FF2B5EF4-FFF2-40B4-BE49-F238E27FC236}">
                <a16:creationId xmlns:a16="http://schemas.microsoft.com/office/drawing/2014/main" id="{1F601C0F-6DED-811D-9D86-468C10B9AE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25C942-53D0-6695-D713-A29228EC15BE}"/>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230097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B786-A817-FB08-F96A-0C793C4003A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FA4809E-FADB-E2C8-CE1B-A0C7CFE2B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CC4719E-D7AF-D089-1743-260D10047D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A6857EE-A90E-8074-4326-5F6351C99177}"/>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6" name="Footer Placeholder 5">
            <a:extLst>
              <a:ext uri="{FF2B5EF4-FFF2-40B4-BE49-F238E27FC236}">
                <a16:creationId xmlns:a16="http://schemas.microsoft.com/office/drawing/2014/main" id="{7C04CDBC-108C-3C5B-D0D7-5F444131D4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7DDB50C-8495-7E5B-51B2-89EBA705A3AA}"/>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301619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3C62-65F1-126E-91DF-16EF58CFDA9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8024A1-737F-D745-5C9D-C73347235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3A8DEC-8874-EC3D-8DEE-82EE59AA8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CA1E12A-7413-B0C4-C27B-639DBA6FB8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CE04A-05CD-C6F9-4F3C-BF8E2B6FE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4A2DC2D-FE13-A601-61A0-EB8F7E304BF2}"/>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8" name="Footer Placeholder 7">
            <a:extLst>
              <a:ext uri="{FF2B5EF4-FFF2-40B4-BE49-F238E27FC236}">
                <a16:creationId xmlns:a16="http://schemas.microsoft.com/office/drawing/2014/main" id="{601A6810-2F04-C907-043B-3DFFAE2AEA5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7F0F525-9982-8C38-43A1-86B8483DC2CB}"/>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41430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77A7-6EB4-BA31-D810-5F5CB9F987D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B781FDB-C141-55CE-396B-6CF5DB1B2CB1}"/>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4" name="Footer Placeholder 3">
            <a:extLst>
              <a:ext uri="{FF2B5EF4-FFF2-40B4-BE49-F238E27FC236}">
                <a16:creationId xmlns:a16="http://schemas.microsoft.com/office/drawing/2014/main" id="{078948F9-EDF8-DF8D-23DB-3668AC14DA1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096C357-A77E-16D5-EAA3-2BDC120995DF}"/>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338908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55FB3-FF7E-F734-B028-C3E0FF483490}"/>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3" name="Footer Placeholder 2">
            <a:extLst>
              <a:ext uri="{FF2B5EF4-FFF2-40B4-BE49-F238E27FC236}">
                <a16:creationId xmlns:a16="http://schemas.microsoft.com/office/drawing/2014/main" id="{B8C2B9BD-DD34-0E32-EB48-07BF9F601F5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8CF7961-0823-4088-4FC7-8CFC21FDD465}"/>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141399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A832-1AF2-13B5-7778-BBD24109D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6B72300-5AFE-90C2-1100-AC443AD6D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E317B7A-91D9-7C41-BB69-7506D9A43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11BE1-CC71-0D84-4B9A-261B66816E98}"/>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6" name="Footer Placeholder 5">
            <a:extLst>
              <a:ext uri="{FF2B5EF4-FFF2-40B4-BE49-F238E27FC236}">
                <a16:creationId xmlns:a16="http://schemas.microsoft.com/office/drawing/2014/main" id="{E9A7BBB6-D649-812D-1852-8908C1AC70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B674E7-EA9E-C60C-A714-DCEAC9A4DDDA}"/>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119055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CCFC-47F9-47B2-CB6D-1DD82ECCF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D5931C6-3AEA-BA50-5B98-1EB9BBF0A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8C8438-7865-F49A-8262-863749C2B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F4CDE-C64D-224E-C7A0-DFFDFCC4F922}"/>
              </a:ext>
            </a:extLst>
          </p:cNvPr>
          <p:cNvSpPr>
            <a:spLocks noGrp="1"/>
          </p:cNvSpPr>
          <p:nvPr>
            <p:ph type="dt" sz="half" idx="10"/>
          </p:nvPr>
        </p:nvSpPr>
        <p:spPr/>
        <p:txBody>
          <a:bodyPr/>
          <a:lstStyle/>
          <a:p>
            <a:fld id="{B451D3F1-4546-409B-8056-570B0F132773}" type="datetimeFigureOut">
              <a:rPr lang="en-CA" smtClean="0"/>
              <a:t>2023-06-28</a:t>
            </a:fld>
            <a:endParaRPr lang="en-CA"/>
          </a:p>
        </p:txBody>
      </p:sp>
      <p:sp>
        <p:nvSpPr>
          <p:cNvPr id="6" name="Footer Placeholder 5">
            <a:extLst>
              <a:ext uri="{FF2B5EF4-FFF2-40B4-BE49-F238E27FC236}">
                <a16:creationId xmlns:a16="http://schemas.microsoft.com/office/drawing/2014/main" id="{EDE5349F-6287-92A7-F7EC-BC9B5A0CFF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193041-3884-6489-BABB-0C54C8036712}"/>
              </a:ext>
            </a:extLst>
          </p:cNvPr>
          <p:cNvSpPr>
            <a:spLocks noGrp="1"/>
          </p:cNvSpPr>
          <p:nvPr>
            <p:ph type="sldNum" sz="quarter" idx="12"/>
          </p:nvPr>
        </p:nvSpPr>
        <p:spPr/>
        <p:txBody>
          <a:bodyPr/>
          <a:lstStyle/>
          <a:p>
            <a:fld id="{6C37C6C3-65CD-4F34-8E5A-D54303C48E26}" type="slidenum">
              <a:rPr lang="en-CA" smtClean="0"/>
              <a:t>‹#›</a:t>
            </a:fld>
            <a:endParaRPr lang="en-CA"/>
          </a:p>
        </p:txBody>
      </p:sp>
    </p:spTree>
    <p:extLst>
      <p:ext uri="{BB962C8B-B14F-4D97-AF65-F5344CB8AC3E}">
        <p14:creationId xmlns:p14="http://schemas.microsoft.com/office/powerpoint/2010/main" val="3950548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7A487-7CEA-685B-9193-8B686DFB1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5DC5120-A1E6-DD7D-A175-EA613A0442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B941E8-06F4-5BF3-4860-B68D68D925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1D3F1-4546-409B-8056-570B0F132773}" type="datetimeFigureOut">
              <a:rPr lang="en-CA" smtClean="0"/>
              <a:t>2023-06-28</a:t>
            </a:fld>
            <a:endParaRPr lang="en-CA"/>
          </a:p>
        </p:txBody>
      </p:sp>
      <p:sp>
        <p:nvSpPr>
          <p:cNvPr id="5" name="Footer Placeholder 4">
            <a:extLst>
              <a:ext uri="{FF2B5EF4-FFF2-40B4-BE49-F238E27FC236}">
                <a16:creationId xmlns:a16="http://schemas.microsoft.com/office/drawing/2014/main" id="{E8EB6CFC-0BF5-3A69-4F25-F7AA747D9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2F80F00-3FA3-7AE5-1349-D6B193F80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7C6C3-65CD-4F34-8E5A-D54303C48E26}" type="slidenum">
              <a:rPr lang="en-CA" smtClean="0"/>
              <a:t>‹#›</a:t>
            </a:fld>
            <a:endParaRPr lang="en-CA"/>
          </a:p>
        </p:txBody>
      </p:sp>
    </p:spTree>
    <p:extLst>
      <p:ext uri="{BB962C8B-B14F-4D97-AF65-F5344CB8AC3E}">
        <p14:creationId xmlns:p14="http://schemas.microsoft.com/office/powerpoint/2010/main" val="2896036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spnet/core/fundamentals/minimal-apis/overvie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spnet/core/signalr/introduc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spnet/core/grp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E54E-5125-6A45-C977-7E6FA64C2769}"/>
              </a:ext>
            </a:extLst>
          </p:cNvPr>
          <p:cNvSpPr>
            <a:spLocks noGrp="1"/>
          </p:cNvSpPr>
          <p:nvPr>
            <p:ph type="ctrTitle"/>
          </p:nvPr>
        </p:nvSpPr>
        <p:spPr/>
        <p:txBody>
          <a:bodyPr/>
          <a:lstStyle/>
          <a:p>
            <a:r>
              <a:rPr lang="en-CA" dirty="0"/>
              <a:t>.NET Application Frameworks</a:t>
            </a:r>
          </a:p>
        </p:txBody>
      </p:sp>
      <p:sp>
        <p:nvSpPr>
          <p:cNvPr id="3" name="Subtitle 2">
            <a:extLst>
              <a:ext uri="{FF2B5EF4-FFF2-40B4-BE49-F238E27FC236}">
                <a16:creationId xmlns:a16="http://schemas.microsoft.com/office/drawing/2014/main" id="{1025A740-8769-73CC-09D9-C599D20E89AD}"/>
              </a:ext>
            </a:extLst>
          </p:cNvPr>
          <p:cNvSpPr>
            <a:spLocks noGrp="1"/>
          </p:cNvSpPr>
          <p:nvPr>
            <p:ph type="subTitle" idx="1"/>
          </p:nvPr>
        </p:nvSpPr>
        <p:spPr/>
        <p:txBody>
          <a:bodyPr>
            <a:normAutofit/>
          </a:bodyPr>
          <a:lstStyle/>
          <a:p>
            <a:br>
              <a:rPr lang="en-CA" dirty="0"/>
            </a:br>
            <a:br>
              <a:rPr lang="en-CA" dirty="0"/>
            </a:br>
            <a:r>
              <a:rPr lang="en-CA" dirty="0"/>
              <a:t>Lunch &amp; Learn – </a:t>
            </a:r>
            <a:r>
              <a:rPr lang="en-CA"/>
              <a:t>June 28, </a:t>
            </a:r>
            <a:r>
              <a:rPr lang="en-CA" dirty="0"/>
              <a:t>2023</a:t>
            </a:r>
            <a:br>
              <a:rPr lang="en-CA" dirty="0"/>
            </a:br>
            <a:r>
              <a:rPr lang="en-CA" dirty="0"/>
              <a:t>Matt Gallant</a:t>
            </a:r>
          </a:p>
        </p:txBody>
      </p:sp>
    </p:spTree>
    <p:extLst>
      <p:ext uri="{BB962C8B-B14F-4D97-AF65-F5344CB8AC3E}">
        <p14:creationId xmlns:p14="http://schemas.microsoft.com/office/powerpoint/2010/main" val="350892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CE976-C6C9-EDF9-68EA-F283EEE994CD}"/>
              </a:ext>
            </a:extLst>
          </p:cNvPr>
          <p:cNvSpPr>
            <a:spLocks noGrp="1"/>
          </p:cNvSpPr>
          <p:nvPr>
            <p:ph type="ctrTitle"/>
          </p:nvPr>
        </p:nvSpPr>
        <p:spPr/>
        <p:txBody>
          <a:bodyPr/>
          <a:lstStyle/>
          <a:p>
            <a:r>
              <a:rPr lang="en-CA" dirty="0"/>
              <a:t>.NET MAUI</a:t>
            </a:r>
          </a:p>
        </p:txBody>
      </p:sp>
      <p:sp>
        <p:nvSpPr>
          <p:cNvPr id="5" name="Subtitle 4">
            <a:extLst>
              <a:ext uri="{FF2B5EF4-FFF2-40B4-BE49-F238E27FC236}">
                <a16:creationId xmlns:a16="http://schemas.microsoft.com/office/drawing/2014/main" id="{81232E8F-6950-E635-53E0-D6102134EC9F}"/>
              </a:ext>
            </a:extLst>
          </p:cNvPr>
          <p:cNvSpPr>
            <a:spLocks noGrp="1"/>
          </p:cNvSpPr>
          <p:nvPr>
            <p:ph type="subTitle" idx="1"/>
          </p:nvPr>
        </p:nvSpPr>
        <p:spPr/>
        <p:txBody>
          <a:bodyPr/>
          <a:lstStyle/>
          <a:p>
            <a:r>
              <a:rPr lang="en-CA" dirty="0">
                <a:solidFill>
                  <a:srgbClr val="00B050"/>
                </a:solidFill>
              </a:rPr>
              <a:t>M</a:t>
            </a:r>
            <a:r>
              <a:rPr lang="en-CA" dirty="0"/>
              <a:t>ulti-platform </a:t>
            </a:r>
            <a:r>
              <a:rPr lang="en-CA" dirty="0">
                <a:solidFill>
                  <a:srgbClr val="00B050"/>
                </a:solidFill>
              </a:rPr>
              <a:t>A</a:t>
            </a:r>
            <a:r>
              <a:rPr lang="en-CA" dirty="0"/>
              <a:t>pp </a:t>
            </a:r>
            <a:r>
              <a:rPr lang="en-CA" dirty="0">
                <a:solidFill>
                  <a:srgbClr val="00B050"/>
                </a:solidFill>
              </a:rPr>
              <a:t>UI</a:t>
            </a:r>
          </a:p>
        </p:txBody>
      </p:sp>
    </p:spTree>
    <p:extLst>
      <p:ext uri="{BB962C8B-B14F-4D97-AF65-F5344CB8AC3E}">
        <p14:creationId xmlns:p14="http://schemas.microsoft.com/office/powerpoint/2010/main" val="35497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BC6A-8FBE-3CC2-3E23-C011301D326E}"/>
              </a:ext>
            </a:extLst>
          </p:cNvPr>
          <p:cNvSpPr>
            <a:spLocks noGrp="1"/>
          </p:cNvSpPr>
          <p:nvPr>
            <p:ph type="title"/>
          </p:nvPr>
        </p:nvSpPr>
        <p:spPr/>
        <p:txBody>
          <a:bodyPr/>
          <a:lstStyle/>
          <a:p>
            <a:r>
              <a:rPr lang="en-CA" dirty="0"/>
              <a:t>.NET MAUI (Multi-platform App UI)</a:t>
            </a:r>
          </a:p>
        </p:txBody>
      </p:sp>
      <p:sp>
        <p:nvSpPr>
          <p:cNvPr id="3" name="Content Placeholder 2">
            <a:extLst>
              <a:ext uri="{FF2B5EF4-FFF2-40B4-BE49-F238E27FC236}">
                <a16:creationId xmlns:a16="http://schemas.microsoft.com/office/drawing/2014/main" id="{0DB70C4A-661A-13D6-ED7D-942F33205616}"/>
              </a:ext>
            </a:extLst>
          </p:cNvPr>
          <p:cNvSpPr>
            <a:spLocks noGrp="1"/>
          </p:cNvSpPr>
          <p:nvPr>
            <p:ph idx="1"/>
          </p:nvPr>
        </p:nvSpPr>
        <p:spPr/>
        <p:txBody>
          <a:bodyPr>
            <a:normAutofit fontScale="92500"/>
          </a:bodyPr>
          <a:lstStyle/>
          <a:p>
            <a:r>
              <a:rPr lang="en-CA" dirty="0"/>
              <a:t>Evolution of Xamarin Forms for mobile development on Android and iOS</a:t>
            </a:r>
          </a:p>
          <a:p>
            <a:r>
              <a:rPr lang="en-CA" dirty="0"/>
              <a:t>But MAUI adds desktop support (for Windows and MacOS) as well</a:t>
            </a:r>
          </a:p>
          <a:p>
            <a:r>
              <a:rPr lang="en-CA" dirty="0"/>
              <a:t>Provides a common abstraction and XAML “flavor” to develop a single app sharing a lot of code across all platforms, customizing only when necessary</a:t>
            </a:r>
          </a:p>
          <a:p>
            <a:pPr lvl="1"/>
            <a:r>
              <a:rPr lang="en-CA" dirty="0"/>
              <a:t>Under the covers on each platform the native platform is highly leveraged to provide the actual implementation</a:t>
            </a:r>
          </a:p>
          <a:p>
            <a:pPr lvl="1"/>
            <a:r>
              <a:rPr lang="en-CA" dirty="0"/>
              <a:t>It’s possible to also develop against the  native platform layer as well.</a:t>
            </a:r>
          </a:p>
          <a:p>
            <a:pPr lvl="1"/>
            <a:r>
              <a:rPr lang="en-CA" dirty="0"/>
              <a:t>Results in your application a “native” feel.  An iOS app feels like iOS, etc.</a:t>
            </a:r>
          </a:p>
          <a:p>
            <a:r>
              <a:rPr lang="en-CA" b="1" dirty="0" err="1"/>
              <a:t>BlazorWebView</a:t>
            </a:r>
            <a:r>
              <a:rPr lang="en-CA" dirty="0"/>
              <a:t> </a:t>
            </a:r>
            <a:r>
              <a:rPr lang="en-CA"/>
              <a:t>control allows you </a:t>
            </a:r>
            <a:r>
              <a:rPr lang="en-CA" dirty="0"/>
              <a:t>to incorporate </a:t>
            </a:r>
            <a:r>
              <a:rPr lang="en-CA" dirty="0" err="1"/>
              <a:t>Blazor</a:t>
            </a:r>
            <a:r>
              <a:rPr lang="en-CA" dirty="0"/>
              <a:t> components in the app as well (“MAUI </a:t>
            </a:r>
            <a:r>
              <a:rPr lang="en-CA" dirty="0" err="1"/>
              <a:t>Blazor</a:t>
            </a:r>
            <a:r>
              <a:rPr lang="en-CA" dirty="0"/>
              <a:t>”)</a:t>
            </a:r>
          </a:p>
        </p:txBody>
      </p:sp>
    </p:spTree>
    <p:extLst>
      <p:ext uri="{BB962C8B-B14F-4D97-AF65-F5344CB8AC3E}">
        <p14:creationId xmlns:p14="http://schemas.microsoft.com/office/powerpoint/2010/main" val="849958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5E6D-3CA6-E18B-5702-1232CBD850C0}"/>
              </a:ext>
            </a:extLst>
          </p:cNvPr>
          <p:cNvSpPr>
            <a:spLocks noGrp="1"/>
          </p:cNvSpPr>
          <p:nvPr>
            <p:ph type="title"/>
          </p:nvPr>
        </p:nvSpPr>
        <p:spPr/>
        <p:txBody>
          <a:bodyPr/>
          <a:lstStyle/>
          <a:p>
            <a:r>
              <a:rPr lang="en-CA" dirty="0"/>
              <a:t>.NET MAUI layering </a:t>
            </a:r>
          </a:p>
        </p:txBody>
      </p:sp>
      <p:pic>
        <p:nvPicPr>
          <p:cNvPr id="1026" name="Picture 2" descr="Blazor Hybrid Web Apps with .NET MAUI">
            <a:extLst>
              <a:ext uri="{FF2B5EF4-FFF2-40B4-BE49-F238E27FC236}">
                <a16:creationId xmlns:a16="http://schemas.microsoft.com/office/drawing/2014/main" id="{C2DD631B-C2D6-7ADA-81DC-7BBBE5B3DD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5303" y="1825625"/>
            <a:ext cx="688139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EE12D3-A963-52B1-CD45-75204031528A}"/>
              </a:ext>
            </a:extLst>
          </p:cNvPr>
          <p:cNvSpPr txBox="1"/>
          <p:nvPr/>
        </p:nvSpPr>
        <p:spPr>
          <a:xfrm>
            <a:off x="2932545" y="6115574"/>
            <a:ext cx="6423892" cy="369332"/>
          </a:xfrm>
          <a:prstGeom prst="rect">
            <a:avLst/>
          </a:prstGeom>
          <a:noFill/>
        </p:spPr>
        <p:txBody>
          <a:bodyPr wrap="square" rtlCol="0">
            <a:spAutoFit/>
          </a:bodyPr>
          <a:lstStyle/>
          <a:p>
            <a:r>
              <a:rPr lang="en-CA" dirty="0"/>
              <a:t>Source: https://codemag.com/Article/Image/2111092/image4.png</a:t>
            </a:r>
          </a:p>
        </p:txBody>
      </p:sp>
    </p:spTree>
    <p:extLst>
      <p:ext uri="{BB962C8B-B14F-4D97-AF65-F5344CB8AC3E}">
        <p14:creationId xmlns:p14="http://schemas.microsoft.com/office/powerpoint/2010/main" val="89397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22975C-0C34-4261-F74E-3AEC0A34DF3D}"/>
              </a:ext>
            </a:extLst>
          </p:cNvPr>
          <p:cNvSpPr>
            <a:spLocks noGrp="1"/>
          </p:cNvSpPr>
          <p:nvPr>
            <p:ph type="ctrTitle"/>
          </p:nvPr>
        </p:nvSpPr>
        <p:spPr/>
        <p:txBody>
          <a:bodyPr/>
          <a:lstStyle/>
          <a:p>
            <a:r>
              <a:rPr lang="en-CA" dirty="0"/>
              <a:t>ASP.NET Core</a:t>
            </a:r>
          </a:p>
        </p:txBody>
      </p:sp>
    </p:spTree>
    <p:extLst>
      <p:ext uri="{BB962C8B-B14F-4D97-AF65-F5344CB8AC3E}">
        <p14:creationId xmlns:p14="http://schemas.microsoft.com/office/powerpoint/2010/main" val="106807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D596-55A8-29B6-875B-DB6F67F7B7BF}"/>
              </a:ext>
            </a:extLst>
          </p:cNvPr>
          <p:cNvSpPr>
            <a:spLocks noGrp="1"/>
          </p:cNvSpPr>
          <p:nvPr>
            <p:ph type="title"/>
          </p:nvPr>
        </p:nvSpPr>
        <p:spPr/>
        <p:txBody>
          <a:bodyPr/>
          <a:lstStyle/>
          <a:p>
            <a:r>
              <a:rPr lang="en-CA" dirty="0"/>
              <a:t>ASP.NET Core</a:t>
            </a:r>
          </a:p>
        </p:txBody>
      </p:sp>
      <p:sp>
        <p:nvSpPr>
          <p:cNvPr id="3" name="Content Placeholder 2">
            <a:extLst>
              <a:ext uri="{FF2B5EF4-FFF2-40B4-BE49-F238E27FC236}">
                <a16:creationId xmlns:a16="http://schemas.microsoft.com/office/drawing/2014/main" id="{7E816286-696A-5081-FA0A-EBDC6D0F386F}"/>
              </a:ext>
            </a:extLst>
          </p:cNvPr>
          <p:cNvSpPr>
            <a:spLocks noGrp="1"/>
          </p:cNvSpPr>
          <p:nvPr>
            <p:ph idx="1"/>
          </p:nvPr>
        </p:nvSpPr>
        <p:spPr>
          <a:xfrm>
            <a:off x="838200" y="1421934"/>
            <a:ext cx="10515600" cy="4755029"/>
          </a:xfrm>
        </p:spPr>
        <p:txBody>
          <a:bodyPr>
            <a:normAutofit fontScale="92500" lnSpcReduction="20000"/>
          </a:bodyPr>
          <a:lstStyle/>
          <a:p>
            <a:r>
              <a:rPr lang="en-CA" dirty="0"/>
              <a:t>Modern application framework for Web </a:t>
            </a:r>
          </a:p>
          <a:p>
            <a:pPr lvl="1"/>
            <a:r>
              <a:rPr lang="en-CA" dirty="0"/>
              <a:t>Continues support for MVC, Razor Pages, and </a:t>
            </a:r>
            <a:r>
              <a:rPr lang="en-CA" dirty="0" err="1"/>
              <a:t>WebAPIs</a:t>
            </a:r>
            <a:endParaRPr lang="en-CA" dirty="0"/>
          </a:p>
          <a:p>
            <a:pPr lvl="1"/>
            <a:r>
              <a:rPr lang="en-CA" dirty="0"/>
              <a:t>No </a:t>
            </a:r>
            <a:r>
              <a:rPr lang="en-CA" dirty="0" err="1"/>
              <a:t>WebForms</a:t>
            </a:r>
            <a:r>
              <a:rPr lang="en-CA" dirty="0"/>
              <a:t> though</a:t>
            </a:r>
          </a:p>
          <a:p>
            <a:r>
              <a:rPr lang="en-CA" dirty="0"/>
              <a:t>Design builds on the learnings of the “OWIN” initiatives</a:t>
            </a:r>
          </a:p>
          <a:p>
            <a:pPr lvl="1"/>
            <a:r>
              <a:rPr lang="en-CA" dirty="0"/>
              <a:t>A framework constructed out of a pluggable pipeline of middleware, decoupled from the web server</a:t>
            </a:r>
          </a:p>
          <a:p>
            <a:r>
              <a:rPr lang="en-CA" dirty="0"/>
              <a:t>ASP.NET Core includes custom web server called “Kestrel” </a:t>
            </a:r>
          </a:p>
          <a:p>
            <a:pPr lvl="1"/>
            <a:r>
              <a:rPr lang="en-CA" dirty="0"/>
              <a:t>Optionally, still host under IIS or on top of </a:t>
            </a:r>
            <a:r>
              <a:rPr lang="en-CA" dirty="0" err="1"/>
              <a:t>HttpListener</a:t>
            </a:r>
            <a:r>
              <a:rPr lang="en-CA" dirty="0"/>
              <a:t> (or other OWN-compatible server / host)</a:t>
            </a:r>
          </a:p>
          <a:p>
            <a:r>
              <a:rPr lang="en-CA" dirty="0"/>
              <a:t>“Modern” all the things: these days supports HTTP/2 and HTTP/3 and QUIC, </a:t>
            </a:r>
            <a:r>
              <a:rPr lang="en-CA" dirty="0" err="1"/>
              <a:t>gRPC</a:t>
            </a:r>
            <a:r>
              <a:rPr lang="en-CA" dirty="0"/>
              <a:t>, a refreshed version of </a:t>
            </a:r>
            <a:r>
              <a:rPr lang="en-CA" dirty="0" err="1"/>
              <a:t>SignalR</a:t>
            </a:r>
            <a:r>
              <a:rPr lang="en-CA" dirty="0"/>
              <a:t> for those RTC scenarios</a:t>
            </a:r>
          </a:p>
          <a:p>
            <a:r>
              <a:rPr lang="en-CA" dirty="0"/>
              <a:t>ASP.NET Core 6 introduced “Minimal API”s</a:t>
            </a:r>
          </a:p>
          <a:p>
            <a:r>
              <a:rPr lang="en-CA" dirty="0"/>
              <a:t>Recent addition to the family is YARP (Yet Another Reverse Proxy)</a:t>
            </a:r>
          </a:p>
        </p:txBody>
      </p:sp>
    </p:spTree>
    <p:extLst>
      <p:ext uri="{BB962C8B-B14F-4D97-AF65-F5344CB8AC3E}">
        <p14:creationId xmlns:p14="http://schemas.microsoft.com/office/powerpoint/2010/main" val="259460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CC96-34E7-2DE7-E1DF-1BBAD5082FEB}"/>
              </a:ext>
            </a:extLst>
          </p:cNvPr>
          <p:cNvSpPr>
            <a:spLocks noGrp="1"/>
          </p:cNvSpPr>
          <p:nvPr>
            <p:ph type="title"/>
          </p:nvPr>
        </p:nvSpPr>
        <p:spPr>
          <a:xfrm>
            <a:off x="838200" y="365126"/>
            <a:ext cx="10515600" cy="1080366"/>
          </a:xfrm>
        </p:spPr>
        <p:txBody>
          <a:bodyPr/>
          <a:lstStyle/>
          <a:p>
            <a:r>
              <a:rPr lang="en-CA" dirty="0"/>
              <a:t>Minimal APIs</a:t>
            </a:r>
          </a:p>
        </p:txBody>
      </p:sp>
      <p:sp>
        <p:nvSpPr>
          <p:cNvPr id="3" name="Content Placeholder 2">
            <a:extLst>
              <a:ext uri="{FF2B5EF4-FFF2-40B4-BE49-F238E27FC236}">
                <a16:creationId xmlns:a16="http://schemas.microsoft.com/office/drawing/2014/main" id="{B06408B4-05CE-A786-4D42-AA5B930076A6}"/>
              </a:ext>
            </a:extLst>
          </p:cNvPr>
          <p:cNvSpPr>
            <a:spLocks noGrp="1"/>
          </p:cNvSpPr>
          <p:nvPr>
            <p:ph idx="1"/>
          </p:nvPr>
        </p:nvSpPr>
        <p:spPr>
          <a:xfrm>
            <a:off x="870527" y="1418505"/>
            <a:ext cx="10515600" cy="1454004"/>
          </a:xfrm>
        </p:spPr>
        <p:txBody>
          <a:bodyPr>
            <a:normAutofit fontScale="77500" lnSpcReduction="20000"/>
          </a:bodyPr>
          <a:lstStyle/>
          <a:p>
            <a:r>
              <a:rPr lang="en-US" dirty="0"/>
              <a:t>Minimal APIs are a simplified approach for building fast HTTP APIs as an alternative to Controller-based APIs (though technically they could be mixed)</a:t>
            </a:r>
          </a:p>
          <a:p>
            <a:r>
              <a:rPr lang="en-US" dirty="0"/>
              <a:t>Minimal APIs are architected to create HTTP APIs with minimal dependencies. They are ideal for microservices and apps that want to include only the minimum files, features, and dependencies in ASP.NET Core.  i.e. features are “pay-for-play.”</a:t>
            </a:r>
          </a:p>
        </p:txBody>
      </p:sp>
      <p:sp>
        <p:nvSpPr>
          <p:cNvPr id="4" name="TextBox 3">
            <a:extLst>
              <a:ext uri="{FF2B5EF4-FFF2-40B4-BE49-F238E27FC236}">
                <a16:creationId xmlns:a16="http://schemas.microsoft.com/office/drawing/2014/main" id="{8D2F2CAD-D6D7-90B4-248B-7D6BB2E2496F}"/>
              </a:ext>
            </a:extLst>
          </p:cNvPr>
          <p:cNvSpPr txBox="1"/>
          <p:nvPr/>
        </p:nvSpPr>
        <p:spPr>
          <a:xfrm>
            <a:off x="1348509" y="6123542"/>
            <a:ext cx="9139382" cy="369332"/>
          </a:xfrm>
          <a:prstGeom prst="rect">
            <a:avLst/>
          </a:prstGeom>
          <a:noFill/>
        </p:spPr>
        <p:txBody>
          <a:bodyPr wrap="square" rtlCol="0">
            <a:spAutoFit/>
          </a:bodyPr>
          <a:lstStyle/>
          <a:p>
            <a:r>
              <a:rPr lang="en-CA" dirty="0">
                <a:solidFill>
                  <a:srgbClr val="00B0F0"/>
                </a:solidFill>
              </a:rPr>
              <a:t>Source: </a:t>
            </a:r>
            <a:r>
              <a:rPr lang="en-CA" dirty="0">
                <a:solidFill>
                  <a:srgbClr val="00B0F0"/>
                </a:solidFill>
                <a:hlinkClick r:id="rId3"/>
              </a:rPr>
              <a:t>https://learn.microsoft.com/en-us/aspnet/core/fundamentals/minimal-apis/overview</a:t>
            </a:r>
            <a:endParaRPr lang="en-CA" dirty="0">
              <a:solidFill>
                <a:srgbClr val="00B0F0"/>
              </a:solidFill>
            </a:endParaRPr>
          </a:p>
        </p:txBody>
      </p:sp>
      <p:sp>
        <p:nvSpPr>
          <p:cNvPr id="5" name="TextBox 4">
            <a:extLst>
              <a:ext uri="{FF2B5EF4-FFF2-40B4-BE49-F238E27FC236}">
                <a16:creationId xmlns:a16="http://schemas.microsoft.com/office/drawing/2014/main" id="{E570B74E-6519-CB08-240B-D3C4174EA99D}"/>
              </a:ext>
            </a:extLst>
          </p:cNvPr>
          <p:cNvSpPr txBox="1"/>
          <p:nvPr/>
        </p:nvSpPr>
        <p:spPr>
          <a:xfrm>
            <a:off x="1417782" y="3117273"/>
            <a:ext cx="9356436" cy="286232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en-US" b="0" i="0" dirty="0">
                <a:solidFill>
                  <a:srgbClr val="569CD6"/>
                </a:solidFill>
                <a:effectLst/>
                <a:latin typeface="SFMono-Regular"/>
              </a:rPr>
              <a:t>var</a:t>
            </a:r>
            <a:r>
              <a:rPr lang="en-US" dirty="0"/>
              <a:t> builder = </a:t>
            </a:r>
            <a:r>
              <a:rPr lang="en-US" dirty="0" err="1"/>
              <a:t>WebApplication.CreateBuilder</a:t>
            </a:r>
            <a:r>
              <a:rPr lang="en-US" dirty="0"/>
              <a:t>(</a:t>
            </a:r>
            <a:r>
              <a:rPr lang="en-US" dirty="0" err="1"/>
              <a:t>args</a:t>
            </a:r>
            <a:r>
              <a:rPr lang="en-US" dirty="0"/>
              <a:t>);</a:t>
            </a:r>
          </a:p>
          <a:p>
            <a:pPr marL="0" indent="0">
              <a:buNone/>
            </a:pPr>
            <a:r>
              <a:rPr lang="en-US" dirty="0">
                <a:solidFill>
                  <a:srgbClr val="00B050"/>
                </a:solidFill>
              </a:rPr>
              <a:t>/* register stuff */</a:t>
            </a:r>
          </a:p>
          <a:p>
            <a:pPr marL="0" indent="0">
              <a:buNone/>
            </a:pPr>
            <a:r>
              <a:rPr lang="en-CA" b="0" i="0" dirty="0">
                <a:solidFill>
                  <a:srgbClr val="569CD6"/>
                </a:solidFill>
                <a:effectLst/>
                <a:latin typeface="SFMono-Regular"/>
              </a:rPr>
              <a:t>var</a:t>
            </a:r>
            <a:r>
              <a:rPr lang="en-CA" b="0" i="0" dirty="0">
                <a:solidFill>
                  <a:srgbClr val="E6E6E6"/>
                </a:solidFill>
                <a:effectLst/>
                <a:latin typeface="SFMono-Regular"/>
              </a:rPr>
              <a:t> </a:t>
            </a:r>
            <a:r>
              <a:rPr lang="en-CA" dirty="0"/>
              <a:t>app = </a:t>
            </a:r>
            <a:r>
              <a:rPr lang="en-CA" dirty="0" err="1"/>
              <a:t>builder.Build</a:t>
            </a:r>
            <a:r>
              <a:rPr lang="en-CA" dirty="0"/>
              <a:t>(); </a:t>
            </a:r>
          </a:p>
          <a:p>
            <a:pPr marL="0" indent="0">
              <a:buNone/>
            </a:pPr>
            <a:endParaRPr lang="en-CA" dirty="0">
              <a:solidFill>
                <a:srgbClr val="E6E6E6"/>
              </a:solidFill>
              <a:latin typeface="SFMono-Regular"/>
            </a:endParaRPr>
          </a:p>
          <a:p>
            <a:pPr marL="0" indent="0">
              <a:buNone/>
            </a:pPr>
            <a:r>
              <a:rPr lang="en-CA" dirty="0" err="1"/>
              <a:t>app.MapGet</a:t>
            </a:r>
            <a:r>
              <a:rPr lang="en-CA" dirty="0"/>
              <a:t>(</a:t>
            </a:r>
            <a:r>
              <a:rPr lang="en-CA" b="0" i="0" dirty="0">
                <a:solidFill>
                  <a:srgbClr val="CE9178"/>
                </a:solidFill>
                <a:effectLst/>
                <a:latin typeface="SFMono-Regular"/>
              </a:rPr>
              <a:t>"/"</a:t>
            </a:r>
            <a:r>
              <a:rPr lang="en-CA" dirty="0"/>
              <a:t>,</a:t>
            </a:r>
            <a:r>
              <a:rPr lang="en-CA" b="0" i="0" dirty="0">
                <a:solidFill>
                  <a:srgbClr val="E6E6E6"/>
                </a:solidFill>
                <a:effectLst/>
                <a:latin typeface="SFMono-Regular"/>
              </a:rPr>
              <a:t> </a:t>
            </a:r>
            <a:r>
              <a:rPr lang="en-CA" dirty="0"/>
              <a:t>() =&gt; </a:t>
            </a:r>
            <a:r>
              <a:rPr lang="en-CA" b="0" i="0" dirty="0">
                <a:solidFill>
                  <a:srgbClr val="CE9178"/>
                </a:solidFill>
                <a:effectLst/>
                <a:latin typeface="SFMono-Regular"/>
              </a:rPr>
              <a:t>"Hello World!"</a:t>
            </a:r>
            <a:r>
              <a:rPr lang="en-CA" dirty="0"/>
              <a:t>);</a:t>
            </a:r>
          </a:p>
          <a:p>
            <a:pPr marL="0" indent="0">
              <a:buNone/>
            </a:pPr>
            <a:endParaRPr lang="en-CA" dirty="0"/>
          </a:p>
          <a:p>
            <a:pPr marL="0" indent="0">
              <a:buNone/>
            </a:pPr>
            <a:r>
              <a:rPr lang="en-CA" dirty="0" err="1"/>
              <a:t>app.MapGet</a:t>
            </a:r>
            <a:r>
              <a:rPr lang="en-CA" dirty="0"/>
              <a:t>(</a:t>
            </a:r>
            <a:r>
              <a:rPr lang="en-CA" b="0" i="0" dirty="0">
                <a:solidFill>
                  <a:srgbClr val="CE9178"/>
                </a:solidFill>
                <a:effectLst/>
                <a:latin typeface="SFMono-Regular"/>
              </a:rPr>
              <a:t>"/users/{</a:t>
            </a:r>
            <a:r>
              <a:rPr lang="en-CA" b="0" i="0" dirty="0" err="1">
                <a:solidFill>
                  <a:srgbClr val="CE9178"/>
                </a:solidFill>
                <a:effectLst/>
                <a:latin typeface="SFMono-Regular"/>
              </a:rPr>
              <a:t>userId</a:t>
            </a:r>
            <a:r>
              <a:rPr lang="en-CA" b="0" i="0" dirty="0">
                <a:solidFill>
                  <a:srgbClr val="CE9178"/>
                </a:solidFill>
                <a:effectLst/>
                <a:latin typeface="SFMono-Regular"/>
              </a:rPr>
              <a:t>}/books/{</a:t>
            </a:r>
            <a:r>
              <a:rPr lang="en-CA" b="0" i="0" dirty="0" err="1">
                <a:solidFill>
                  <a:srgbClr val="CE9178"/>
                </a:solidFill>
                <a:effectLst/>
                <a:latin typeface="SFMono-Regular"/>
              </a:rPr>
              <a:t>bookId</a:t>
            </a:r>
            <a:r>
              <a:rPr lang="en-CA" b="0" i="0" dirty="0">
                <a:solidFill>
                  <a:srgbClr val="CE9178"/>
                </a:solidFill>
                <a:effectLst/>
                <a:latin typeface="SFMono-Regular"/>
              </a:rPr>
              <a:t>}"</a:t>
            </a:r>
            <a:r>
              <a:rPr lang="en-CA" dirty="0"/>
              <a:t>,</a:t>
            </a:r>
            <a:r>
              <a:rPr lang="en-CA" b="0" i="0" dirty="0">
                <a:solidFill>
                  <a:srgbClr val="E6E6E6"/>
                </a:solidFill>
                <a:effectLst/>
                <a:latin typeface="SFMono-Regular"/>
              </a:rPr>
              <a:t> </a:t>
            </a:r>
          </a:p>
          <a:p>
            <a:pPr marL="0" indent="0">
              <a:buNone/>
            </a:pPr>
            <a:r>
              <a:rPr lang="en-CA" dirty="0">
                <a:solidFill>
                  <a:srgbClr val="E6E6E6"/>
                </a:solidFill>
                <a:latin typeface="SFMono-Regular"/>
              </a:rPr>
              <a:t>	</a:t>
            </a:r>
            <a:r>
              <a:rPr lang="en-CA" dirty="0"/>
              <a:t>(</a:t>
            </a:r>
            <a:r>
              <a:rPr lang="en-CA" b="0" i="0" dirty="0">
                <a:solidFill>
                  <a:srgbClr val="569CD6"/>
                </a:solidFill>
                <a:effectLst/>
                <a:latin typeface="SFMono-Regular"/>
              </a:rPr>
              <a:t>int</a:t>
            </a:r>
            <a:r>
              <a:rPr lang="en-CA" b="0" i="0" dirty="0">
                <a:solidFill>
                  <a:srgbClr val="E6E6E6"/>
                </a:solidFill>
                <a:effectLst/>
                <a:latin typeface="SFMono-Regular"/>
              </a:rPr>
              <a:t> </a:t>
            </a:r>
            <a:r>
              <a:rPr lang="en-CA" dirty="0" err="1"/>
              <a:t>userId</a:t>
            </a:r>
            <a:r>
              <a:rPr lang="en-CA" dirty="0"/>
              <a:t>, </a:t>
            </a:r>
            <a:r>
              <a:rPr lang="en-CA" b="0" i="0" dirty="0">
                <a:solidFill>
                  <a:srgbClr val="569CD6"/>
                </a:solidFill>
                <a:effectLst/>
                <a:latin typeface="SFMono-Regular"/>
              </a:rPr>
              <a:t>int</a:t>
            </a:r>
            <a:r>
              <a:rPr lang="en-CA" b="0" i="0" dirty="0">
                <a:solidFill>
                  <a:srgbClr val="E6E6E6"/>
                </a:solidFill>
                <a:effectLst/>
                <a:latin typeface="SFMono-Regular"/>
              </a:rPr>
              <a:t> </a:t>
            </a:r>
            <a:r>
              <a:rPr lang="en-CA" dirty="0" err="1"/>
              <a:t>bookId</a:t>
            </a:r>
            <a:r>
              <a:rPr lang="en-CA" dirty="0"/>
              <a:t>) =&gt; </a:t>
            </a:r>
            <a:r>
              <a:rPr lang="en-CA" b="0" i="0" dirty="0">
                <a:solidFill>
                  <a:srgbClr val="CE9178"/>
                </a:solidFill>
                <a:effectLst/>
                <a:latin typeface="SFMono-Regular"/>
              </a:rPr>
              <a:t>$"The user id is </a:t>
            </a:r>
            <a:r>
              <a:rPr lang="en-CA" b="0" i="0" dirty="0">
                <a:solidFill>
                  <a:srgbClr val="9CDCFE"/>
                </a:solidFill>
                <a:effectLst/>
                <a:latin typeface="SFMono-Regular"/>
              </a:rPr>
              <a:t>{</a:t>
            </a:r>
            <a:r>
              <a:rPr lang="en-CA" b="0" i="0" dirty="0" err="1">
                <a:solidFill>
                  <a:srgbClr val="9CDCFE"/>
                </a:solidFill>
                <a:effectLst/>
                <a:latin typeface="SFMono-Regular"/>
              </a:rPr>
              <a:t>userId</a:t>
            </a:r>
            <a:r>
              <a:rPr lang="en-CA" b="0" i="0" dirty="0">
                <a:solidFill>
                  <a:srgbClr val="9CDCFE"/>
                </a:solidFill>
                <a:effectLst/>
                <a:latin typeface="SFMono-Regular"/>
              </a:rPr>
              <a:t>}</a:t>
            </a:r>
            <a:r>
              <a:rPr lang="en-CA" b="0" i="0" dirty="0">
                <a:solidFill>
                  <a:srgbClr val="CE9178"/>
                </a:solidFill>
                <a:effectLst/>
                <a:latin typeface="SFMono-Regular"/>
              </a:rPr>
              <a:t> and book id is </a:t>
            </a:r>
            <a:r>
              <a:rPr lang="en-CA" b="0" i="0" dirty="0">
                <a:solidFill>
                  <a:srgbClr val="9CDCFE"/>
                </a:solidFill>
                <a:effectLst/>
                <a:latin typeface="SFMono-Regular"/>
              </a:rPr>
              <a:t>{</a:t>
            </a:r>
            <a:r>
              <a:rPr lang="en-CA" b="0" i="0" dirty="0" err="1">
                <a:solidFill>
                  <a:srgbClr val="9CDCFE"/>
                </a:solidFill>
                <a:effectLst/>
                <a:latin typeface="SFMono-Regular"/>
              </a:rPr>
              <a:t>bookId</a:t>
            </a:r>
            <a:r>
              <a:rPr lang="en-CA" b="0" i="0" dirty="0">
                <a:solidFill>
                  <a:srgbClr val="9CDCFE"/>
                </a:solidFill>
                <a:effectLst/>
                <a:latin typeface="SFMono-Regular"/>
              </a:rPr>
              <a:t>}</a:t>
            </a:r>
            <a:r>
              <a:rPr lang="en-CA" b="0" i="0" dirty="0">
                <a:solidFill>
                  <a:srgbClr val="CE9178"/>
                </a:solidFill>
                <a:effectLst/>
                <a:latin typeface="SFMono-Regular"/>
              </a:rPr>
              <a:t>"</a:t>
            </a:r>
            <a:r>
              <a:rPr lang="en-CA" dirty="0"/>
              <a:t>); </a:t>
            </a:r>
          </a:p>
          <a:p>
            <a:pPr marL="0" indent="0">
              <a:buNone/>
            </a:pPr>
            <a:endParaRPr lang="en-CA" dirty="0">
              <a:solidFill>
                <a:srgbClr val="E6E6E6"/>
              </a:solidFill>
              <a:latin typeface="SFMono-Regular"/>
            </a:endParaRPr>
          </a:p>
          <a:p>
            <a:pPr marL="0" indent="0">
              <a:buNone/>
            </a:pPr>
            <a:r>
              <a:rPr lang="en-CA" dirty="0" err="1"/>
              <a:t>app.Run</a:t>
            </a:r>
            <a:r>
              <a:rPr lang="en-CA" dirty="0"/>
              <a:t>();</a:t>
            </a:r>
          </a:p>
        </p:txBody>
      </p:sp>
    </p:spTree>
    <p:extLst>
      <p:ext uri="{BB962C8B-B14F-4D97-AF65-F5344CB8AC3E}">
        <p14:creationId xmlns:p14="http://schemas.microsoft.com/office/powerpoint/2010/main" val="32276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71A3-8CB0-15CC-D002-38792E3D2644}"/>
              </a:ext>
            </a:extLst>
          </p:cNvPr>
          <p:cNvSpPr>
            <a:spLocks noGrp="1"/>
          </p:cNvSpPr>
          <p:nvPr>
            <p:ph type="title"/>
          </p:nvPr>
        </p:nvSpPr>
        <p:spPr/>
        <p:txBody>
          <a:bodyPr/>
          <a:lstStyle/>
          <a:p>
            <a:r>
              <a:rPr lang="en-CA" dirty="0" err="1"/>
              <a:t>SignalR</a:t>
            </a:r>
            <a:endParaRPr lang="en-CA" dirty="0"/>
          </a:p>
        </p:txBody>
      </p:sp>
      <p:sp>
        <p:nvSpPr>
          <p:cNvPr id="3" name="Content Placeholder 2">
            <a:extLst>
              <a:ext uri="{FF2B5EF4-FFF2-40B4-BE49-F238E27FC236}">
                <a16:creationId xmlns:a16="http://schemas.microsoft.com/office/drawing/2014/main" id="{CC72D386-7AC1-869D-6EED-F656BD6037BE}"/>
              </a:ext>
            </a:extLst>
          </p:cNvPr>
          <p:cNvSpPr>
            <a:spLocks noGrp="1"/>
          </p:cNvSpPr>
          <p:nvPr>
            <p:ph idx="1"/>
          </p:nvPr>
        </p:nvSpPr>
        <p:spPr>
          <a:xfrm>
            <a:off x="838200" y="1325418"/>
            <a:ext cx="10515600" cy="4851545"/>
          </a:xfrm>
        </p:spPr>
        <p:txBody>
          <a:bodyPr>
            <a:normAutofit/>
          </a:bodyPr>
          <a:lstStyle/>
          <a:p>
            <a:r>
              <a:rPr lang="en-US" sz="2400" dirty="0"/>
              <a:t>ASP.NET Core </a:t>
            </a:r>
            <a:r>
              <a:rPr lang="en-US" sz="2400" dirty="0" err="1"/>
              <a:t>SignalR</a:t>
            </a:r>
            <a:r>
              <a:rPr lang="en-US" sz="2400" dirty="0"/>
              <a:t> is an open-source library that simplifies adding real-time web functionality to apps. Real-time web functionality enables server-side code to push content to clients instantly.</a:t>
            </a:r>
          </a:p>
          <a:p>
            <a:r>
              <a:rPr lang="en-US" sz="2400" dirty="0" err="1"/>
              <a:t>SignalR</a:t>
            </a:r>
            <a:r>
              <a:rPr lang="en-US" sz="2400" dirty="0"/>
              <a:t> uses </a:t>
            </a:r>
            <a:r>
              <a:rPr lang="en-US" sz="2400" b="1" i="1" dirty="0"/>
              <a:t>hubs</a:t>
            </a:r>
            <a:r>
              <a:rPr lang="en-US" sz="2400" dirty="0"/>
              <a:t> to communicate between clients and servers.</a:t>
            </a:r>
          </a:p>
          <a:p>
            <a:r>
              <a:rPr lang="en-US" sz="2400" b="1" dirty="0" err="1"/>
              <a:t>SignalR</a:t>
            </a:r>
            <a:r>
              <a:rPr lang="en-US" sz="2400" b="1" dirty="0"/>
              <a:t> Hub Protocol </a:t>
            </a:r>
            <a:r>
              <a:rPr lang="en-US" sz="2400" dirty="0"/>
              <a:t>operates over </a:t>
            </a:r>
            <a:r>
              <a:rPr lang="en-US" sz="2400" dirty="0" err="1"/>
              <a:t>WebSockets</a:t>
            </a:r>
            <a:r>
              <a:rPr lang="en-US" sz="2400" dirty="0"/>
              <a:t>, Server-Sent Events, or Long Polling (auto-negotiated between individual client and the server)</a:t>
            </a:r>
          </a:p>
          <a:p>
            <a:r>
              <a:rPr lang="en-US" sz="2400" dirty="0"/>
              <a:t>Multiple client libraries available (.NET, Java, JavaScript)</a:t>
            </a:r>
          </a:p>
          <a:p>
            <a:pPr algn="l"/>
            <a:r>
              <a:rPr lang="en-US" sz="2400" dirty="0"/>
              <a:t>Good candidates for </a:t>
            </a:r>
            <a:r>
              <a:rPr lang="en-US" sz="2400" dirty="0" err="1"/>
              <a:t>SignalR</a:t>
            </a:r>
            <a:r>
              <a:rPr lang="en-US" sz="2400" dirty="0"/>
              <a:t>:</a:t>
            </a:r>
          </a:p>
          <a:p>
            <a:pPr lvl="1"/>
            <a:r>
              <a:rPr lang="en-US" sz="1600" dirty="0"/>
              <a:t>Apps that require high frequency updates from the server. Examples are gaming, social networks, voting, auction, maps, and GPS apps.</a:t>
            </a:r>
          </a:p>
          <a:p>
            <a:pPr lvl="1"/>
            <a:r>
              <a:rPr lang="en-US" sz="1600" dirty="0"/>
              <a:t>Dashboards and monitoring apps. Examples include company dashboards, instant sales updates, or travel alerts.</a:t>
            </a:r>
          </a:p>
          <a:p>
            <a:pPr lvl="1"/>
            <a:r>
              <a:rPr lang="en-US" sz="1600" dirty="0"/>
              <a:t>Collaborative apps. Whiteboard apps and team meeting software are examples of collaborative apps.</a:t>
            </a:r>
          </a:p>
          <a:p>
            <a:pPr lvl="1"/>
            <a:r>
              <a:rPr lang="en-US" sz="1600" dirty="0"/>
              <a:t>Apps that require notifications. Social networks, email, chat, games, travel alerts, and many other apps use notifications.</a:t>
            </a:r>
          </a:p>
        </p:txBody>
      </p:sp>
      <p:sp>
        <p:nvSpPr>
          <p:cNvPr id="4" name="TextBox 3">
            <a:extLst>
              <a:ext uri="{FF2B5EF4-FFF2-40B4-BE49-F238E27FC236}">
                <a16:creationId xmlns:a16="http://schemas.microsoft.com/office/drawing/2014/main" id="{EAF81FA9-281D-D694-4080-A9BAD917D70D}"/>
              </a:ext>
            </a:extLst>
          </p:cNvPr>
          <p:cNvSpPr txBox="1"/>
          <p:nvPr/>
        </p:nvSpPr>
        <p:spPr>
          <a:xfrm>
            <a:off x="2025072" y="6271490"/>
            <a:ext cx="7947891" cy="369332"/>
          </a:xfrm>
          <a:prstGeom prst="rect">
            <a:avLst/>
          </a:prstGeom>
          <a:noFill/>
        </p:spPr>
        <p:txBody>
          <a:bodyPr wrap="square" rtlCol="0">
            <a:spAutoFit/>
          </a:bodyPr>
          <a:lstStyle/>
          <a:p>
            <a:r>
              <a:rPr lang="en-CA" dirty="0">
                <a:solidFill>
                  <a:srgbClr val="00B0F0"/>
                </a:solidFill>
              </a:rPr>
              <a:t>Source: </a:t>
            </a:r>
            <a:r>
              <a:rPr lang="en-CA" dirty="0">
                <a:solidFill>
                  <a:srgbClr val="00B0F0"/>
                </a:solidFill>
                <a:hlinkClick r:id="rId3"/>
              </a:rPr>
              <a:t>https://learn.microsoft.com/en-us/aspnet/core/signalr/introduction</a:t>
            </a:r>
            <a:endParaRPr lang="en-CA" dirty="0">
              <a:solidFill>
                <a:srgbClr val="00B0F0"/>
              </a:solidFill>
            </a:endParaRPr>
          </a:p>
        </p:txBody>
      </p:sp>
    </p:spTree>
    <p:extLst>
      <p:ext uri="{BB962C8B-B14F-4D97-AF65-F5344CB8AC3E}">
        <p14:creationId xmlns:p14="http://schemas.microsoft.com/office/powerpoint/2010/main" val="391029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E86D-E0C6-0F08-EFC1-33645F274EE3}"/>
              </a:ext>
            </a:extLst>
          </p:cNvPr>
          <p:cNvSpPr>
            <a:spLocks noGrp="1"/>
          </p:cNvSpPr>
          <p:nvPr>
            <p:ph type="title"/>
          </p:nvPr>
        </p:nvSpPr>
        <p:spPr/>
        <p:txBody>
          <a:bodyPr/>
          <a:lstStyle/>
          <a:p>
            <a:r>
              <a:rPr lang="en-CA" dirty="0" err="1"/>
              <a:t>gRPC</a:t>
            </a:r>
            <a:endParaRPr lang="en-CA" dirty="0"/>
          </a:p>
        </p:txBody>
      </p:sp>
      <p:sp>
        <p:nvSpPr>
          <p:cNvPr id="3" name="Content Placeholder 2">
            <a:extLst>
              <a:ext uri="{FF2B5EF4-FFF2-40B4-BE49-F238E27FC236}">
                <a16:creationId xmlns:a16="http://schemas.microsoft.com/office/drawing/2014/main" id="{ADFA57B4-7352-5156-0F6B-343D33AD573A}"/>
              </a:ext>
            </a:extLst>
          </p:cNvPr>
          <p:cNvSpPr>
            <a:spLocks noGrp="1"/>
          </p:cNvSpPr>
          <p:nvPr>
            <p:ph idx="1"/>
          </p:nvPr>
        </p:nvSpPr>
        <p:spPr>
          <a:xfrm>
            <a:off x="838200" y="1380836"/>
            <a:ext cx="10515600" cy="4796127"/>
          </a:xfrm>
        </p:spPr>
        <p:txBody>
          <a:bodyPr>
            <a:normAutofit fontScale="85000" lnSpcReduction="20000"/>
          </a:bodyPr>
          <a:lstStyle/>
          <a:p>
            <a:r>
              <a:rPr lang="en-US" dirty="0" err="1"/>
              <a:t>gRPC</a:t>
            </a:r>
            <a:r>
              <a:rPr lang="en-US" dirty="0"/>
              <a:t> is a language agnostic, high-performance Remote Procedure Call (RPC) framework.</a:t>
            </a:r>
          </a:p>
          <a:p>
            <a:r>
              <a:rPr lang="en-US" dirty="0"/>
              <a:t>The main benefits of </a:t>
            </a:r>
            <a:r>
              <a:rPr lang="en-US" dirty="0" err="1"/>
              <a:t>gRPC</a:t>
            </a:r>
            <a:r>
              <a:rPr lang="en-US" dirty="0"/>
              <a:t> are:</a:t>
            </a:r>
          </a:p>
          <a:p>
            <a:pPr lvl="1"/>
            <a:r>
              <a:rPr lang="en-US" dirty="0"/>
              <a:t>Modern, high-performance, lightweight RPC framework.</a:t>
            </a:r>
          </a:p>
          <a:p>
            <a:pPr lvl="1"/>
            <a:r>
              <a:rPr lang="en-US" dirty="0"/>
              <a:t>Contract-first API development, using Protocol Buffers by default, allowing for language agnostic implementations.</a:t>
            </a:r>
          </a:p>
          <a:p>
            <a:pPr lvl="1"/>
            <a:r>
              <a:rPr lang="en-US" dirty="0"/>
              <a:t>Reduced network usage with </a:t>
            </a:r>
            <a:r>
              <a:rPr lang="en-US" dirty="0" err="1"/>
              <a:t>Protobuf</a:t>
            </a:r>
            <a:r>
              <a:rPr lang="en-US" dirty="0"/>
              <a:t> binary serialization.</a:t>
            </a:r>
          </a:p>
          <a:p>
            <a:pPr lvl="1"/>
            <a:r>
              <a:rPr lang="en-US" dirty="0"/>
              <a:t>Tooling available for many languages to generate strongly-typed servers and clients.</a:t>
            </a:r>
          </a:p>
          <a:p>
            <a:pPr lvl="1"/>
            <a:r>
              <a:rPr lang="en-US" dirty="0"/>
              <a:t>Supports client, server, and bi-directional streaming calls over long-lived connection.</a:t>
            </a:r>
          </a:p>
          <a:p>
            <a:r>
              <a:rPr lang="en-US" dirty="0"/>
              <a:t>These benefits make </a:t>
            </a:r>
            <a:r>
              <a:rPr lang="en-US" dirty="0" err="1"/>
              <a:t>gRPC</a:t>
            </a:r>
            <a:r>
              <a:rPr lang="en-US" dirty="0"/>
              <a:t> ideal for:</a:t>
            </a:r>
          </a:p>
          <a:p>
            <a:pPr lvl="1"/>
            <a:r>
              <a:rPr lang="en-US" dirty="0"/>
              <a:t>Lightweight microservices where efficiency is critical.</a:t>
            </a:r>
          </a:p>
          <a:p>
            <a:pPr lvl="1"/>
            <a:r>
              <a:rPr lang="en-US" dirty="0"/>
              <a:t>Polyglot systems where multiple languages are required for development.</a:t>
            </a:r>
          </a:p>
          <a:p>
            <a:pPr lvl="1"/>
            <a:r>
              <a:rPr lang="en-US" dirty="0"/>
              <a:t>Point-to-point real-time services that need to handle streaming requests or responses.</a:t>
            </a:r>
          </a:p>
          <a:p>
            <a:r>
              <a:rPr lang="en-US" dirty="0"/>
              <a:t>Does however require at least HTTP/2… an issue today for JS in the browser</a:t>
            </a:r>
          </a:p>
          <a:p>
            <a:pPr lvl="1"/>
            <a:r>
              <a:rPr lang="en-US" b="1" dirty="0" err="1"/>
              <a:t>gRPC</a:t>
            </a:r>
            <a:r>
              <a:rPr lang="en-US" b="1" dirty="0"/>
              <a:t>-Web</a:t>
            </a:r>
            <a:r>
              <a:rPr lang="en-US" dirty="0"/>
              <a:t> and </a:t>
            </a:r>
            <a:r>
              <a:rPr lang="en-US" b="1" dirty="0" err="1"/>
              <a:t>gRPC</a:t>
            </a:r>
            <a:r>
              <a:rPr lang="en-US" b="1" dirty="0"/>
              <a:t> JSON Transcoding </a:t>
            </a:r>
            <a:r>
              <a:rPr lang="en-US" dirty="0"/>
              <a:t>can mitigate some of the limitations for down-level clients (i.e. browsers)</a:t>
            </a:r>
            <a:endParaRPr lang="en-CA" dirty="0"/>
          </a:p>
        </p:txBody>
      </p:sp>
      <p:sp>
        <p:nvSpPr>
          <p:cNvPr id="4" name="TextBox 3">
            <a:extLst>
              <a:ext uri="{FF2B5EF4-FFF2-40B4-BE49-F238E27FC236}">
                <a16:creationId xmlns:a16="http://schemas.microsoft.com/office/drawing/2014/main" id="{7A5B9FC3-FA4C-6B0C-E696-DB8B7C3BD7EE}"/>
              </a:ext>
            </a:extLst>
          </p:cNvPr>
          <p:cNvSpPr txBox="1"/>
          <p:nvPr/>
        </p:nvSpPr>
        <p:spPr>
          <a:xfrm>
            <a:off x="2623127" y="6308209"/>
            <a:ext cx="5938981" cy="369332"/>
          </a:xfrm>
          <a:prstGeom prst="rect">
            <a:avLst/>
          </a:prstGeom>
          <a:noFill/>
        </p:spPr>
        <p:txBody>
          <a:bodyPr wrap="square" rtlCol="0">
            <a:spAutoFit/>
          </a:bodyPr>
          <a:lstStyle/>
          <a:p>
            <a:r>
              <a:rPr lang="en-CA" dirty="0">
                <a:solidFill>
                  <a:srgbClr val="00B0F0"/>
                </a:solidFill>
              </a:rPr>
              <a:t>Source: </a:t>
            </a:r>
            <a:r>
              <a:rPr lang="en-CA" dirty="0">
                <a:solidFill>
                  <a:srgbClr val="00B0F0"/>
                </a:solidFill>
                <a:hlinkClick r:id="rId3"/>
              </a:rPr>
              <a:t>https://learn.microsoft.com/en-us/aspnet/core/grpc/</a:t>
            </a:r>
            <a:endParaRPr lang="en-CA" dirty="0">
              <a:solidFill>
                <a:srgbClr val="00B0F0"/>
              </a:solidFill>
            </a:endParaRPr>
          </a:p>
        </p:txBody>
      </p:sp>
    </p:spTree>
    <p:extLst>
      <p:ext uri="{BB962C8B-B14F-4D97-AF65-F5344CB8AC3E}">
        <p14:creationId xmlns:p14="http://schemas.microsoft.com/office/powerpoint/2010/main" val="143332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D7423-CC5B-04B5-D6C2-9D9824572286}"/>
              </a:ext>
            </a:extLst>
          </p:cNvPr>
          <p:cNvSpPr>
            <a:spLocks noGrp="1"/>
          </p:cNvSpPr>
          <p:nvPr>
            <p:ph type="ctrTitle"/>
          </p:nvPr>
        </p:nvSpPr>
        <p:spPr/>
        <p:txBody>
          <a:bodyPr/>
          <a:lstStyle/>
          <a:p>
            <a:r>
              <a:rPr lang="en-CA" dirty="0" err="1"/>
              <a:t>Blazor</a:t>
            </a:r>
            <a:endParaRPr lang="en-CA" dirty="0"/>
          </a:p>
        </p:txBody>
      </p:sp>
      <p:sp>
        <p:nvSpPr>
          <p:cNvPr id="5" name="Subtitle 4">
            <a:extLst>
              <a:ext uri="{FF2B5EF4-FFF2-40B4-BE49-F238E27FC236}">
                <a16:creationId xmlns:a16="http://schemas.microsoft.com/office/drawing/2014/main" id="{1900F50E-A3D5-F3B0-641B-4A681CB5893A}"/>
              </a:ext>
            </a:extLst>
          </p:cNvPr>
          <p:cNvSpPr>
            <a:spLocks noGrp="1"/>
          </p:cNvSpPr>
          <p:nvPr>
            <p:ph type="subTitle" idx="1"/>
          </p:nvPr>
        </p:nvSpPr>
        <p:spPr/>
        <p:txBody>
          <a:bodyPr/>
          <a:lstStyle/>
          <a:p>
            <a:r>
              <a:rPr lang="en-CA" dirty="0"/>
              <a:t>“Web without the JavaScript”</a:t>
            </a:r>
          </a:p>
        </p:txBody>
      </p:sp>
    </p:spTree>
    <p:extLst>
      <p:ext uri="{BB962C8B-B14F-4D97-AF65-F5344CB8AC3E}">
        <p14:creationId xmlns:p14="http://schemas.microsoft.com/office/powerpoint/2010/main" val="181556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80CD-56E5-9B4A-CD63-39C28C2BA195}"/>
              </a:ext>
            </a:extLst>
          </p:cNvPr>
          <p:cNvSpPr>
            <a:spLocks noGrp="1"/>
          </p:cNvSpPr>
          <p:nvPr>
            <p:ph type="title"/>
          </p:nvPr>
        </p:nvSpPr>
        <p:spPr/>
        <p:txBody>
          <a:bodyPr/>
          <a:lstStyle/>
          <a:p>
            <a:r>
              <a:rPr lang="en-CA" dirty="0" err="1"/>
              <a:t>Blazor</a:t>
            </a:r>
            <a:endParaRPr lang="en-CA" dirty="0"/>
          </a:p>
        </p:txBody>
      </p:sp>
      <p:sp>
        <p:nvSpPr>
          <p:cNvPr id="3" name="Content Placeholder 2">
            <a:extLst>
              <a:ext uri="{FF2B5EF4-FFF2-40B4-BE49-F238E27FC236}">
                <a16:creationId xmlns:a16="http://schemas.microsoft.com/office/drawing/2014/main" id="{3B3CA23A-06FB-52F2-9035-46ECB9405CE1}"/>
              </a:ext>
            </a:extLst>
          </p:cNvPr>
          <p:cNvSpPr>
            <a:spLocks noGrp="1"/>
          </p:cNvSpPr>
          <p:nvPr>
            <p:ph idx="1"/>
          </p:nvPr>
        </p:nvSpPr>
        <p:spPr/>
        <p:txBody>
          <a:bodyPr/>
          <a:lstStyle/>
          <a:p>
            <a:r>
              <a:rPr lang="en-CA" dirty="0"/>
              <a:t>Elevator pitch: For the web dev minded, a component-based UI and single-page application (SPA) framework for building apps using web technologies</a:t>
            </a:r>
          </a:p>
          <a:p>
            <a:pPr lvl="1"/>
            <a:r>
              <a:rPr lang="en-CA" dirty="0"/>
              <a:t>Very similar conceptually to Angular, Vue, and other such frameworks</a:t>
            </a:r>
          </a:p>
          <a:p>
            <a:pPr lvl="1"/>
            <a:r>
              <a:rPr lang="en-CA" dirty="0"/>
              <a:t>Just now, without having to write JavaScript… use C# instead!</a:t>
            </a:r>
          </a:p>
          <a:p>
            <a:pPr lvl="2"/>
            <a:r>
              <a:rPr lang="en-CA" dirty="0"/>
              <a:t>Reuse your existing .NET business logic and the like, too.</a:t>
            </a:r>
          </a:p>
          <a:p>
            <a:pPr lvl="2"/>
            <a:r>
              <a:rPr lang="en-CA" dirty="0"/>
              <a:t>Note: JavaScript isn’t outlawed… there is a two-way interop mechanism </a:t>
            </a:r>
            <a:r>
              <a:rPr lang="en-CA" dirty="0">
                <a:sym typeface="Wingdings" panose="05000000000000000000" pitchFamily="2" charset="2"/>
              </a:rPr>
              <a:t></a:t>
            </a:r>
          </a:p>
          <a:p>
            <a:pPr lvl="1"/>
            <a:r>
              <a:rPr lang="en-CA" dirty="0">
                <a:sym typeface="Wingdings" panose="05000000000000000000" pitchFamily="2" charset="2"/>
              </a:rPr>
              <a:t>For UI, components are written in </a:t>
            </a:r>
            <a:r>
              <a:rPr lang="en-CA" b="1" dirty="0">
                <a:sym typeface="Wingdings" panose="05000000000000000000" pitchFamily="2" charset="2"/>
              </a:rPr>
              <a:t>Razor</a:t>
            </a:r>
            <a:r>
              <a:rPr lang="en-CA" dirty="0">
                <a:sym typeface="Wingdings" panose="05000000000000000000" pitchFamily="2" charset="2"/>
              </a:rPr>
              <a:t> syntax which is a hybrid of HTML markup with embedded C# for “programmability”</a:t>
            </a:r>
          </a:p>
          <a:p>
            <a:r>
              <a:rPr lang="en-CA" dirty="0">
                <a:sym typeface="Wingdings" panose="05000000000000000000" pitchFamily="2" charset="2"/>
              </a:rPr>
              <a:t>Coming (.NET 8?) – work being done to allow you to ditch the UI layer with and just use the “raw” .NET-to-JS interop.</a:t>
            </a:r>
          </a:p>
          <a:p>
            <a:pPr lvl="1"/>
            <a:endParaRPr lang="en-CA" dirty="0"/>
          </a:p>
        </p:txBody>
      </p:sp>
    </p:spTree>
    <p:extLst>
      <p:ext uri="{BB962C8B-B14F-4D97-AF65-F5344CB8AC3E}">
        <p14:creationId xmlns:p14="http://schemas.microsoft.com/office/powerpoint/2010/main" val="122685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222C-D540-0B57-C691-E85AEB76A5A8}"/>
              </a:ext>
            </a:extLst>
          </p:cNvPr>
          <p:cNvSpPr>
            <a:spLocks noGrp="1"/>
          </p:cNvSpPr>
          <p:nvPr>
            <p:ph type="title"/>
          </p:nvPr>
        </p:nvSpPr>
        <p:spPr>
          <a:xfrm>
            <a:off x="838200" y="365125"/>
            <a:ext cx="10515600" cy="932475"/>
          </a:xfrm>
        </p:spPr>
        <p:txBody>
          <a:bodyPr/>
          <a:lstStyle/>
          <a:p>
            <a:r>
              <a:rPr lang="en-CA" dirty="0" err="1"/>
              <a:t>Blazor</a:t>
            </a:r>
            <a:r>
              <a:rPr lang="en-CA" dirty="0"/>
              <a:t> “Flavors”</a:t>
            </a:r>
          </a:p>
        </p:txBody>
      </p:sp>
      <p:pic>
        <p:nvPicPr>
          <p:cNvPr id="2050" name="Picture 2" descr="Blazor Server vs. Blazor WebAssembly | Luca Roberto">
            <a:extLst>
              <a:ext uri="{FF2B5EF4-FFF2-40B4-BE49-F238E27FC236}">
                <a16:creationId xmlns:a16="http://schemas.microsoft.com/office/drawing/2014/main" id="{89DCEFC0-FB54-72CF-DDFE-253F56E84D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53002" y="1095920"/>
            <a:ext cx="5877741" cy="2333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C2B7BB-84F6-50F4-95EB-51CA8247C17D}"/>
              </a:ext>
            </a:extLst>
          </p:cNvPr>
          <p:cNvSpPr txBox="1"/>
          <p:nvPr/>
        </p:nvSpPr>
        <p:spPr>
          <a:xfrm>
            <a:off x="261257" y="1228915"/>
            <a:ext cx="5691052" cy="5509200"/>
          </a:xfrm>
          <a:prstGeom prst="rect">
            <a:avLst/>
          </a:prstGeom>
          <a:noFill/>
        </p:spPr>
        <p:txBody>
          <a:bodyPr wrap="square" rtlCol="0">
            <a:spAutoFit/>
          </a:bodyPr>
          <a:lstStyle/>
          <a:p>
            <a:pPr marL="342900" indent="-342900">
              <a:buAutoNum type="arabicPeriod"/>
            </a:pPr>
            <a:r>
              <a:rPr lang="en-CA" sz="1600" dirty="0" err="1"/>
              <a:t>Blazor</a:t>
            </a:r>
            <a:r>
              <a:rPr lang="en-CA" sz="1600" dirty="0"/>
              <a:t> Server</a:t>
            </a:r>
          </a:p>
          <a:p>
            <a:pPr marL="800100" lvl="1" indent="-342900">
              <a:buFont typeface="Arial" panose="020B0604020202020204" pitchFamily="34" charset="0"/>
              <a:buChar char="•"/>
            </a:pPr>
            <a:r>
              <a:rPr lang="en-CA" sz="1600" dirty="0"/>
              <a:t>Code is hosted on the server</a:t>
            </a:r>
          </a:p>
          <a:p>
            <a:pPr marL="800100" lvl="1" indent="-342900">
              <a:buFont typeface="Arial" panose="020B0604020202020204" pitchFamily="34" charset="0"/>
              <a:buChar char="•"/>
            </a:pPr>
            <a:r>
              <a:rPr lang="en-CA" sz="1600" dirty="0"/>
              <a:t>The starting page of the application references a bit of bootstrap JavaScript which is responsible for establishing a </a:t>
            </a:r>
            <a:r>
              <a:rPr lang="en-CA" sz="1600" dirty="0" err="1"/>
              <a:t>SignalR</a:t>
            </a:r>
            <a:r>
              <a:rPr lang="en-CA" sz="1600" dirty="0"/>
              <a:t> connection </a:t>
            </a:r>
          </a:p>
          <a:p>
            <a:pPr marL="800100" lvl="1" indent="-342900">
              <a:buFont typeface="Arial" panose="020B0604020202020204" pitchFamily="34" charset="0"/>
              <a:buChar char="•"/>
            </a:pPr>
            <a:r>
              <a:rPr lang="en-CA" sz="1600" dirty="0"/>
              <a:t>The code on the client and server will communicate over the </a:t>
            </a:r>
            <a:r>
              <a:rPr lang="en-CA" sz="1600" dirty="0" err="1"/>
              <a:t>SignalR</a:t>
            </a:r>
            <a:r>
              <a:rPr lang="en-CA" sz="1600" dirty="0"/>
              <a:t> connection. Most of the work is done on the backend. In general, input is sent to up to the server for processing, the server pushes UI updates for the client side to apply to the DOM.</a:t>
            </a:r>
          </a:p>
          <a:p>
            <a:pPr marL="800100" lvl="1" indent="-342900">
              <a:buFont typeface="Arial" panose="020B0604020202020204" pitchFamily="34" charset="0"/>
              <a:buChar char="•"/>
            </a:pPr>
            <a:endParaRPr lang="en-CA" sz="1600" dirty="0"/>
          </a:p>
          <a:p>
            <a:r>
              <a:rPr lang="en-CA" sz="1600" dirty="0"/>
              <a:t>2. </a:t>
            </a:r>
            <a:r>
              <a:rPr lang="en-CA" sz="1600" dirty="0" err="1"/>
              <a:t>Blazor</a:t>
            </a:r>
            <a:r>
              <a:rPr lang="en-CA" sz="1600" dirty="0"/>
              <a:t> </a:t>
            </a:r>
            <a:r>
              <a:rPr lang="en-CA" sz="1600" dirty="0" err="1"/>
              <a:t>WebAssembly</a:t>
            </a:r>
            <a:endParaRPr lang="en-CA" sz="1600" dirty="0"/>
          </a:p>
          <a:p>
            <a:pPr marL="742950" lvl="1" indent="-285750">
              <a:buFont typeface="Arial" panose="020B0604020202020204" pitchFamily="34" charset="0"/>
              <a:buChar char="•"/>
            </a:pPr>
            <a:r>
              <a:rPr lang="en-CA" sz="1600" dirty="0"/>
              <a:t>SPA-like experience where everything runs inside the browser.  Server is used as a repository for the necessary application files, and perhaps some backend APIs.</a:t>
            </a:r>
          </a:p>
          <a:p>
            <a:pPr marL="742950" lvl="1" indent="-285750">
              <a:buFont typeface="Arial" panose="020B0604020202020204" pitchFamily="34" charset="0"/>
              <a:buChar char="•"/>
            </a:pPr>
            <a:r>
              <a:rPr lang="en-CA" sz="1600" dirty="0"/>
              <a:t>A version of the CLR (based on Mono) compiled to </a:t>
            </a:r>
            <a:r>
              <a:rPr lang="en-CA" sz="1600" dirty="0" err="1"/>
              <a:t>WebAssembly</a:t>
            </a:r>
            <a:r>
              <a:rPr lang="en-CA" sz="1600" dirty="0"/>
              <a:t> (WASM) is downloaded to support .NET code</a:t>
            </a:r>
          </a:p>
          <a:p>
            <a:pPr marL="742950" lvl="1" indent="-285750">
              <a:buFont typeface="Arial" panose="020B0604020202020204" pitchFamily="34" charset="0"/>
              <a:buChar char="•"/>
            </a:pPr>
            <a:r>
              <a:rPr lang="en-CA" sz="1600" dirty="0"/>
              <a:t>DLLs downloaded and run “in the browser” on top of </a:t>
            </a:r>
            <a:r>
              <a:rPr lang="en-CA" sz="1600" dirty="0" err="1"/>
              <a:t>WebAssembly</a:t>
            </a:r>
            <a:r>
              <a:rPr lang="en-CA" sz="1600" dirty="0"/>
              <a:t> using the Mono runtime</a:t>
            </a:r>
          </a:p>
          <a:p>
            <a:pPr marL="742950" lvl="1" indent="-285750">
              <a:buFont typeface="Arial" panose="020B0604020202020204" pitchFamily="34" charset="0"/>
              <a:buChar char="•"/>
            </a:pPr>
            <a:r>
              <a:rPr lang="en-CA" sz="1600" dirty="0"/>
              <a:t>The code is still subject to the confines of the browser security sandbox</a:t>
            </a:r>
          </a:p>
        </p:txBody>
      </p:sp>
      <p:sp>
        <p:nvSpPr>
          <p:cNvPr id="5" name="TextBox 4">
            <a:extLst>
              <a:ext uri="{FF2B5EF4-FFF2-40B4-BE49-F238E27FC236}">
                <a16:creationId xmlns:a16="http://schemas.microsoft.com/office/drawing/2014/main" id="{9C6AE6B1-5F21-6AC6-81C1-EF0D92E09799}"/>
              </a:ext>
            </a:extLst>
          </p:cNvPr>
          <p:cNvSpPr txBox="1"/>
          <p:nvPr/>
        </p:nvSpPr>
        <p:spPr>
          <a:xfrm>
            <a:off x="6096000" y="3598794"/>
            <a:ext cx="5603966" cy="3139321"/>
          </a:xfrm>
          <a:prstGeom prst="rect">
            <a:avLst/>
          </a:prstGeom>
          <a:noFill/>
        </p:spPr>
        <p:txBody>
          <a:bodyPr wrap="square" rtlCol="0">
            <a:spAutoFit/>
          </a:bodyPr>
          <a:lstStyle/>
          <a:p>
            <a:r>
              <a:rPr lang="en-CA" dirty="0"/>
              <a:t>3. </a:t>
            </a:r>
            <a:r>
              <a:rPr lang="en-CA" dirty="0" err="1"/>
              <a:t>Blazor</a:t>
            </a:r>
            <a:r>
              <a:rPr lang="en-CA" dirty="0"/>
              <a:t> “Hybrid”</a:t>
            </a:r>
          </a:p>
          <a:p>
            <a:endParaRPr lang="en-CA" dirty="0"/>
          </a:p>
          <a:p>
            <a:r>
              <a:rPr lang="en-CA" dirty="0"/>
              <a:t>The ability to take your application out of the browser (and its sandbox) as a “Progressive Web App” running directly on the OS.</a:t>
            </a:r>
          </a:p>
          <a:p>
            <a:pPr marL="285750" indent="-285750">
              <a:buFont typeface="Arial" panose="020B0604020202020204" pitchFamily="34" charset="0"/>
              <a:buChar char="•"/>
            </a:pPr>
            <a:r>
              <a:rPr lang="en-CA" dirty="0" err="1"/>
              <a:t>WebAssembly</a:t>
            </a:r>
            <a:r>
              <a:rPr lang="en-CA" dirty="0"/>
              <a:t> runtime not used; your DLLs run natively on whichever .NET</a:t>
            </a:r>
          </a:p>
          <a:p>
            <a:pPr marL="285750" indent="-285750">
              <a:buFont typeface="Arial" panose="020B0604020202020204" pitchFamily="34" charset="0"/>
              <a:buChar char="•"/>
            </a:pPr>
            <a:r>
              <a:rPr lang="en-CA" dirty="0"/>
              <a:t>HTML-based UI effectively runs in a hosted WebView offered by the platform.</a:t>
            </a:r>
          </a:p>
          <a:p>
            <a:endParaRPr lang="en-CA" dirty="0"/>
          </a:p>
          <a:p>
            <a:endParaRPr lang="en-CA" dirty="0"/>
          </a:p>
        </p:txBody>
      </p:sp>
    </p:spTree>
    <p:extLst>
      <p:ext uri="{BB962C8B-B14F-4D97-AF65-F5344CB8AC3E}">
        <p14:creationId xmlns:p14="http://schemas.microsoft.com/office/powerpoint/2010/main" val="364166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1314</Words>
  <Application>Microsoft Office PowerPoint</Application>
  <PresentationFormat>Widescreen</PresentationFormat>
  <Paragraphs>109</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Segoe UI</vt:lpstr>
      <vt:lpstr>SFMono-Regular</vt:lpstr>
      <vt:lpstr>Office Theme</vt:lpstr>
      <vt:lpstr>.NET Application Frameworks</vt:lpstr>
      <vt:lpstr>ASP.NET Core</vt:lpstr>
      <vt:lpstr>ASP.NET Core</vt:lpstr>
      <vt:lpstr>Minimal APIs</vt:lpstr>
      <vt:lpstr>SignalR</vt:lpstr>
      <vt:lpstr>gRPC</vt:lpstr>
      <vt:lpstr>Blazor</vt:lpstr>
      <vt:lpstr>Blazor</vt:lpstr>
      <vt:lpstr>Blazor “Flavors”</vt:lpstr>
      <vt:lpstr>.NET MAUI</vt:lpstr>
      <vt:lpstr>.NET MAUI (Multi-platform App UI)</vt:lpstr>
      <vt:lpstr>.NET MAUI layering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.NET</dc:title>
  <dc:creator>Matthew David Gallant</dc:creator>
  <cp:lastModifiedBy>Matthew Gallant</cp:lastModifiedBy>
  <cp:revision>90</cp:revision>
  <dcterms:created xsi:type="dcterms:W3CDTF">2023-06-14T00:46:00Z</dcterms:created>
  <dcterms:modified xsi:type="dcterms:W3CDTF">2023-06-28T15:57:44Z</dcterms:modified>
</cp:coreProperties>
</file>