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355" r:id="rId5"/>
    <p:sldId id="367" r:id="rId6"/>
    <p:sldId id="379" r:id="rId7"/>
    <p:sldId id="378" r:id="rId8"/>
    <p:sldId id="372" r:id="rId9"/>
    <p:sldId id="380" r:id="rId10"/>
    <p:sldId id="369" r:id="rId11"/>
    <p:sldId id="381" r:id="rId12"/>
    <p:sldId id="382" r:id="rId13"/>
    <p:sldId id="373" r:id="rId14"/>
    <p:sldId id="384" r:id="rId15"/>
    <p:sldId id="341" r:id="rId16"/>
    <p:sldId id="383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Hitch" initials="MH" lastIdx="1" clrIdx="0">
    <p:extLst>
      <p:ext uri="{19B8F6BF-5375-455C-9EA6-DF929625EA0E}">
        <p15:presenceInfo xmlns:p15="http://schemas.microsoft.com/office/powerpoint/2012/main" userId="3991841656df8e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26" autoAdjust="0"/>
  </p:normalViewPr>
  <p:slideViewPr>
    <p:cSldViewPr snapToGrid="0">
      <p:cViewPr varScale="1">
        <p:scale>
          <a:sx n="103" d="100"/>
          <a:sy n="103" d="100"/>
        </p:scale>
        <p:origin x="84" y="3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6T23:06:32.891" idx="1">
    <p:pos x="7640" y="983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8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6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8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2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0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3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5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E5D41C-AF53-4BB3-B90C-55B007BC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03" y="4038599"/>
            <a:ext cx="4715498" cy="2235494"/>
          </a:xfrm>
        </p:spPr>
        <p:txBody>
          <a:bodyPr anchor="ctr">
            <a:normAutofit/>
          </a:bodyPr>
          <a:lstStyle/>
          <a:p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F6A086D-145E-4C1B-B127-20F3EB74551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1025" y="533400"/>
            <a:ext cx="3628551" cy="3297238"/>
          </a:xfrm>
          <a:custGeom>
            <a:avLst/>
            <a:gdLst>
              <a:gd name="connsiteX0" fmla="*/ 318559 w 3628551"/>
              <a:gd name="connsiteY0" fmla="*/ 1414022 h 3297238"/>
              <a:gd name="connsiteX1" fmla="*/ 187729 w 3628551"/>
              <a:gd name="connsiteY1" fmla="*/ 1544852 h 3297238"/>
              <a:gd name="connsiteX2" fmla="*/ 318559 w 3628551"/>
              <a:gd name="connsiteY2" fmla="*/ 1675682 h 3297238"/>
              <a:gd name="connsiteX3" fmla="*/ 449389 w 3628551"/>
              <a:gd name="connsiteY3" fmla="*/ 1544852 h 3297238"/>
              <a:gd name="connsiteX4" fmla="*/ 318559 w 3628551"/>
              <a:gd name="connsiteY4" fmla="*/ 1414022 h 3297238"/>
              <a:gd name="connsiteX5" fmla="*/ 0 w 3628551"/>
              <a:gd name="connsiteY5" fmla="*/ 0 h 3297238"/>
              <a:gd name="connsiteX6" fmla="*/ 3628551 w 3628551"/>
              <a:gd name="connsiteY6" fmla="*/ 0 h 3297238"/>
              <a:gd name="connsiteX7" fmla="*/ 3628551 w 3628551"/>
              <a:gd name="connsiteY7" fmla="*/ 3297238 h 3297238"/>
              <a:gd name="connsiteX8" fmla="*/ 0 w 3628551"/>
              <a:gd name="connsiteY8" fmla="*/ 3297238 h 3297238"/>
              <a:gd name="connsiteX9" fmla="*/ 0 w 3628551"/>
              <a:gd name="connsiteY9" fmla="*/ 1060944 h 3297238"/>
              <a:gd name="connsiteX10" fmla="*/ 93526 w 3628551"/>
              <a:gd name="connsiteY10" fmla="*/ 1154470 h 3297238"/>
              <a:gd name="connsiteX11" fmla="*/ 185334 w 3628551"/>
              <a:gd name="connsiteY11" fmla="*/ 1152160 h 3297238"/>
              <a:gd name="connsiteX12" fmla="*/ 187645 w 3628551"/>
              <a:gd name="connsiteY12" fmla="*/ 1060352 h 3297238"/>
              <a:gd name="connsiteX13" fmla="*/ 31028 w 3628551"/>
              <a:gd name="connsiteY13" fmla="*/ 903736 h 3297238"/>
              <a:gd name="connsiteX14" fmla="*/ 195727 w 3628551"/>
              <a:gd name="connsiteY14" fmla="*/ 739037 h 3297238"/>
              <a:gd name="connsiteX15" fmla="*/ 198037 w 3628551"/>
              <a:gd name="connsiteY15" fmla="*/ 647229 h 3297238"/>
              <a:gd name="connsiteX16" fmla="*/ 106229 w 3628551"/>
              <a:gd name="connsiteY16" fmla="*/ 649539 h 3297238"/>
              <a:gd name="connsiteX17" fmla="*/ 0 w 3628551"/>
              <a:gd name="connsiteY17" fmla="*/ 755768 h 329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28551" h="3297238">
                <a:moveTo>
                  <a:pt x="318559" y="1414022"/>
                </a:moveTo>
                <a:cubicBezTo>
                  <a:pt x="246304" y="1414022"/>
                  <a:pt x="187729" y="1472597"/>
                  <a:pt x="187729" y="1544852"/>
                </a:cubicBezTo>
                <a:cubicBezTo>
                  <a:pt x="187729" y="1617107"/>
                  <a:pt x="246304" y="1675682"/>
                  <a:pt x="318559" y="1675682"/>
                </a:cubicBezTo>
                <a:cubicBezTo>
                  <a:pt x="390814" y="1675682"/>
                  <a:pt x="449389" y="1617107"/>
                  <a:pt x="449389" y="1544852"/>
                </a:cubicBezTo>
                <a:cubicBezTo>
                  <a:pt x="449389" y="1472597"/>
                  <a:pt x="390814" y="1414022"/>
                  <a:pt x="318559" y="1414022"/>
                </a:cubicBezTo>
                <a:close/>
                <a:moveTo>
                  <a:pt x="0" y="0"/>
                </a:moveTo>
                <a:lnTo>
                  <a:pt x="3628551" y="0"/>
                </a:lnTo>
                <a:lnTo>
                  <a:pt x="3628551" y="3297238"/>
                </a:lnTo>
                <a:lnTo>
                  <a:pt x="0" y="3297238"/>
                </a:lnTo>
                <a:lnTo>
                  <a:pt x="0" y="1060944"/>
                </a:lnTo>
                <a:lnTo>
                  <a:pt x="93526" y="1154470"/>
                </a:lnTo>
                <a:cubicBezTo>
                  <a:pt x="118240" y="1179184"/>
                  <a:pt x="159345" y="1178149"/>
                  <a:pt x="185334" y="1152160"/>
                </a:cubicBezTo>
                <a:cubicBezTo>
                  <a:pt x="211324" y="1126171"/>
                  <a:pt x="212361" y="1085068"/>
                  <a:pt x="187645" y="1060352"/>
                </a:cubicBezTo>
                <a:lnTo>
                  <a:pt x="31028" y="903736"/>
                </a:lnTo>
                <a:lnTo>
                  <a:pt x="195727" y="739037"/>
                </a:lnTo>
                <a:cubicBezTo>
                  <a:pt x="221716" y="713048"/>
                  <a:pt x="222754" y="671945"/>
                  <a:pt x="198037" y="647229"/>
                </a:cubicBezTo>
                <a:cubicBezTo>
                  <a:pt x="173324" y="622515"/>
                  <a:pt x="132218" y="623550"/>
                  <a:pt x="106229" y="649539"/>
                </a:cubicBezTo>
                <a:lnTo>
                  <a:pt x="0" y="7557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7F0E1CD0-7716-4ECA-95A0-1DAD5D7BB0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1941" y="533400"/>
            <a:ext cx="3663496" cy="329723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DA591C55-F69F-4200-828A-2D6335F051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32564" y="533400"/>
            <a:ext cx="3653023" cy="329723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6A0E906F-C44E-4A99-AFF8-D3402964E5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4038600"/>
            <a:ext cx="6199189" cy="2235200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0F951813-3955-4553-A366-5835C924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B1F7E77F-0625-469F-B5F7-157B7B05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C84C6DAD-05C6-4F35-8750-E504AD54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57B7-7651-4DB0-ACED-9BDE318828E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68350" y="1944688"/>
            <a:ext cx="256827" cy="261937"/>
          </a:xfrm>
          <a:prstGeom prst="ellipse">
            <a:avLst/>
          </a:pr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X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A62BA73-D580-45D8-8B0F-D2BBC0B582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8893241">
            <a:off x="153842" y="1083887"/>
            <a:ext cx="731521" cy="707965"/>
          </a:xfrm>
          <a:custGeom>
            <a:avLst/>
            <a:gdLst>
              <a:gd name="connsiteX0" fmla="*/ 713237 w 731521"/>
              <a:gd name="connsiteY0" fmla="*/ 308718 h 707965"/>
              <a:gd name="connsiteX1" fmla="*/ 731521 w 731521"/>
              <a:gd name="connsiteY1" fmla="*/ 352774 h 707965"/>
              <a:gd name="connsiteX2" fmla="*/ 669242 w 731521"/>
              <a:gd name="connsiteY2" fmla="*/ 415141 h 707965"/>
              <a:gd name="connsiteX3" fmla="*/ 428024 w 731521"/>
              <a:gd name="connsiteY3" fmla="*/ 415309 h 707965"/>
              <a:gd name="connsiteX4" fmla="*/ 428024 w 731521"/>
              <a:gd name="connsiteY4" fmla="*/ 645642 h 707965"/>
              <a:gd name="connsiteX5" fmla="*/ 365701 w 731521"/>
              <a:gd name="connsiteY5" fmla="*/ 707965 h 707965"/>
              <a:gd name="connsiteX6" fmla="*/ 365702 w 731521"/>
              <a:gd name="connsiteY6" fmla="*/ 707964 h 707965"/>
              <a:gd name="connsiteX7" fmla="*/ 303379 w 731521"/>
              <a:gd name="connsiteY7" fmla="*/ 645641 h 707965"/>
              <a:gd name="connsiteX8" fmla="*/ 303379 w 731521"/>
              <a:gd name="connsiteY8" fmla="*/ 415395 h 707965"/>
              <a:gd name="connsiteX9" fmla="*/ 62367 w 731521"/>
              <a:gd name="connsiteY9" fmla="*/ 415563 h 707965"/>
              <a:gd name="connsiteX10" fmla="*/ 0 w 731521"/>
              <a:gd name="connsiteY10" fmla="*/ 353284 h 707965"/>
              <a:gd name="connsiteX11" fmla="*/ 1 w 731521"/>
              <a:gd name="connsiteY11" fmla="*/ 353285 h 707965"/>
              <a:gd name="connsiteX12" fmla="*/ 62281 w 731521"/>
              <a:gd name="connsiteY12" fmla="*/ 290918 h 707965"/>
              <a:gd name="connsiteX13" fmla="*/ 303379 w 731521"/>
              <a:gd name="connsiteY13" fmla="*/ 290750 h 707965"/>
              <a:gd name="connsiteX14" fmla="*/ 303379 w 731521"/>
              <a:gd name="connsiteY14" fmla="*/ 62323 h 707965"/>
              <a:gd name="connsiteX15" fmla="*/ 365702 w 731521"/>
              <a:gd name="connsiteY15" fmla="*/ 0 h 707965"/>
              <a:gd name="connsiteX16" fmla="*/ 428025 w 731521"/>
              <a:gd name="connsiteY16" fmla="*/ 62323 h 707965"/>
              <a:gd name="connsiteX17" fmla="*/ 428025 w 731521"/>
              <a:gd name="connsiteY17" fmla="*/ 290663 h 707965"/>
              <a:gd name="connsiteX18" fmla="*/ 669155 w 731521"/>
              <a:gd name="connsiteY18" fmla="*/ 290495 h 707965"/>
              <a:gd name="connsiteX19" fmla="*/ 713237 w 731521"/>
              <a:gd name="connsiteY19" fmla="*/ 308718 h 70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1521" h="707965">
                <a:moveTo>
                  <a:pt x="713237" y="308718"/>
                </a:moveTo>
                <a:cubicBezTo>
                  <a:pt x="724523" y="319988"/>
                  <a:pt x="731509" y="335564"/>
                  <a:pt x="731521" y="352774"/>
                </a:cubicBezTo>
                <a:cubicBezTo>
                  <a:pt x="731545" y="387194"/>
                  <a:pt x="703662" y="415117"/>
                  <a:pt x="669242" y="415141"/>
                </a:cubicBezTo>
                <a:lnTo>
                  <a:pt x="428024" y="415309"/>
                </a:lnTo>
                <a:lnTo>
                  <a:pt x="428024" y="645642"/>
                </a:lnTo>
                <a:cubicBezTo>
                  <a:pt x="428024" y="680062"/>
                  <a:pt x="400121" y="707965"/>
                  <a:pt x="365701" y="707965"/>
                </a:cubicBezTo>
                <a:lnTo>
                  <a:pt x="365702" y="707964"/>
                </a:lnTo>
                <a:cubicBezTo>
                  <a:pt x="331282" y="707964"/>
                  <a:pt x="303379" y="680061"/>
                  <a:pt x="303379" y="645641"/>
                </a:cubicBezTo>
                <a:lnTo>
                  <a:pt x="303379" y="415395"/>
                </a:lnTo>
                <a:lnTo>
                  <a:pt x="62367" y="415563"/>
                </a:lnTo>
                <a:cubicBezTo>
                  <a:pt x="27947" y="415587"/>
                  <a:pt x="24" y="387704"/>
                  <a:pt x="0" y="353284"/>
                </a:cubicBezTo>
                <a:lnTo>
                  <a:pt x="1" y="353285"/>
                </a:lnTo>
                <a:cubicBezTo>
                  <a:pt x="-23" y="318865"/>
                  <a:pt x="27861" y="290942"/>
                  <a:pt x="62281" y="290918"/>
                </a:cubicBezTo>
                <a:lnTo>
                  <a:pt x="303379" y="290750"/>
                </a:lnTo>
                <a:lnTo>
                  <a:pt x="303379" y="62323"/>
                </a:lnTo>
                <a:cubicBezTo>
                  <a:pt x="303379" y="27903"/>
                  <a:pt x="331282" y="0"/>
                  <a:pt x="365702" y="0"/>
                </a:cubicBezTo>
                <a:cubicBezTo>
                  <a:pt x="400122" y="0"/>
                  <a:pt x="428025" y="27903"/>
                  <a:pt x="428025" y="62323"/>
                </a:cubicBezTo>
                <a:lnTo>
                  <a:pt x="428025" y="290663"/>
                </a:lnTo>
                <a:lnTo>
                  <a:pt x="669155" y="290495"/>
                </a:lnTo>
                <a:cubicBezTo>
                  <a:pt x="686365" y="290483"/>
                  <a:pt x="701950" y="297448"/>
                  <a:pt x="713237" y="308718"/>
                </a:cubicBezTo>
                <a:close/>
              </a:path>
            </a:pathLst>
          </a:cu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 sz="800" dirty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0"/>
              </a:spcBef>
            </a:pP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721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CE03E97F-76F9-45EC-AE80-C1D5F8B5A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Graphic 10">
            <a:extLst>
              <a:ext uri="{FF2B5EF4-FFF2-40B4-BE49-F238E27FC236}">
                <a16:creationId xmlns:a16="http://schemas.microsoft.com/office/drawing/2014/main" id="{C3FCAC5B-085B-4039-869E-017D5522A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A51163-2B3E-42EC-9F43-B0BBBAB5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0A2EA-07DC-44D9-B650-F1F2DC25B0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754" y="4092681"/>
            <a:ext cx="5926564" cy="25002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79CBD6DC-50A5-42AC-B06C-16CD14A3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11">
            <a:extLst>
              <a:ext uri="{FF2B5EF4-FFF2-40B4-BE49-F238E27FC236}">
                <a16:creationId xmlns:a16="http://schemas.microsoft.com/office/drawing/2014/main" id="{AEB7CDBA-0E82-4480-9708-7E30559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AE4B01-8A3C-46A5-A1F0-E67DE4EC8A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1075" y="0"/>
            <a:ext cx="4860925" cy="6858000"/>
          </a:xfrm>
          <a:custGeom>
            <a:avLst/>
            <a:gdLst>
              <a:gd name="connsiteX0" fmla="*/ 0 w 4860925"/>
              <a:gd name="connsiteY0" fmla="*/ 0 h 6858000"/>
              <a:gd name="connsiteX1" fmla="*/ 4860925 w 4860925"/>
              <a:gd name="connsiteY1" fmla="*/ 0 h 6858000"/>
              <a:gd name="connsiteX2" fmla="*/ 4860925 w 4860925"/>
              <a:gd name="connsiteY2" fmla="*/ 6858000 h 6858000"/>
              <a:gd name="connsiteX3" fmla="*/ 0 w 4860925"/>
              <a:gd name="connsiteY3" fmla="*/ 6858000 h 6858000"/>
              <a:gd name="connsiteX4" fmla="*/ 0 w 4860925"/>
              <a:gd name="connsiteY4" fmla="*/ 5663791 h 6858000"/>
              <a:gd name="connsiteX5" fmla="*/ 158149 w 4860925"/>
              <a:gd name="connsiteY5" fmla="*/ 5821940 h 6858000"/>
              <a:gd name="connsiteX6" fmla="*/ 250704 w 4860925"/>
              <a:gd name="connsiteY6" fmla="*/ 5821940 h 6858000"/>
              <a:gd name="connsiteX7" fmla="*/ 250704 w 4860925"/>
              <a:gd name="connsiteY7" fmla="*/ 5729385 h 6858000"/>
              <a:gd name="connsiteX8" fmla="*/ 88738 w 4860925"/>
              <a:gd name="connsiteY8" fmla="*/ 5567420 h 6858000"/>
              <a:gd name="connsiteX9" fmla="*/ 250701 w 4860925"/>
              <a:gd name="connsiteY9" fmla="*/ 5405457 h 6858000"/>
              <a:gd name="connsiteX10" fmla="*/ 250701 w 4860925"/>
              <a:gd name="connsiteY10" fmla="*/ 5312902 h 6858000"/>
              <a:gd name="connsiteX11" fmla="*/ 158146 w 4860925"/>
              <a:gd name="connsiteY11" fmla="*/ 5312902 h 6858000"/>
              <a:gd name="connsiteX12" fmla="*/ 0 w 4860925"/>
              <a:gd name="connsiteY12" fmla="*/ 54710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925" h="6858000">
                <a:moveTo>
                  <a:pt x="0" y="0"/>
                </a:moveTo>
                <a:lnTo>
                  <a:pt x="4860925" y="0"/>
                </a:lnTo>
                <a:lnTo>
                  <a:pt x="4860925" y="6858000"/>
                </a:lnTo>
                <a:lnTo>
                  <a:pt x="0" y="6858000"/>
                </a:lnTo>
                <a:lnTo>
                  <a:pt x="0" y="5663791"/>
                </a:lnTo>
                <a:lnTo>
                  <a:pt x="158149" y="5821940"/>
                </a:lnTo>
                <a:cubicBezTo>
                  <a:pt x="183706" y="5847497"/>
                  <a:pt x="225146" y="5847497"/>
                  <a:pt x="250704" y="5821940"/>
                </a:cubicBezTo>
                <a:cubicBezTo>
                  <a:pt x="276261" y="5796382"/>
                  <a:pt x="276264" y="5754945"/>
                  <a:pt x="250704" y="5729385"/>
                </a:cubicBezTo>
                <a:lnTo>
                  <a:pt x="88738" y="5567420"/>
                </a:lnTo>
                <a:lnTo>
                  <a:pt x="250701" y="5405457"/>
                </a:lnTo>
                <a:cubicBezTo>
                  <a:pt x="276258" y="5379899"/>
                  <a:pt x="276261" y="5338463"/>
                  <a:pt x="250701" y="5312902"/>
                </a:cubicBezTo>
                <a:cubicBezTo>
                  <a:pt x="225143" y="5287344"/>
                  <a:pt x="183703" y="5287344"/>
                  <a:pt x="158146" y="5312902"/>
                </a:cubicBezTo>
                <a:lnTo>
                  <a:pt x="0" y="54710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92F0D34E-56DB-45B4-B7F0-CE5961F9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4" name="Graphic 10">
            <a:extLst>
              <a:ext uri="{FF2B5EF4-FFF2-40B4-BE49-F238E27FC236}">
                <a16:creationId xmlns:a16="http://schemas.microsoft.com/office/drawing/2014/main" id="{6EFE6B19-328D-40CF-90BA-F287CC59B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93" r:id="rId12"/>
    <p:sldLayoutId id="214748379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>
            <a:normAutofit/>
          </a:bodyPr>
          <a:lstStyle/>
          <a:p>
            <a:r>
              <a:rPr lang="en-US" dirty="0"/>
              <a:t>Guess The Elo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>
            <a:normAutofit/>
          </a:bodyPr>
          <a:lstStyle/>
          <a:p>
            <a:r>
              <a:rPr lang="en-US" dirty="0"/>
              <a:t>Can a chess player’s Elo rating be guessed after watching one of their games?</a:t>
            </a:r>
          </a:p>
        </p:txBody>
      </p:sp>
      <p:pic>
        <p:nvPicPr>
          <p:cNvPr id="19" name="Picture Placeholder 18" descr="Close Up of a chess board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434" r="18434"/>
          <a:stretch/>
        </p:blipFill>
        <p:spPr>
          <a:xfrm>
            <a:off x="6197600" y="574675"/>
            <a:ext cx="5445125" cy="5749925"/>
          </a:xfrm>
        </p:spPr>
      </p:pic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B8CA1-F36B-4A0B-9400-A61E616A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76" y="417595"/>
            <a:ext cx="10531448" cy="1386498"/>
          </a:xfrm>
        </p:spPr>
        <p:txBody>
          <a:bodyPr/>
          <a:lstStyle/>
          <a:p>
            <a:r>
              <a:rPr lang="en-US" dirty="0"/>
              <a:t>Predictive Ability Of The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9910-03DE-467B-9053-38FCC9D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5A579-8B26-495C-99C8-E8E46DD5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B6579B38-AD36-4E5D-9F0D-CB6A396E175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08180710"/>
              </p:ext>
            </p:extLst>
          </p:nvPr>
        </p:nvGraphicFramePr>
        <p:xfrm>
          <a:off x="6011677" y="2292575"/>
          <a:ext cx="5197845" cy="299237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32615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+mj-lt"/>
                        </a:rPr>
                        <a:t>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+mj-lt"/>
                        </a:rPr>
                        <a:t>Mean Squared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800" dirty="0"/>
                        <a:t>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84551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81270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800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78631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78F926FB-8A99-48A8-A852-C025E57B9CEC}"/>
              </a:ext>
            </a:extLst>
          </p:cNvPr>
          <p:cNvSpPr txBox="1">
            <a:spLocks/>
          </p:cNvSpPr>
          <p:nvPr/>
        </p:nvSpPr>
        <p:spPr>
          <a:xfrm>
            <a:off x="317952" y="2643404"/>
            <a:ext cx="5435600" cy="400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Applied trained models to the test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Gradient boosting model is the best choice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Low r-squared suggests accurately predicting ratings after watching one game is difficult to do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2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B8CA1-F36B-4A0B-9400-A61E616A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76" y="-79059"/>
            <a:ext cx="10531448" cy="1386498"/>
          </a:xfrm>
        </p:spPr>
        <p:txBody>
          <a:bodyPr anchor="ctr"/>
          <a:lstStyle/>
          <a:p>
            <a:r>
              <a:rPr lang="en-US" sz="4400" dirty="0"/>
              <a:t>Gradient Boosting </a:t>
            </a:r>
            <a:r>
              <a:rPr lang="en-US" dirty="0"/>
              <a:t>Model In 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9910-03DE-467B-9053-38FCC9D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5A579-8B26-495C-99C8-E8E46DD5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78F926FB-8A99-48A8-A852-C025E57B9CEC}"/>
              </a:ext>
            </a:extLst>
          </p:cNvPr>
          <p:cNvSpPr txBox="1">
            <a:spLocks/>
          </p:cNvSpPr>
          <p:nvPr/>
        </p:nvSpPr>
        <p:spPr>
          <a:xfrm>
            <a:off x="615015" y="1158688"/>
            <a:ext cx="1070590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Converted predictions to integers and removed openings columns for clarity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2593A8-669C-42A9-83C2-0DF47F0E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00" y="1619507"/>
            <a:ext cx="9625222" cy="47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DFFF8FE-0B1F-4A34-8AE0-3608529C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03" y="3685369"/>
            <a:ext cx="4715498" cy="22354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9D3D0B4-CC43-4279-8230-0E15CA6CC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0601" y="3652460"/>
            <a:ext cx="6199189" cy="30077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predict chess players’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Difficulty in predicting adds to the fun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Adds element of shocking “I never would have guessed that” moments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an improving in chess perspective, Centi-pawn Loss and Opening Ply were most important features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 mistakes throughout the game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Specific opening does not matter, but knowing the theory behind the chosen opening does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3628A90-EE87-4FE9-AA39-875917A8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81EC64-D6E1-4753-A68E-7C62AA16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A19C76D3-8EEC-4408-AEBF-59B910FB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B711A32-EC33-40B5-9C82-5E6C1223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DA534F2-738C-4A2A-B05F-8A6742DCE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881571"/>
              </p:ext>
            </p:extLst>
          </p:nvPr>
        </p:nvGraphicFramePr>
        <p:xfrm>
          <a:off x="2011272" y="342687"/>
          <a:ext cx="6266390" cy="3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Bitmap Image" r:id="rId4" imgW="4114800" imgH="2000160" progId="Paint.Picture">
                  <p:embed/>
                </p:oleObj>
              </mc:Choice>
              <mc:Fallback>
                <p:oleObj name="Bitmap Image" r:id="rId4" imgW="4114800" imgH="2000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1272" y="342687"/>
                        <a:ext cx="6266390" cy="304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8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7426A-9C36-4C9E-B549-AD3B8874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084" y="594298"/>
            <a:ext cx="5893683" cy="318427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3915F4-91EA-41AF-93B6-5D572A9E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/>
          <a:p>
            <a:r>
              <a:rPr lang="en-US" dirty="0"/>
              <a:t>Guess the elo</a:t>
            </a:r>
          </a:p>
        </p:txBody>
      </p:sp>
      <p:pic>
        <p:nvPicPr>
          <p:cNvPr id="18" name="Picture Placeholder 17" descr="Close Up of a chess board">
            <a:extLst>
              <a:ext uri="{FF2B5EF4-FFF2-40B4-BE49-F238E27FC236}">
                <a16:creationId xmlns:a16="http://schemas.microsoft.com/office/drawing/2014/main" id="{5321AB55-5509-4588-ABEC-5DFF2EFF6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1075" y="0"/>
            <a:ext cx="4860925" cy="6858000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D73EFD-BA26-43EF-A3B9-C2877D8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5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7426A-9C36-4C9E-B549-AD3B8874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084" y="594298"/>
            <a:ext cx="5893683" cy="318427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3915F4-91EA-41AF-93B6-5D572A9E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/>
          <a:p>
            <a:r>
              <a:rPr lang="en-US" dirty="0"/>
              <a:t>Guess the elo</a:t>
            </a:r>
          </a:p>
        </p:txBody>
      </p:sp>
      <p:pic>
        <p:nvPicPr>
          <p:cNvPr id="18" name="Picture Placeholder 17" descr="Close Up of a chess board">
            <a:extLst>
              <a:ext uri="{FF2B5EF4-FFF2-40B4-BE49-F238E27FC236}">
                <a16:creationId xmlns:a16="http://schemas.microsoft.com/office/drawing/2014/main" id="{5321AB55-5509-4588-ABEC-5DFF2EFF6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1075" y="0"/>
            <a:ext cx="4860925" cy="6858000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D73EFD-BA26-43EF-A3B9-C2877D8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E9BBCA-3BBA-497B-B778-F405294D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560" y="1353821"/>
            <a:ext cx="6370872" cy="350550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Elo rating – estimates a chess player’s strength based on their performance in previous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Player’s rating will go up after a win and down after a loss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DA6959-13CE-4DC3-99FD-86C2A5F8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D6068-69BC-426A-9F9F-E8603F11E1AD}"/>
              </a:ext>
            </a:extLst>
          </p:cNvPr>
          <p:cNvSpPr txBox="1"/>
          <p:nvPr/>
        </p:nvSpPr>
        <p:spPr>
          <a:xfrm>
            <a:off x="5723123" y="4852877"/>
            <a:ext cx="99921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https://www.reddit.com/r/chess/comments/ax30ky/a_graph_showing_lichess_blitz_chess_rating_vs/</a:t>
            </a:r>
          </a:p>
        </p:txBody>
      </p:sp>
    </p:spTree>
    <p:extLst>
      <p:ext uri="{BB962C8B-B14F-4D97-AF65-F5344CB8AC3E}">
        <p14:creationId xmlns:p14="http://schemas.microsoft.com/office/powerpoint/2010/main" val="293786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ratings are used on different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chess site lichess.org, ratings range from about 800 to 3000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800 is extremely bad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3000 is best in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normally distributed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DA6959-13CE-4DC3-99FD-86C2A5F8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9EFCA1B-D767-43CC-A673-9567417E7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348" y="723609"/>
            <a:ext cx="6423212" cy="52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an online chess game is played, stats about the game are produced: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inaccuracies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mistakes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blunders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book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is to use these stats to try to predict a player’s rating after watching one of their games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DA6959-13CE-4DC3-99FD-86C2A5F8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F0A5A-CEB0-4D06-93D6-89090B8D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271" y="644892"/>
            <a:ext cx="2848604" cy="2848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11A9-C534-46C5-B3D3-60D0E9B6D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773" y="3737933"/>
            <a:ext cx="2857102" cy="2477130"/>
          </a:xfrm>
          <a:prstGeom prst="rect">
            <a:avLst/>
          </a:prstGeom>
        </p:spPr>
      </p:pic>
      <p:sp>
        <p:nvSpPr>
          <p:cNvPr id="16" name="Title 8">
            <a:extLst>
              <a:ext uri="{FF2B5EF4-FFF2-40B4-BE49-F238E27FC236}">
                <a16:creationId xmlns:a16="http://schemas.microsoft.com/office/drawing/2014/main" id="{F34604D8-FF44-4ED6-8C6C-530BBA997C02}"/>
              </a:ext>
            </a:extLst>
          </p:cNvPr>
          <p:cNvSpPr txBox="1">
            <a:spLocks/>
          </p:cNvSpPr>
          <p:nvPr/>
        </p:nvSpPr>
        <p:spPr>
          <a:xfrm>
            <a:off x="7757700" y="-210474"/>
            <a:ext cx="11238347" cy="15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Game of chess</a:t>
            </a: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1B488D21-6212-45C4-A4EA-C02DE44D0E49}"/>
              </a:ext>
            </a:extLst>
          </p:cNvPr>
          <p:cNvSpPr txBox="1">
            <a:spLocks/>
          </p:cNvSpPr>
          <p:nvPr/>
        </p:nvSpPr>
        <p:spPr>
          <a:xfrm>
            <a:off x="7729077" y="2893713"/>
            <a:ext cx="11238347" cy="15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Post-game stats</a:t>
            </a:r>
          </a:p>
        </p:txBody>
      </p:sp>
    </p:spTree>
    <p:extLst>
      <p:ext uri="{BB962C8B-B14F-4D97-AF65-F5344CB8AC3E}">
        <p14:creationId xmlns:p14="http://schemas.microsoft.com/office/powerpoint/2010/main" val="244427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355" y="544786"/>
            <a:ext cx="6400800" cy="168397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CF30D50F-F476-4C9A-A281-8D02FE78B8F5}"/>
              </a:ext>
            </a:extLst>
          </p:cNvPr>
          <p:cNvSpPr txBox="1">
            <a:spLocks/>
          </p:cNvSpPr>
          <p:nvPr/>
        </p:nvSpPr>
        <p:spPr>
          <a:xfrm>
            <a:off x="5878617" y="2391513"/>
            <a:ext cx="5435600" cy="400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Based on popular YouTube series “Guess The Elo” by </a:t>
            </a:r>
            <a:r>
              <a:rPr lang="en-US" dirty="0" err="1"/>
              <a:t>GothamChess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Can also try guessing ratings yourself on eloguessr.com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E6519D-1780-49D5-8897-380B83ED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80" y="1135270"/>
            <a:ext cx="5376710" cy="38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1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46" y="-186703"/>
            <a:ext cx="6400800" cy="1683971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CF30D50F-F476-4C9A-A281-8D02FE78B8F5}"/>
              </a:ext>
            </a:extLst>
          </p:cNvPr>
          <p:cNvSpPr txBox="1">
            <a:spLocks/>
          </p:cNvSpPr>
          <p:nvPr/>
        </p:nvSpPr>
        <p:spPr>
          <a:xfrm>
            <a:off x="1232350" y="1593243"/>
            <a:ext cx="8477927" cy="400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Gathered from 18637 games played on lichess.org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Target: White Rating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Initial features: everything except white and black 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3A476-800B-469B-8963-CE9D3764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46" y="2955824"/>
            <a:ext cx="9229792" cy="31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5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" y="718779"/>
            <a:ext cx="10991753" cy="709999"/>
          </a:xfrm>
        </p:spPr>
        <p:txBody>
          <a:bodyPr anchor="ctr"/>
          <a:lstStyle/>
          <a:p>
            <a:r>
              <a:rPr lang="en-US" dirty="0"/>
              <a:t>Training Model 1) Ordinary Least Squares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50F115E-FBAF-472E-8A72-C0D3250F1E33}"/>
              </a:ext>
            </a:extLst>
          </p:cNvPr>
          <p:cNvSpPr txBox="1">
            <a:spLocks/>
          </p:cNvSpPr>
          <p:nvPr/>
        </p:nvSpPr>
        <p:spPr>
          <a:xfrm>
            <a:off x="387577" y="1520338"/>
            <a:ext cx="5558344" cy="56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Variation explained by the model: 16.0%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79259F-23B8-4FC8-9C85-9F300F02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72" y="2514615"/>
            <a:ext cx="4272629" cy="301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09939-1D17-4364-BC6A-6F70D83D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80" y="2725414"/>
            <a:ext cx="3316709" cy="2419738"/>
          </a:xfrm>
          <a:prstGeom prst="rect">
            <a:avLst/>
          </a:prstGeo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1B70F27-AD19-42F4-A317-A847B8974E1B}"/>
              </a:ext>
            </a:extLst>
          </p:cNvPr>
          <p:cNvSpPr txBox="1">
            <a:spLocks/>
          </p:cNvSpPr>
          <p:nvPr/>
        </p:nvSpPr>
        <p:spPr>
          <a:xfrm>
            <a:off x="6856840" y="2303979"/>
            <a:ext cx="5558344" cy="400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Statistically significant features:</a:t>
            </a:r>
          </a:p>
        </p:txBody>
      </p:sp>
    </p:spTree>
    <p:extLst>
      <p:ext uri="{BB962C8B-B14F-4D97-AF65-F5344CB8AC3E}">
        <p14:creationId xmlns:p14="http://schemas.microsoft.com/office/powerpoint/2010/main" val="167064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EF5F84D-79A8-40FC-ACED-BEEEBD34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953" y="2449514"/>
            <a:ext cx="37147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320BF8B-0797-4708-8635-5D09F5C5E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68" y="2459832"/>
            <a:ext cx="4268928" cy="30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" y="718779"/>
            <a:ext cx="10991753" cy="709999"/>
          </a:xfrm>
        </p:spPr>
        <p:txBody>
          <a:bodyPr anchor="ctr"/>
          <a:lstStyle/>
          <a:p>
            <a:r>
              <a:rPr lang="en-US" dirty="0"/>
              <a:t>Training Model 2) Random Forest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50F115E-FBAF-472E-8A72-C0D3250F1E33}"/>
              </a:ext>
            </a:extLst>
          </p:cNvPr>
          <p:cNvSpPr txBox="1">
            <a:spLocks/>
          </p:cNvSpPr>
          <p:nvPr/>
        </p:nvSpPr>
        <p:spPr>
          <a:xfrm>
            <a:off x="317952" y="1524400"/>
            <a:ext cx="5734726" cy="400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All features included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Variation explained by the model: 19.2%</a:t>
            </a:r>
          </a:p>
        </p:txBody>
      </p:sp>
    </p:spTree>
    <p:extLst>
      <p:ext uri="{BB962C8B-B14F-4D97-AF65-F5344CB8AC3E}">
        <p14:creationId xmlns:p14="http://schemas.microsoft.com/office/powerpoint/2010/main" val="12057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ABD848-2F08-44F7-81F3-BA3AF9AFA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58" y="2470150"/>
            <a:ext cx="4268928" cy="30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" y="718779"/>
            <a:ext cx="10991753" cy="709999"/>
          </a:xfrm>
        </p:spPr>
        <p:txBody>
          <a:bodyPr anchor="ctr"/>
          <a:lstStyle/>
          <a:p>
            <a:r>
              <a:rPr lang="en-US" dirty="0"/>
              <a:t>Training Model 3) Gradient Boosting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Guess the elo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50F115E-FBAF-472E-8A72-C0D3250F1E33}"/>
              </a:ext>
            </a:extLst>
          </p:cNvPr>
          <p:cNvSpPr txBox="1">
            <a:spLocks/>
          </p:cNvSpPr>
          <p:nvPr/>
        </p:nvSpPr>
        <p:spPr>
          <a:xfrm>
            <a:off x="257611" y="1473263"/>
            <a:ext cx="5484078" cy="400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All features included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Variation explained by the model: 30.9%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756AFF88-C859-41B2-BCD9-F878996DE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61" y="2470150"/>
            <a:ext cx="36385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12967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75531-F059-4661-BC99-5916D63128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0</TotalTime>
  <Words>463</Words>
  <Application>Microsoft Office PowerPoint</Application>
  <PresentationFormat>Widescreen</PresentationFormat>
  <Paragraphs>101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Aller</vt:lpstr>
      <vt:lpstr>Arial</vt:lpstr>
      <vt:lpstr>Calibri</vt:lpstr>
      <vt:lpstr>Courier New</vt:lpstr>
      <vt:lpstr>Open sans</vt:lpstr>
      <vt:lpstr>Segoe UI</vt:lpstr>
      <vt:lpstr>MinimalXOVTI</vt:lpstr>
      <vt:lpstr>Bitmap Image</vt:lpstr>
      <vt:lpstr>Guess The Elo</vt:lpstr>
      <vt:lpstr>Introduction</vt:lpstr>
      <vt:lpstr>Introduction</vt:lpstr>
      <vt:lpstr>Introduction</vt:lpstr>
      <vt:lpstr>Introduction</vt:lpstr>
      <vt:lpstr>Data</vt:lpstr>
      <vt:lpstr>Training Model 1) Ordinary Least Squares</vt:lpstr>
      <vt:lpstr>Training Model 2) Random Forest</vt:lpstr>
      <vt:lpstr>Training Model 3) Gradient Boosting</vt:lpstr>
      <vt:lpstr>Predictive Ability Of The Models</vt:lpstr>
      <vt:lpstr>Gradient Boosting Model In Action</vt:lpstr>
      <vt:lpstr>Summary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Matt Hitch</dc:creator>
  <cp:lastModifiedBy>Matt Hitch</cp:lastModifiedBy>
  <cp:revision>54</cp:revision>
  <dcterms:created xsi:type="dcterms:W3CDTF">2022-02-27T03:45:01Z</dcterms:created>
  <dcterms:modified xsi:type="dcterms:W3CDTF">2022-03-07T22:04:49Z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