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handoutMasterIdLst>
    <p:handoutMasterId r:id="rId20"/>
  </p:handoutMasterIdLst>
  <p:sldIdLst>
    <p:sldId id="267" r:id="rId5"/>
    <p:sldId id="257" r:id="rId6"/>
    <p:sldId id="269" r:id="rId7"/>
    <p:sldId id="258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80" r:id="rId17"/>
    <p:sldId id="26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6353" autoAdjust="0"/>
  </p:normalViewPr>
  <p:slideViewPr>
    <p:cSldViewPr snapToGrid="0">
      <p:cViewPr varScale="1">
        <p:scale>
          <a:sx n="109" d="100"/>
          <a:sy n="109" d="100"/>
        </p:scale>
        <p:origin x="498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/>
              <a:t>Second level</a:t>
            </a:r>
          </a:p>
          <a:p>
            <a:pPr marL="0" lvl="2" indent="0" algn="ctr">
              <a:buNone/>
            </a:pPr>
            <a:r>
              <a:rPr lang="en-US" noProof="0"/>
              <a:t>Third level</a:t>
            </a:r>
          </a:p>
          <a:p>
            <a:pPr marL="0" lvl="3" indent="0" algn="ctr">
              <a:buNone/>
            </a:pPr>
            <a:r>
              <a:rPr lang="en-US" noProof="0"/>
              <a:t>Fourth level</a:t>
            </a:r>
          </a:p>
          <a:p>
            <a:pPr marL="0" lvl="4" indent="0" algn="ctr">
              <a:buNone/>
            </a:pPr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4/22/2022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ngshujian/real-and-fake-pokemon-cards" TargetMode="External"/><Relationship Id="rId2" Type="http://schemas.openxmlformats.org/officeDocument/2006/relationships/hyperlink" Target="https://screenrant.com/fake-pokemon-tcg-cards-sold-walmart-claim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RE2pyMvcU3FMXSm65uEPlgXNyi5xhGl/view?usp=sharin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35522.gradio.app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ongshujian/real-and-fake-pokemon-card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Counterfeit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Pokémon Card Identifier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an application that can identify if a Pokémon card is fake</a:t>
            </a: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Limitations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8" y="1124595"/>
            <a:ext cx="9903631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was trained using CPU instead of GPU</a:t>
            </a:r>
          </a:p>
          <a:p>
            <a:pPr lvl="1"/>
            <a:r>
              <a:rPr lang="en-US" dirty="0"/>
              <a:t>Meaning less processing power = longer time for model to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very small and similar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Web app is only hosted for 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3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Conclusions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8" y="1124595"/>
            <a:ext cx="9903631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high accuracy in the validation set shows a lot of promise for real-world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itself may be reason for worse real-world results</a:t>
            </a:r>
          </a:p>
          <a:p>
            <a:pPr lvl="1"/>
            <a:r>
              <a:rPr lang="en-US" dirty="0"/>
              <a:t>Very small sample size</a:t>
            </a:r>
          </a:p>
          <a:p>
            <a:pPr lvl="1"/>
            <a:r>
              <a:rPr lang="en-US" dirty="0"/>
              <a:t>Same source – images all have same size, lighting, quality, angle, coloring, camera,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 much is learned from images of real cards when the source is the same. It’s essentially the same image 300 times.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References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8" y="1124595"/>
            <a:ext cx="9903631" cy="562680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Shirey</a:t>
            </a:r>
            <a:r>
              <a:rPr lang="en-US" dirty="0"/>
              <a:t>, J. (2022, March 14). </a:t>
            </a:r>
            <a:r>
              <a:rPr lang="en-US" i="1" dirty="0"/>
              <a:t>Fake Pokémon TCG Products are Being Sold at Walmart, Collector Claims. </a:t>
            </a:r>
            <a:r>
              <a:rPr lang="en-US" sz="2400" dirty="0">
                <a:hlinkClick r:id="rId2"/>
              </a:rPr>
              <a:t>https://screenrant.com/fake-pokemon-tcg-cards-sold-walmart-claims/</a:t>
            </a:r>
            <a:endParaRPr lang="en-US" sz="2400" dirty="0"/>
          </a:p>
          <a:p>
            <a:r>
              <a:rPr lang="en-US" sz="2400" dirty="0" err="1"/>
              <a:t>Shujian</a:t>
            </a:r>
            <a:r>
              <a:rPr lang="en-US" sz="2400" dirty="0"/>
              <a:t>, O. (2022, February). </a:t>
            </a:r>
            <a:r>
              <a:rPr lang="en-US" sz="2400" i="1" dirty="0"/>
              <a:t>Real and Fake </a:t>
            </a:r>
            <a:r>
              <a:rPr lang="en-US" sz="2400" i="1" dirty="0" err="1"/>
              <a:t>Pokemon</a:t>
            </a:r>
            <a:r>
              <a:rPr lang="en-US" sz="2400" i="1" dirty="0"/>
              <a:t> Cards. </a:t>
            </a:r>
            <a:r>
              <a:rPr lang="en-US" dirty="0">
                <a:hlinkClick r:id="rId3"/>
              </a:rPr>
              <a:t>https://www.kaggle.com/datasets/ongshujian/real-and-fake-pokemon-cards</a:t>
            </a:r>
            <a:endParaRPr lang="en-US" sz="2400" i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Appendix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8" y="1124595"/>
            <a:ext cx="9903631" cy="562680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Full notebook for this project can be seen </a:t>
            </a:r>
            <a:r>
              <a:rPr lang="en-US" dirty="0">
                <a:hlinkClick r:id="rId2"/>
              </a:rPr>
              <a:t>here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7286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87F3-6B4A-40F1-BCC1-2E7D4A05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9477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87F3-6B4A-40F1-BCC1-2E7D4A05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874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4811260" cy="514828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the past 3 years, there has been an explosion in popularity of Pokémon cards</a:t>
            </a:r>
          </a:p>
          <a:p>
            <a:r>
              <a:rPr lang="en-US" dirty="0"/>
              <a:t>Cards used to be readily available in stores. Everything is bought out and in high demand now.</a:t>
            </a:r>
          </a:p>
          <a:p>
            <a:r>
              <a:rPr lang="en-US" dirty="0"/>
              <a:t>With the increase in popularity, the number of counterfeit cards has also increased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C3C03-9EF2-4341-8943-2C0C28C3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74" y="1798832"/>
            <a:ext cx="4363059" cy="3696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36D6E-98E7-4C7F-9EB1-D473F7581DF5}"/>
              </a:ext>
            </a:extLst>
          </p:cNvPr>
          <p:cNvSpPr txBox="1"/>
          <p:nvPr/>
        </p:nvSpPr>
        <p:spPr>
          <a:xfrm>
            <a:off x="6869844" y="5495048"/>
            <a:ext cx="456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https://screenrant.com/fake-pokemon-tcg-cards-sold-walmart-claims/</a:t>
            </a:r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58054" cy="514828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Goal is to build an application that will analyze a photo of a Pokémon card and help identify if it is real or fake</a:t>
            </a:r>
          </a:p>
          <a:p>
            <a:r>
              <a:rPr lang="en-US" dirty="0"/>
              <a:t>Potential card buyers will be able to </a:t>
            </a:r>
            <a:r>
              <a:rPr lang="en-US"/>
              <a:t>use the </a:t>
            </a:r>
            <a:r>
              <a:rPr lang="en-US" dirty="0"/>
              <a:t>app to help avoid being ripped off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C0E69-4ADA-4E05-93F7-43A40AF6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52" y="3775658"/>
            <a:ext cx="3739296" cy="2611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FD9D0-1230-4C05-B03B-FB57D816F361}"/>
              </a:ext>
            </a:extLst>
          </p:cNvPr>
          <p:cNvSpPr txBox="1"/>
          <p:nvPr/>
        </p:nvSpPr>
        <p:spPr>
          <a:xfrm>
            <a:off x="4402941" y="6365508"/>
            <a:ext cx="45625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https://efour.proboards.com/thread/5803/base-pikachu-artwork-card-variations</a:t>
            </a:r>
          </a:p>
        </p:txBody>
      </p:sp>
    </p:spTree>
    <p:extLst>
      <p:ext uri="{BB962C8B-B14F-4D97-AF65-F5344CB8AC3E}">
        <p14:creationId xmlns:p14="http://schemas.microsoft.com/office/powerpoint/2010/main" val="28377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0"/>
            <a:ext cx="8361229" cy="3007447"/>
          </a:xfrm>
        </p:spPr>
        <p:txBody>
          <a:bodyPr/>
          <a:lstStyle/>
          <a:p>
            <a:r>
              <a:rPr lang="en-US" sz="4800" b="1" dirty="0">
                <a:latin typeface="+mn-lt"/>
              </a:rPr>
              <a:t>Table</a:t>
            </a:r>
            <a:r>
              <a:rPr lang="en-US" sz="4800" cap="none" dirty="0">
                <a:latin typeface="Impact" panose="020B0806030902050204" pitchFamily="34" charset="0"/>
              </a:rPr>
              <a:t> </a:t>
            </a:r>
            <a:r>
              <a:rPr lang="en-US" sz="4800" b="1" dirty="0">
                <a:latin typeface="+mn-lt"/>
              </a:rPr>
              <a:t>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858682"/>
            <a:ext cx="6831673" cy="4034117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hlinkClick r:id="rId2" action="ppaction://hlinksldjump"/>
              </a:rPr>
              <a:t>Background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hlinkClick r:id="rId3" action="ppaction://hlinksldjump"/>
              </a:rPr>
              <a:t>Introduction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4" action="ppaction://hlinksldjump"/>
              </a:rPr>
              <a:t>Executive Summary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5" action="ppaction://hlinksldjump"/>
              </a:rPr>
              <a:t>Data Exploration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6" action="ppaction://hlinksldjump"/>
              </a:rPr>
              <a:t>Methodology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7" action="ppaction://hlinksldjump"/>
              </a:rPr>
              <a:t>Results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8" action="ppaction://hlinksldjump"/>
              </a:rPr>
              <a:t>Recommendations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9" action="ppaction://hlinksldjump"/>
              </a:rPr>
              <a:t>Limitations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10" action="ppaction://hlinksldjump"/>
              </a:rPr>
              <a:t>Conclusions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11" action="ppaction://hlinksldjump"/>
              </a:rPr>
              <a:t>References</a:t>
            </a:r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hlinkClick r:id="rId12" action="ppaction://hlinksldjump"/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Executive 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9" y="1124595"/>
            <a:ext cx="6379480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 of the app</a:t>
            </a:r>
            <a:r>
              <a:rPr lang="en-US"/>
              <a:t>: </a:t>
            </a:r>
            <a:r>
              <a:rPr lang="en-US">
                <a:hlinkClick r:id="rId2"/>
              </a:rPr>
              <a:t>https://35522.gradio.app/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App </a:t>
            </a:r>
            <a:r>
              <a:rPr lang="en-US" dirty="0"/>
              <a:t>has 97% accuracy when guessing for images within the original dataset, but poor accuracy for images outside of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 not yet usable for real-world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future model improvement, will need more labeled images from various sources for model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images of the front of the cards for improved real-world use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F5A7-2EC0-4FF7-AD47-E1179CDD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178" y="1918602"/>
            <a:ext cx="4231592" cy="2002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9D04F-6D61-4002-A2AF-1F7E3F632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178" y="3990114"/>
            <a:ext cx="4231592" cy="13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Data Exploration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9" y="1124595"/>
            <a:ext cx="5379799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source: </a:t>
            </a:r>
            <a:r>
              <a:rPr lang="en-US" dirty="0">
                <a:hlinkClick r:id="rId2"/>
              </a:rPr>
              <a:t>https://www.kaggle.com/datasets/ongshujian/real-and-fake-pokemon-cards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Originally had 300 images of real cards, 151 images of fake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Added an additional 771 fake and 808 real augmented images, with different rotation, shear, zoom, and brightness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Resized all images to 100x100 pixels and converted to grayscale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623A6-171F-4097-9433-BF8238D1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15" y="2470211"/>
            <a:ext cx="5708453" cy="1416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B9EA1-3730-4A62-988D-F046B693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615" y="4270591"/>
            <a:ext cx="5708453" cy="1416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241749-6E22-465D-8F91-ECDE428B371F}"/>
              </a:ext>
            </a:extLst>
          </p:cNvPr>
          <p:cNvSpPr txBox="1"/>
          <p:nvPr/>
        </p:nvSpPr>
        <p:spPr>
          <a:xfrm>
            <a:off x="7569592" y="3848479"/>
            <a:ext cx="3201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images converted to 100x100 &amp; grayscale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9A1BA-62A1-4EB0-994E-41CB638BF78E}"/>
              </a:ext>
            </a:extLst>
          </p:cNvPr>
          <p:cNvSpPr txBox="1"/>
          <p:nvPr/>
        </p:nvSpPr>
        <p:spPr>
          <a:xfrm>
            <a:off x="7541163" y="5662106"/>
            <a:ext cx="3246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 images converted to 100x100 &amp; grayscale</a:t>
            </a:r>
          </a:p>
        </p:txBody>
      </p:sp>
    </p:spTree>
    <p:extLst>
      <p:ext uri="{BB962C8B-B14F-4D97-AF65-F5344CB8AC3E}">
        <p14:creationId xmlns:p14="http://schemas.microsoft.com/office/powerpoint/2010/main" val="224513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Methodology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9" y="1124595"/>
            <a:ext cx="5521934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Deep learning model using </a:t>
            </a:r>
            <a:r>
              <a:rPr lang="en-US" dirty="0" err="1"/>
              <a:t>Keras</a:t>
            </a:r>
            <a:r>
              <a:rPr lang="en-US" dirty="0"/>
              <a:t>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used images of Pok</a:t>
            </a:r>
            <a:r>
              <a:rPr lang="en-US" dirty="0">
                <a:latin typeface="+mn-lt"/>
              </a:rPr>
              <a:t>é</a:t>
            </a:r>
            <a:r>
              <a:rPr lang="en-US" dirty="0"/>
              <a:t>mon cards to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Selected the model with the highest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Through model tuning, was able to achieve 97% accuracy when guessing if a card from the original dataset was real or fake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FF1D7C6-0D70-491D-B60D-585194A1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24" y="2693757"/>
            <a:ext cx="4443375" cy="2769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178905-8A50-4550-8A4B-5A4B303DB6BD}"/>
              </a:ext>
            </a:extLst>
          </p:cNvPr>
          <p:cNvSpPr txBox="1"/>
          <p:nvPr/>
        </p:nvSpPr>
        <p:spPr>
          <a:xfrm>
            <a:off x="6894524" y="5463653"/>
            <a:ext cx="4725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performance of best selected model – test set peaks above 99%</a:t>
            </a:r>
          </a:p>
        </p:txBody>
      </p:sp>
    </p:spTree>
    <p:extLst>
      <p:ext uri="{BB962C8B-B14F-4D97-AF65-F5344CB8AC3E}">
        <p14:creationId xmlns:p14="http://schemas.microsoft.com/office/powerpoint/2010/main" val="364613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Results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9" y="1124595"/>
            <a:ext cx="5730216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97% accuracy for guessing if a card in the original dataset was real or fake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web app helps confirm the high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the web app’s accuracy noticeably worsens when using images from another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2AB5C-9905-4BAF-A347-255C77268D51}"/>
              </a:ext>
            </a:extLst>
          </p:cNvPr>
          <p:cNvSpPr txBox="1"/>
          <p:nvPr/>
        </p:nvSpPr>
        <p:spPr>
          <a:xfrm>
            <a:off x="7219073" y="3442777"/>
            <a:ext cx="4007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Fake card from original dataset – app correctly identifies as fake</a:t>
            </a:r>
          </a:p>
        </p:txBody>
      </p:sp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E09E54FF-0D75-4218-8A3B-262270CA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06" y="1801035"/>
            <a:ext cx="1669562" cy="1669562"/>
          </a:xfrm>
          <a:prstGeom prst="rect">
            <a:avLst/>
          </a:prstGeom>
        </p:spPr>
      </p:pic>
      <p:pic>
        <p:nvPicPr>
          <p:cNvPr id="22" name="Picture 21" descr="A hand holding a blue and yellow package with a cartoon character on it&#10;&#10;Description automatically generated with low confidence">
            <a:extLst>
              <a:ext uri="{FF2B5EF4-FFF2-40B4-BE49-F238E27FC236}">
                <a16:creationId xmlns:a16="http://schemas.microsoft.com/office/drawing/2014/main" id="{C20C4A62-27CE-410F-BA25-B02B02D51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206" y="3901962"/>
            <a:ext cx="1669562" cy="22260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B6AC2C-3D32-4AE5-994D-68D042B3ED16}"/>
              </a:ext>
            </a:extLst>
          </p:cNvPr>
          <p:cNvSpPr txBox="1"/>
          <p:nvPr/>
        </p:nvSpPr>
        <p:spPr>
          <a:xfrm>
            <a:off x="7150144" y="6122299"/>
            <a:ext cx="40767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card from another source – app incorrectly identifies as fake</a:t>
            </a:r>
          </a:p>
        </p:txBody>
      </p:sp>
    </p:spTree>
    <p:extLst>
      <p:ext uri="{BB962C8B-B14F-4D97-AF65-F5344CB8AC3E}">
        <p14:creationId xmlns:p14="http://schemas.microsoft.com/office/powerpoint/2010/main" val="3528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+mn-lt"/>
              </a:rPr>
              <a:t>Recommendations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768" y="1124595"/>
            <a:ext cx="9903631" cy="562680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Compile more images of Pokémon cards from other sources to help the model learn</a:t>
            </a:r>
          </a:p>
          <a:p>
            <a:pPr lvl="1"/>
            <a:r>
              <a:rPr lang="en-US" dirty="0"/>
              <a:t>Develop Google or Bing script that downloads images of known real or fake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 images of the front of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Try more model tuning to further improve model, since time was a limiting factor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Retrain model with new images included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Reevaluate app performance with new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23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win32_fixed" id="{558D5976-FB30-4A95-BB80-CA116B0EB176}" vid="{E687FBBE-46FC-480B-AF08-1C12C660A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2FB8F-FBDB-405A-A6AC-9CF7C85919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BF0FE3-3D8D-448F-9BC3-1FD016A85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C2BBCC-A5B7-4DDE-8795-98160FD34D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658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Impact</vt:lpstr>
      <vt:lpstr>Crop</vt:lpstr>
      <vt:lpstr>Counterfeit Pokémon Card Identifier</vt:lpstr>
      <vt:lpstr>Background</vt:lpstr>
      <vt:lpstr>Introduction</vt:lpstr>
      <vt:lpstr>Table of Contents</vt:lpstr>
      <vt:lpstr>Executive Summary</vt:lpstr>
      <vt:lpstr>Data Exploration</vt:lpstr>
      <vt:lpstr>Methodology</vt:lpstr>
      <vt:lpstr>Results</vt:lpstr>
      <vt:lpstr>Recommendations</vt:lpstr>
      <vt:lpstr>Limitations</vt:lpstr>
      <vt:lpstr>Conclusions</vt:lpstr>
      <vt:lpstr>References</vt:lpstr>
      <vt:lpstr>Appendix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Counterfeit Pokémon Card Identifier</dc:title>
  <dc:creator>Matt Hitch</dc:creator>
  <cp:lastModifiedBy>Matt Hitch</cp:lastModifiedBy>
  <cp:revision>39</cp:revision>
  <dcterms:created xsi:type="dcterms:W3CDTF">2022-04-16T18:31:33Z</dcterms:created>
  <dcterms:modified xsi:type="dcterms:W3CDTF">2022-04-23T15:32:07Z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