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2" r:id="rId4"/>
    <p:sldId id="263" r:id="rId5"/>
    <p:sldId id="264" r:id="rId6"/>
    <p:sldId id="259"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4660"/>
  </p:normalViewPr>
  <p:slideViewPr>
    <p:cSldViewPr snapToGrid="0">
      <p:cViewPr>
        <p:scale>
          <a:sx n="55" d="100"/>
          <a:sy n="55" d="100"/>
        </p:scale>
        <p:origin x="1224"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CE1C3-CD50-44C9-8579-B138BF86FD83}" type="datetimeFigureOut">
              <a:rPr lang="en-US" smtClean="0"/>
              <a:t>7/22/2022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B441F-4E61-404E-AF32-FCB68D4E2CD1}" type="slidenum">
              <a:rPr lang="en-US" smtClean="0"/>
              <a:t>‹#›</a:t>
            </a:fld>
            <a:endParaRPr lang="en-US"/>
          </a:p>
        </p:txBody>
      </p:sp>
    </p:spTree>
    <p:extLst>
      <p:ext uri="{BB962C8B-B14F-4D97-AF65-F5344CB8AC3E}">
        <p14:creationId xmlns:p14="http://schemas.microsoft.com/office/powerpoint/2010/main" val="303055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10F9-5CC3-0A2E-76CF-0C75CAE71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1F459-EBCC-CBFD-55C1-8F3E52C90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B3B733-579E-9D95-7B70-63E220E73663}"/>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5" name="Footer Placeholder 4">
            <a:extLst>
              <a:ext uri="{FF2B5EF4-FFF2-40B4-BE49-F238E27FC236}">
                <a16:creationId xmlns:a16="http://schemas.microsoft.com/office/drawing/2014/main" id="{ADD811E0-2096-2C13-53FE-F71CBD5B5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36777-A352-541A-ECDB-05EF5C9E86A3}"/>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311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B171-C895-BF94-C1C5-B2980051E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B24E26-078B-18E2-ADA6-EE0EBCB38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FABF0-9160-9B09-23BA-4C0DDC99ABA9}"/>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5" name="Footer Placeholder 4">
            <a:extLst>
              <a:ext uri="{FF2B5EF4-FFF2-40B4-BE49-F238E27FC236}">
                <a16:creationId xmlns:a16="http://schemas.microsoft.com/office/drawing/2014/main" id="{DBC56FC6-90D8-B4F8-0A5B-9740A951D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AFED4-EC81-AFC1-2ED5-A2FA7CC4B1F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90337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10077-AC4B-0131-4D23-0DDAD9088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4252BD-C237-CBF8-70BE-7D5E36DBD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C34E5-8EF5-FCB3-C687-68D3150B73D4}"/>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5" name="Footer Placeholder 4">
            <a:extLst>
              <a:ext uri="{FF2B5EF4-FFF2-40B4-BE49-F238E27FC236}">
                <a16:creationId xmlns:a16="http://schemas.microsoft.com/office/drawing/2014/main" id="{AF5F2037-F155-81E0-267F-C8DB8F8C9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F6EC0-ACD2-2F36-0551-413D4810728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56153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4F97-D469-BF14-6073-8C8F190CD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23CF2-DBF6-24D2-3913-B7DFFB3C5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D0F6F-B851-6679-6B5B-AF30E7EFB4CC}"/>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5" name="Footer Placeholder 4">
            <a:extLst>
              <a:ext uri="{FF2B5EF4-FFF2-40B4-BE49-F238E27FC236}">
                <a16:creationId xmlns:a16="http://schemas.microsoft.com/office/drawing/2014/main" id="{7E0707AD-E74F-130B-C23D-53C3BC388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373FA-252F-7712-7399-1256C7A842A2}"/>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025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74A0-8BEF-6E40-10B2-7FC93E256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BFCEF-72D7-3765-ECC7-8C7551A12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B2356-544D-A116-2A20-497E9B069703}"/>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5" name="Footer Placeholder 4">
            <a:extLst>
              <a:ext uri="{FF2B5EF4-FFF2-40B4-BE49-F238E27FC236}">
                <a16:creationId xmlns:a16="http://schemas.microsoft.com/office/drawing/2014/main" id="{549198D1-F84B-422F-626A-E26ED7D8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E6639-1D70-C1A8-C553-15AD034516F1}"/>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15986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269E-A986-4049-F32C-AE19F875F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17CE3-6426-5DE2-A176-FAC956EA9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107896-9E1B-FF6A-2E07-D200F936FD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56CCF-C812-0EC0-EF3B-76CF59ADE580}"/>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6" name="Footer Placeholder 5">
            <a:extLst>
              <a:ext uri="{FF2B5EF4-FFF2-40B4-BE49-F238E27FC236}">
                <a16:creationId xmlns:a16="http://schemas.microsoft.com/office/drawing/2014/main" id="{13F74847-7201-CA94-64A9-F06D128B6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6B2E2-3521-0160-8F66-D5FBDE179218}"/>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75827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14C0-2344-1792-57AA-85C1777B8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12E9FA-4FB9-9A67-7968-491B9E3B8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D5A14-5247-E127-85D2-ACA4FAE87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E6C02-F0E8-6843-2592-30106B252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E3DEB-276B-DCF1-7CD4-377253CCA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CFBCC-0875-2E44-070C-DD2F776D885D}"/>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8" name="Footer Placeholder 7">
            <a:extLst>
              <a:ext uri="{FF2B5EF4-FFF2-40B4-BE49-F238E27FC236}">
                <a16:creationId xmlns:a16="http://schemas.microsoft.com/office/drawing/2014/main" id="{277A9CE1-45FB-7E2B-0459-FA9CFEFA7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49701-FD46-89CE-ACD7-31F3D8349ABD}"/>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02852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FC2-BD41-B658-0F83-0779FBEE9A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EE29FF-5FC6-8D41-7256-7EEC5E4035E5}"/>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4" name="Footer Placeholder 3">
            <a:extLst>
              <a:ext uri="{FF2B5EF4-FFF2-40B4-BE49-F238E27FC236}">
                <a16:creationId xmlns:a16="http://schemas.microsoft.com/office/drawing/2014/main" id="{02D6C626-CBEA-B445-85BC-34A774724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0FF826-5F74-78F5-C546-EC9B31F9733C}"/>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36156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FF590-C46A-3920-8562-73284BAD6D68}"/>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3" name="Footer Placeholder 2">
            <a:extLst>
              <a:ext uri="{FF2B5EF4-FFF2-40B4-BE49-F238E27FC236}">
                <a16:creationId xmlns:a16="http://schemas.microsoft.com/office/drawing/2014/main" id="{44AECC0A-5E52-AEB2-A8ED-93E35B047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9CFD2-95E5-62E5-2E2E-D9F5DA8459A7}"/>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386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7E58-18A4-309D-F68D-33A2B34C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1FB0C-331E-E010-454F-F3B12611A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D6A07-9728-7DA5-BAD6-FCC9A0D5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2E467-3590-A219-9096-C951BAB47A12}"/>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6" name="Footer Placeholder 5">
            <a:extLst>
              <a:ext uri="{FF2B5EF4-FFF2-40B4-BE49-F238E27FC236}">
                <a16:creationId xmlns:a16="http://schemas.microsoft.com/office/drawing/2014/main" id="{2D71A813-AEF8-3D9D-7D7B-C76A3EC4C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6D5B3-FB54-0CD1-FF38-5DCEA31E6F1B}"/>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42152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A8D-7C58-3118-0816-A5D227346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5AF68-9601-2240-67AA-008B1A522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88F27F-C640-88B1-03BB-914A2906A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95C27-C8D6-05BC-DCF6-55B780D28060}"/>
              </a:ext>
            </a:extLst>
          </p:cNvPr>
          <p:cNvSpPr>
            <a:spLocks noGrp="1"/>
          </p:cNvSpPr>
          <p:nvPr>
            <p:ph type="dt" sz="half" idx="10"/>
          </p:nvPr>
        </p:nvSpPr>
        <p:spPr/>
        <p:txBody>
          <a:bodyPr/>
          <a:lstStyle/>
          <a:p>
            <a:fld id="{AD1B6942-FA69-4AD1-BE7A-FACDCEFC9702}" type="datetimeFigureOut">
              <a:rPr lang="en-US" smtClean="0"/>
              <a:t>7/22/2022</a:t>
            </a:fld>
            <a:endParaRPr lang="en-US"/>
          </a:p>
        </p:txBody>
      </p:sp>
      <p:sp>
        <p:nvSpPr>
          <p:cNvPr id="6" name="Footer Placeholder 5">
            <a:extLst>
              <a:ext uri="{FF2B5EF4-FFF2-40B4-BE49-F238E27FC236}">
                <a16:creationId xmlns:a16="http://schemas.microsoft.com/office/drawing/2014/main" id="{61A5EB1D-320E-E9CF-A733-51B769A49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05A5-8CF8-AF8E-D36E-0D5578916FF9}"/>
              </a:ext>
            </a:extLst>
          </p:cNvPr>
          <p:cNvSpPr>
            <a:spLocks noGrp="1"/>
          </p:cNvSpPr>
          <p:nvPr>
            <p:ph type="sldNum" sz="quarter" idx="12"/>
          </p:nvPr>
        </p:nvSpPr>
        <p:spPr/>
        <p:txBody>
          <a:bodyPr/>
          <a:lstStyle/>
          <a:p>
            <a:fld id="{C249591A-6FAB-4CD4-BA5F-21B5C03B556F}" type="slidenum">
              <a:rPr lang="en-US" smtClean="0"/>
              <a:t>‹#›</a:t>
            </a:fld>
            <a:endParaRPr lang="en-US"/>
          </a:p>
        </p:txBody>
      </p:sp>
    </p:spTree>
    <p:extLst>
      <p:ext uri="{BB962C8B-B14F-4D97-AF65-F5344CB8AC3E}">
        <p14:creationId xmlns:p14="http://schemas.microsoft.com/office/powerpoint/2010/main" val="29643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9080C-1036-DED2-1208-446447B4B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8E33DF-6D35-B883-7C23-B0E68B5E0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4D031-CC88-94F2-8904-370776C73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B6942-FA69-4AD1-BE7A-FACDCEFC9702}" type="datetimeFigureOut">
              <a:rPr lang="en-US" smtClean="0"/>
              <a:t>7/22/2022</a:t>
            </a:fld>
            <a:endParaRPr lang="en-US"/>
          </a:p>
        </p:txBody>
      </p:sp>
      <p:sp>
        <p:nvSpPr>
          <p:cNvPr id="5" name="Footer Placeholder 4">
            <a:extLst>
              <a:ext uri="{FF2B5EF4-FFF2-40B4-BE49-F238E27FC236}">
                <a16:creationId xmlns:a16="http://schemas.microsoft.com/office/drawing/2014/main" id="{8ABA495C-354E-E7EE-8AE7-2ABF13811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968D58-F5D1-355B-D18D-154442DF7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9591A-6FAB-4CD4-BA5F-21B5C03B556F}" type="slidenum">
              <a:rPr lang="en-US" smtClean="0"/>
              <a:t>‹#›</a:t>
            </a:fld>
            <a:endParaRPr lang="en-US"/>
          </a:p>
        </p:txBody>
      </p:sp>
    </p:spTree>
    <p:extLst>
      <p:ext uri="{BB962C8B-B14F-4D97-AF65-F5344CB8AC3E}">
        <p14:creationId xmlns:p14="http://schemas.microsoft.com/office/powerpoint/2010/main" val="1741500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D21EFF1-365B-2AE0-2B48-9E941DA66D3B}"/>
              </a:ext>
            </a:extLst>
          </p:cNvPr>
          <p:cNvSpPr txBox="1"/>
          <p:nvPr/>
        </p:nvSpPr>
        <p:spPr>
          <a:xfrm>
            <a:off x="356060" y="4710225"/>
            <a:ext cx="6327372" cy="757168"/>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4800" b="1" dirty="0">
                <a:solidFill>
                  <a:schemeClr val="bg1"/>
                </a:solidFill>
                <a:latin typeface="+mj-lt"/>
                <a:ea typeface="+mj-ea"/>
                <a:cs typeface="+mj-cs"/>
              </a:rPr>
              <a:t>California Wildfire Study </a:t>
            </a:r>
          </a:p>
        </p:txBody>
      </p:sp>
      <p:pic>
        <p:nvPicPr>
          <p:cNvPr id="14" name="Picture 13" descr="A picture containing nature, sunset, mountain&#10;&#10;Description automatically generated">
            <a:extLst>
              <a:ext uri="{FF2B5EF4-FFF2-40B4-BE49-F238E27FC236}">
                <a16:creationId xmlns:a16="http://schemas.microsoft.com/office/drawing/2014/main" id="{708EA968-4815-0F83-BFC5-D1A8F91A4E28}"/>
              </a:ext>
            </a:extLst>
          </p:cNvPr>
          <p:cNvPicPr>
            <a:picLocks noChangeAspect="1"/>
          </p:cNvPicPr>
          <p:nvPr/>
        </p:nvPicPr>
        <p:blipFill rotWithShape="1">
          <a:blip r:embed="rId2">
            <a:extLst>
              <a:ext uri="{28A0092B-C50C-407E-A947-70E740481C1C}">
                <a14:useLocalDpi xmlns:a14="http://schemas.microsoft.com/office/drawing/2010/main" val="0"/>
              </a:ext>
            </a:extLst>
          </a:blip>
          <a:srcRect t="18053" b="1739"/>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21" name="Group 20">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22" name="Freeform: Shape 21">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 name="TextBox 23">
            <a:extLst>
              <a:ext uri="{FF2B5EF4-FFF2-40B4-BE49-F238E27FC236}">
                <a16:creationId xmlns:a16="http://schemas.microsoft.com/office/drawing/2014/main" id="{4069FD53-ADBA-1DD1-EBD4-B0535D6F7EB5}"/>
              </a:ext>
            </a:extLst>
          </p:cNvPr>
          <p:cNvSpPr txBox="1"/>
          <p:nvPr/>
        </p:nvSpPr>
        <p:spPr>
          <a:xfrm>
            <a:off x="590203" y="5652030"/>
            <a:ext cx="9035935" cy="510666"/>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2800" b="1" dirty="0">
                <a:solidFill>
                  <a:schemeClr val="bg1"/>
                </a:solidFill>
                <a:latin typeface="+mj-lt"/>
                <a:ea typeface="+mj-ea"/>
                <a:cs typeface="+mj-cs"/>
              </a:rPr>
              <a:t>Chang </a:t>
            </a:r>
            <a:r>
              <a:rPr lang="en-US" sz="2800" b="1" dirty="0" err="1">
                <a:solidFill>
                  <a:schemeClr val="bg1"/>
                </a:solidFill>
                <a:latin typeface="+mj-lt"/>
                <a:ea typeface="+mj-ea"/>
                <a:cs typeface="+mj-cs"/>
              </a:rPr>
              <a:t>Woon</a:t>
            </a:r>
            <a:r>
              <a:rPr lang="en-US" sz="2800" b="1" dirty="0">
                <a:solidFill>
                  <a:schemeClr val="bg1"/>
                </a:solidFill>
                <a:latin typeface="+mj-lt"/>
                <a:ea typeface="+mj-ea"/>
                <a:cs typeface="+mj-cs"/>
              </a:rPr>
              <a:t> Jang, Erin </a:t>
            </a:r>
            <a:r>
              <a:rPr lang="en-US" sz="2800" b="1" dirty="0" err="1">
                <a:solidFill>
                  <a:schemeClr val="bg1"/>
                </a:solidFill>
                <a:latin typeface="+mj-lt"/>
                <a:ea typeface="+mj-ea"/>
                <a:cs typeface="+mj-cs"/>
              </a:rPr>
              <a:t>Buday</a:t>
            </a: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Mattew</a:t>
            </a:r>
            <a:r>
              <a:rPr lang="en-US" sz="2800" b="1" dirty="0">
                <a:solidFill>
                  <a:schemeClr val="bg1"/>
                </a:solidFill>
                <a:latin typeface="+mj-lt"/>
                <a:ea typeface="+mj-ea"/>
                <a:cs typeface="+mj-cs"/>
              </a:rPr>
              <a:t> Hill, Muhammad Malik </a:t>
            </a:r>
          </a:p>
        </p:txBody>
      </p:sp>
    </p:spTree>
    <p:extLst>
      <p:ext uri="{BB962C8B-B14F-4D97-AF65-F5344CB8AC3E}">
        <p14:creationId xmlns:p14="http://schemas.microsoft.com/office/powerpoint/2010/main" val="64134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21EFF1-365B-2AE0-2B48-9E941DA66D3B}"/>
              </a:ext>
            </a:extLst>
          </p:cNvPr>
          <p:cNvSpPr txBox="1"/>
          <p:nvPr/>
        </p:nvSpPr>
        <p:spPr>
          <a:xfrm>
            <a:off x="1319916" y="832313"/>
            <a:ext cx="3023265" cy="830997"/>
          </a:xfrm>
          <a:prstGeom prst="rect">
            <a:avLst/>
          </a:prstGeom>
          <a:noFill/>
        </p:spPr>
        <p:txBody>
          <a:bodyPr wrap="none" rtlCol="0">
            <a:spAutoFit/>
          </a:bodyPr>
          <a:lstStyle/>
          <a:p>
            <a:pPr algn="ctr"/>
            <a:r>
              <a:rPr lang="en-US" sz="4800" b="1" dirty="0"/>
              <a:t>Motivation</a:t>
            </a:r>
          </a:p>
        </p:txBody>
      </p:sp>
      <p:sp>
        <p:nvSpPr>
          <p:cNvPr id="2" name="TextBox 1">
            <a:extLst>
              <a:ext uri="{FF2B5EF4-FFF2-40B4-BE49-F238E27FC236}">
                <a16:creationId xmlns:a16="http://schemas.microsoft.com/office/drawing/2014/main" id="{05FE3551-3377-2299-ABF1-72539AFCA6D5}"/>
              </a:ext>
            </a:extLst>
          </p:cNvPr>
          <p:cNvSpPr txBox="1"/>
          <p:nvPr/>
        </p:nvSpPr>
        <p:spPr>
          <a:xfrm>
            <a:off x="1319916" y="2006357"/>
            <a:ext cx="9837180" cy="1938992"/>
          </a:xfrm>
          <a:prstGeom prst="rect">
            <a:avLst/>
          </a:prstGeom>
          <a:noFill/>
        </p:spPr>
        <p:txBody>
          <a:bodyPr wrap="square" rtlCol="0">
            <a:spAutoFit/>
          </a:bodyPr>
          <a:lstStyle/>
          <a:p>
            <a:pPr algn="just"/>
            <a:r>
              <a:rPr lang="en-US" sz="2400" dirty="0"/>
              <a:t>Wildfires pose significant threat immediately threatening life, property, and air quality, and have long-term impacts on the state’s water. Knowing location and extent of wildfire events that effect California may help scientists and resource managers predict and manage potential impacts burns may have upon California’s water quality, availability, and movement.  </a:t>
            </a:r>
          </a:p>
        </p:txBody>
      </p:sp>
      <p:sp>
        <p:nvSpPr>
          <p:cNvPr id="5" name="TextBox 4">
            <a:extLst>
              <a:ext uri="{FF2B5EF4-FFF2-40B4-BE49-F238E27FC236}">
                <a16:creationId xmlns:a16="http://schemas.microsoft.com/office/drawing/2014/main" id="{D607FFEE-9D16-79A4-89E0-BCB7880685E9}"/>
              </a:ext>
            </a:extLst>
          </p:cNvPr>
          <p:cNvSpPr txBox="1"/>
          <p:nvPr/>
        </p:nvSpPr>
        <p:spPr>
          <a:xfrm>
            <a:off x="1319916" y="4436445"/>
            <a:ext cx="9719386" cy="461665"/>
          </a:xfrm>
          <a:prstGeom prst="rect">
            <a:avLst/>
          </a:prstGeom>
          <a:noFill/>
        </p:spPr>
        <p:txBody>
          <a:bodyPr wrap="square" rtlCol="0">
            <a:spAutoFit/>
          </a:bodyPr>
          <a:lstStyle/>
          <a:p>
            <a:pPr algn="just"/>
            <a:r>
              <a:rPr lang="en-US" sz="2400" dirty="0"/>
              <a:t>Our study focuses on identifying a cause of wildfires using several datasets.</a:t>
            </a:r>
          </a:p>
        </p:txBody>
      </p:sp>
    </p:spTree>
    <p:extLst>
      <p:ext uri="{BB962C8B-B14F-4D97-AF65-F5344CB8AC3E}">
        <p14:creationId xmlns:p14="http://schemas.microsoft.com/office/powerpoint/2010/main" val="103409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21EFF1-365B-2AE0-2B48-9E941DA66D3B}"/>
              </a:ext>
            </a:extLst>
          </p:cNvPr>
          <p:cNvSpPr txBox="1"/>
          <p:nvPr/>
        </p:nvSpPr>
        <p:spPr>
          <a:xfrm>
            <a:off x="1319916" y="351764"/>
            <a:ext cx="3814186" cy="830997"/>
          </a:xfrm>
          <a:prstGeom prst="rect">
            <a:avLst/>
          </a:prstGeom>
          <a:noFill/>
        </p:spPr>
        <p:txBody>
          <a:bodyPr wrap="none" rtlCol="0">
            <a:spAutoFit/>
          </a:bodyPr>
          <a:lstStyle/>
          <a:p>
            <a:pPr algn="ctr"/>
            <a:r>
              <a:rPr lang="en-US" sz="4800" b="1" dirty="0"/>
              <a:t>Key Questions</a:t>
            </a:r>
          </a:p>
        </p:txBody>
      </p:sp>
    </p:spTree>
    <p:extLst>
      <p:ext uri="{BB962C8B-B14F-4D97-AF65-F5344CB8AC3E}">
        <p14:creationId xmlns:p14="http://schemas.microsoft.com/office/powerpoint/2010/main" val="374724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F2BC18-925F-F4F8-D5A5-99974A2651FB}"/>
              </a:ext>
            </a:extLst>
          </p:cNvPr>
          <p:cNvSpPr txBox="1"/>
          <p:nvPr/>
        </p:nvSpPr>
        <p:spPr>
          <a:xfrm>
            <a:off x="1079419" y="335138"/>
            <a:ext cx="6822253" cy="830997"/>
          </a:xfrm>
          <a:prstGeom prst="rect">
            <a:avLst/>
          </a:prstGeom>
          <a:noFill/>
        </p:spPr>
        <p:txBody>
          <a:bodyPr wrap="none" rtlCol="0">
            <a:spAutoFit/>
          </a:bodyPr>
          <a:lstStyle/>
          <a:p>
            <a:pPr algn="ctr"/>
            <a:r>
              <a:rPr lang="en-US" sz="4800" b="1" dirty="0"/>
              <a:t>Where are datasets from?</a:t>
            </a:r>
          </a:p>
        </p:txBody>
      </p:sp>
      <p:pic>
        <p:nvPicPr>
          <p:cNvPr id="4" name="Picture 3">
            <a:extLst>
              <a:ext uri="{FF2B5EF4-FFF2-40B4-BE49-F238E27FC236}">
                <a16:creationId xmlns:a16="http://schemas.microsoft.com/office/drawing/2014/main" id="{EDB67502-E0BB-6F4A-1D8F-6BE727BECECE}"/>
              </a:ext>
            </a:extLst>
          </p:cNvPr>
          <p:cNvPicPr>
            <a:picLocks noChangeAspect="1"/>
          </p:cNvPicPr>
          <p:nvPr/>
        </p:nvPicPr>
        <p:blipFill>
          <a:blip r:embed="rId2"/>
          <a:stretch>
            <a:fillRect/>
          </a:stretch>
        </p:blipFill>
        <p:spPr>
          <a:xfrm>
            <a:off x="2452688" y="1232629"/>
            <a:ext cx="7112238" cy="5159859"/>
          </a:xfrm>
          <a:prstGeom prst="rect">
            <a:avLst/>
          </a:prstGeom>
        </p:spPr>
      </p:pic>
    </p:spTree>
    <p:extLst>
      <p:ext uri="{BB962C8B-B14F-4D97-AF65-F5344CB8AC3E}">
        <p14:creationId xmlns:p14="http://schemas.microsoft.com/office/powerpoint/2010/main" val="300728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4F0681C-FD3D-89F9-53EC-3E9E2446EBA9}"/>
              </a:ext>
            </a:extLst>
          </p:cNvPr>
          <p:cNvPicPr>
            <a:picLocks/>
          </p:cNvPicPr>
          <p:nvPr/>
        </p:nvPicPr>
        <p:blipFill>
          <a:blip r:embed="rId2"/>
          <a:stretch>
            <a:fillRect/>
          </a:stretch>
        </p:blipFill>
        <p:spPr>
          <a:xfrm>
            <a:off x="-8429" y="-1104"/>
            <a:ext cx="12188952" cy="6858000"/>
          </a:xfrm>
          <a:prstGeom prst="rect">
            <a:avLst/>
          </a:prstGeom>
        </p:spPr>
      </p:pic>
      <p:sp>
        <p:nvSpPr>
          <p:cNvPr id="8" name="TextBox 7">
            <a:extLst>
              <a:ext uri="{FF2B5EF4-FFF2-40B4-BE49-F238E27FC236}">
                <a16:creationId xmlns:a16="http://schemas.microsoft.com/office/drawing/2014/main" id="{59C1FCC8-8874-7CC2-1A68-23D87644E078}"/>
              </a:ext>
            </a:extLst>
          </p:cNvPr>
          <p:cNvSpPr txBox="1"/>
          <p:nvPr/>
        </p:nvSpPr>
        <p:spPr>
          <a:xfrm>
            <a:off x="340075" y="1594839"/>
            <a:ext cx="3133900" cy="3196244"/>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lnSpc>
                <a:spcPct val="90000"/>
              </a:lnSpc>
              <a:spcBef>
                <a:spcPct val="0"/>
              </a:spcBef>
              <a:spcAft>
                <a:spcPts val="600"/>
              </a:spcAft>
            </a:pPr>
            <a:r>
              <a:rPr lang="en-US" sz="2600" b="1" dirty="0">
                <a:solidFill>
                  <a:srgbClr val="262626"/>
                </a:solidFill>
                <a:latin typeface="+mj-lt"/>
                <a:ea typeface="+mj-ea"/>
                <a:cs typeface="+mj-cs"/>
              </a:rPr>
              <a:t>Visualization for California wildfire on map</a:t>
            </a:r>
          </a:p>
          <a:p>
            <a:pPr algn="ctr">
              <a:lnSpc>
                <a:spcPct val="90000"/>
              </a:lnSpc>
              <a:spcBef>
                <a:spcPct val="0"/>
              </a:spcBef>
              <a:spcAft>
                <a:spcPts val="600"/>
              </a:spcAft>
            </a:pPr>
            <a:r>
              <a:rPr lang="en-US" sz="2000" b="1" dirty="0">
                <a:solidFill>
                  <a:srgbClr val="262626"/>
                </a:solidFill>
                <a:latin typeface="+mj-lt"/>
                <a:ea typeface="+mj-ea"/>
                <a:cs typeface="+mj-cs"/>
              </a:rPr>
              <a:t>(Leaflet </a:t>
            </a:r>
            <a:r>
              <a:rPr lang="en-US" sz="2000" b="1" dirty="0" err="1">
                <a:solidFill>
                  <a:srgbClr val="262626"/>
                </a:solidFill>
                <a:latin typeface="+mj-lt"/>
                <a:ea typeface="+mj-ea"/>
                <a:cs typeface="+mj-cs"/>
              </a:rPr>
              <a:t>Javascript</a:t>
            </a:r>
            <a:r>
              <a:rPr lang="en-US" sz="2000" b="1" dirty="0">
                <a:solidFill>
                  <a:srgbClr val="262626"/>
                </a:solidFill>
                <a:latin typeface="+mj-lt"/>
                <a:ea typeface="+mj-ea"/>
                <a:cs typeface="+mj-cs"/>
              </a:rPr>
              <a:t>)</a:t>
            </a:r>
          </a:p>
        </p:txBody>
      </p:sp>
    </p:spTree>
    <p:extLst>
      <p:ext uri="{BB962C8B-B14F-4D97-AF65-F5344CB8AC3E}">
        <p14:creationId xmlns:p14="http://schemas.microsoft.com/office/powerpoint/2010/main" val="287590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AD5D9-29D1-56DA-64AB-912B04742B8E}"/>
              </a:ext>
            </a:extLst>
          </p:cNvPr>
          <p:cNvPicPr>
            <a:picLocks noChangeAspect="1"/>
          </p:cNvPicPr>
          <p:nvPr/>
        </p:nvPicPr>
        <p:blipFill>
          <a:blip r:embed="rId2"/>
          <a:stretch>
            <a:fillRect/>
          </a:stretch>
        </p:blipFill>
        <p:spPr>
          <a:xfrm>
            <a:off x="352383" y="1695801"/>
            <a:ext cx="6264006" cy="4461305"/>
          </a:xfrm>
          <a:prstGeom prst="rect">
            <a:avLst/>
          </a:prstGeom>
        </p:spPr>
      </p:pic>
      <p:sp>
        <p:nvSpPr>
          <p:cNvPr id="5" name="TextBox 4">
            <a:extLst>
              <a:ext uri="{FF2B5EF4-FFF2-40B4-BE49-F238E27FC236}">
                <a16:creationId xmlns:a16="http://schemas.microsoft.com/office/drawing/2014/main" id="{A14189C5-63D4-906B-1F2F-5FC9038D4CBD}"/>
              </a:ext>
            </a:extLst>
          </p:cNvPr>
          <p:cNvSpPr txBox="1"/>
          <p:nvPr/>
        </p:nvSpPr>
        <p:spPr>
          <a:xfrm>
            <a:off x="1319916" y="351764"/>
            <a:ext cx="7385933" cy="830997"/>
          </a:xfrm>
          <a:prstGeom prst="rect">
            <a:avLst/>
          </a:prstGeom>
          <a:noFill/>
        </p:spPr>
        <p:txBody>
          <a:bodyPr wrap="none" rtlCol="0">
            <a:spAutoFit/>
          </a:bodyPr>
          <a:lstStyle/>
          <a:p>
            <a:pPr algn="ctr"/>
            <a:r>
              <a:rPr lang="en-US" sz="4800" b="1" dirty="0"/>
              <a:t>Drought Effect on Wildfires?</a:t>
            </a:r>
          </a:p>
        </p:txBody>
      </p:sp>
      <p:pic>
        <p:nvPicPr>
          <p:cNvPr id="7" name="Picture 6">
            <a:extLst>
              <a:ext uri="{FF2B5EF4-FFF2-40B4-BE49-F238E27FC236}">
                <a16:creationId xmlns:a16="http://schemas.microsoft.com/office/drawing/2014/main" id="{E3C85F48-047E-9C45-D1E7-C3799BF975DD}"/>
              </a:ext>
            </a:extLst>
          </p:cNvPr>
          <p:cNvPicPr>
            <a:picLocks noChangeAspect="1"/>
          </p:cNvPicPr>
          <p:nvPr/>
        </p:nvPicPr>
        <p:blipFill>
          <a:blip r:embed="rId3"/>
          <a:stretch>
            <a:fillRect/>
          </a:stretch>
        </p:blipFill>
        <p:spPr>
          <a:xfrm>
            <a:off x="6899021" y="2044936"/>
            <a:ext cx="4880586" cy="4149574"/>
          </a:xfrm>
          <a:prstGeom prst="rect">
            <a:avLst/>
          </a:prstGeom>
        </p:spPr>
      </p:pic>
    </p:spTree>
    <p:extLst>
      <p:ext uri="{BB962C8B-B14F-4D97-AF65-F5344CB8AC3E}">
        <p14:creationId xmlns:p14="http://schemas.microsoft.com/office/powerpoint/2010/main" val="27570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F5C2CF-E996-2FF6-52E1-D666192E9EE7}"/>
              </a:ext>
            </a:extLst>
          </p:cNvPr>
          <p:cNvPicPr>
            <a:picLocks noChangeAspect="1"/>
          </p:cNvPicPr>
          <p:nvPr/>
        </p:nvPicPr>
        <p:blipFill>
          <a:blip r:embed="rId2"/>
          <a:stretch>
            <a:fillRect/>
          </a:stretch>
        </p:blipFill>
        <p:spPr>
          <a:xfrm>
            <a:off x="2369631" y="2123859"/>
            <a:ext cx="7057002" cy="3628600"/>
          </a:xfrm>
          <a:prstGeom prst="rect">
            <a:avLst/>
          </a:prstGeom>
        </p:spPr>
      </p:pic>
      <p:pic>
        <p:nvPicPr>
          <p:cNvPr id="14" name="Picture 13">
            <a:extLst>
              <a:ext uri="{FF2B5EF4-FFF2-40B4-BE49-F238E27FC236}">
                <a16:creationId xmlns:a16="http://schemas.microsoft.com/office/drawing/2014/main" id="{80394D29-32AF-CB5A-54F0-0C219B430AC9}"/>
              </a:ext>
            </a:extLst>
          </p:cNvPr>
          <p:cNvPicPr>
            <a:picLocks noChangeAspect="1"/>
          </p:cNvPicPr>
          <p:nvPr/>
        </p:nvPicPr>
        <p:blipFill>
          <a:blip r:embed="rId3"/>
          <a:stretch>
            <a:fillRect/>
          </a:stretch>
        </p:blipFill>
        <p:spPr>
          <a:xfrm>
            <a:off x="1880921" y="1680007"/>
            <a:ext cx="7735164" cy="375147"/>
          </a:xfrm>
          <a:prstGeom prst="rect">
            <a:avLst/>
          </a:prstGeom>
        </p:spPr>
      </p:pic>
      <p:sp>
        <p:nvSpPr>
          <p:cNvPr id="15" name="TextBox 14">
            <a:extLst>
              <a:ext uri="{FF2B5EF4-FFF2-40B4-BE49-F238E27FC236}">
                <a16:creationId xmlns:a16="http://schemas.microsoft.com/office/drawing/2014/main" id="{5DA9D51D-098B-7226-24EE-38CB41DFF7B8}"/>
              </a:ext>
            </a:extLst>
          </p:cNvPr>
          <p:cNvSpPr txBox="1"/>
          <p:nvPr/>
        </p:nvSpPr>
        <p:spPr>
          <a:xfrm>
            <a:off x="966420" y="548640"/>
            <a:ext cx="10259155" cy="830997"/>
          </a:xfrm>
          <a:prstGeom prst="rect">
            <a:avLst/>
          </a:prstGeom>
          <a:noFill/>
        </p:spPr>
        <p:txBody>
          <a:bodyPr wrap="none" rtlCol="0">
            <a:spAutoFit/>
          </a:bodyPr>
          <a:lstStyle/>
          <a:p>
            <a:pPr algn="ctr"/>
            <a:r>
              <a:rPr lang="en-US" sz="4800" b="1" dirty="0"/>
              <a:t>Snapshot of the California drought data</a:t>
            </a:r>
          </a:p>
        </p:txBody>
      </p:sp>
      <p:sp>
        <p:nvSpPr>
          <p:cNvPr id="16" name="TextBox 15">
            <a:extLst>
              <a:ext uri="{FF2B5EF4-FFF2-40B4-BE49-F238E27FC236}">
                <a16:creationId xmlns:a16="http://schemas.microsoft.com/office/drawing/2014/main" id="{679B7223-7128-7AA9-96FB-9A0F484A7078}"/>
              </a:ext>
            </a:extLst>
          </p:cNvPr>
          <p:cNvSpPr txBox="1"/>
          <p:nvPr/>
        </p:nvSpPr>
        <p:spPr>
          <a:xfrm>
            <a:off x="5259187" y="6101497"/>
            <a:ext cx="4356898" cy="523220"/>
          </a:xfrm>
          <a:prstGeom prst="rect">
            <a:avLst/>
          </a:prstGeom>
          <a:noFill/>
        </p:spPr>
        <p:txBody>
          <a:bodyPr wrap="none" rtlCol="0">
            <a:spAutoFit/>
          </a:bodyPr>
          <a:lstStyle/>
          <a:p>
            <a:pPr algn="ctr"/>
            <a:r>
              <a:rPr lang="en-US" sz="2800" dirty="0"/>
              <a:t>Source: USDM-california.csv </a:t>
            </a:r>
          </a:p>
        </p:txBody>
      </p:sp>
      <p:pic>
        <p:nvPicPr>
          <p:cNvPr id="18" name="Picture 17">
            <a:extLst>
              <a:ext uri="{FF2B5EF4-FFF2-40B4-BE49-F238E27FC236}">
                <a16:creationId xmlns:a16="http://schemas.microsoft.com/office/drawing/2014/main" id="{7887899B-3807-2F9F-7777-95707AF465FF}"/>
              </a:ext>
            </a:extLst>
          </p:cNvPr>
          <p:cNvPicPr>
            <a:picLocks noChangeAspect="1"/>
          </p:cNvPicPr>
          <p:nvPr/>
        </p:nvPicPr>
        <p:blipFill>
          <a:blip r:embed="rId4"/>
          <a:stretch>
            <a:fillRect/>
          </a:stretch>
        </p:blipFill>
        <p:spPr>
          <a:xfrm>
            <a:off x="1472057" y="6047749"/>
            <a:ext cx="3678130" cy="630715"/>
          </a:xfrm>
          <a:prstGeom prst="rect">
            <a:avLst/>
          </a:prstGeom>
        </p:spPr>
      </p:pic>
    </p:spTree>
    <p:extLst>
      <p:ext uri="{BB962C8B-B14F-4D97-AF65-F5344CB8AC3E}">
        <p14:creationId xmlns:p14="http://schemas.microsoft.com/office/powerpoint/2010/main" val="270103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FFBCA6-AF05-75F8-E1F5-2369263240D4}"/>
              </a:ext>
            </a:extLst>
          </p:cNvPr>
          <p:cNvPicPr>
            <a:picLocks noChangeAspect="1"/>
          </p:cNvPicPr>
          <p:nvPr/>
        </p:nvPicPr>
        <p:blipFill>
          <a:blip r:embed="rId2"/>
          <a:stretch>
            <a:fillRect/>
          </a:stretch>
        </p:blipFill>
        <p:spPr>
          <a:xfrm>
            <a:off x="2680817" y="1521162"/>
            <a:ext cx="6830360" cy="5122770"/>
          </a:xfrm>
          <a:prstGeom prst="rect">
            <a:avLst/>
          </a:prstGeom>
        </p:spPr>
      </p:pic>
      <p:sp>
        <p:nvSpPr>
          <p:cNvPr id="5" name="TextBox 4">
            <a:extLst>
              <a:ext uri="{FF2B5EF4-FFF2-40B4-BE49-F238E27FC236}">
                <a16:creationId xmlns:a16="http://schemas.microsoft.com/office/drawing/2014/main" id="{E066F086-10B9-CE48-0F71-E5EA9EC911FC}"/>
              </a:ext>
            </a:extLst>
          </p:cNvPr>
          <p:cNvSpPr txBox="1"/>
          <p:nvPr/>
        </p:nvSpPr>
        <p:spPr>
          <a:xfrm>
            <a:off x="1002844" y="548640"/>
            <a:ext cx="10186315" cy="830997"/>
          </a:xfrm>
          <a:prstGeom prst="rect">
            <a:avLst/>
          </a:prstGeom>
          <a:noFill/>
        </p:spPr>
        <p:txBody>
          <a:bodyPr wrap="none" rtlCol="0">
            <a:spAutoFit/>
          </a:bodyPr>
          <a:lstStyle/>
          <a:p>
            <a:pPr algn="ctr"/>
            <a:r>
              <a:rPr lang="en-US" sz="4800" b="1" dirty="0"/>
              <a:t>Drought area of the California in a year</a:t>
            </a:r>
          </a:p>
        </p:txBody>
      </p:sp>
    </p:spTree>
    <p:extLst>
      <p:ext uri="{BB962C8B-B14F-4D97-AF65-F5344CB8AC3E}">
        <p14:creationId xmlns:p14="http://schemas.microsoft.com/office/powerpoint/2010/main" val="2379626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127</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Nuri Jang</dc:creator>
  <cp:lastModifiedBy>Bryan Nuri Jang</cp:lastModifiedBy>
  <cp:revision>7</cp:revision>
  <dcterms:created xsi:type="dcterms:W3CDTF">2022-07-22T13:47:46Z</dcterms:created>
  <dcterms:modified xsi:type="dcterms:W3CDTF">2022-07-23T02:31:25Z</dcterms:modified>
</cp:coreProperties>
</file>