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6a76408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6a76408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6a76408d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6a76408d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6a76408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6a76408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6a76408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6a76408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6a76408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6a76408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8c586ed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8c586ed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8c586ed5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8c586ed5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8c586ed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8c586ed5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8c586ed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8c586ed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8c586ed5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8c586ed5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6a76408d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6a76408d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6a76408d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6a76408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6a76408d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6a76408d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6a76408d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6a76408d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6a76408d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6a76408d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6a76408d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6a76408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8c586e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8c586e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8c586ed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8c586ed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8c586ed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8c586ed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8c586ed5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8c586ed5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8c586ed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8c586ed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8c586ed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8c586ed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8c586ed5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8c586ed5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474be2b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474be2b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6a76408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6a76408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6a76408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6a76408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6a76408d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6a76408d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2020 Final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social media a better predictor for election outcomes?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 Data from Twint/Pre-Cleaned</a:t>
            </a:r>
            <a:endParaRPr/>
          </a:p>
          <a:p>
            <a:pPr indent="0" lvl="0" marL="0" rtl="0" algn="l">
              <a:spcBef>
                <a:spcPts val="0"/>
              </a:spcBef>
              <a:spcAft>
                <a:spcPts val="0"/>
              </a:spcAft>
              <a:buNone/>
            </a:pPr>
            <a:r>
              <a:t/>
            </a:r>
            <a:endParaRPr/>
          </a:p>
        </p:txBody>
      </p:sp>
      <p:pic>
        <p:nvPicPr>
          <p:cNvPr id="190" name="Google Shape;190;p22"/>
          <p:cNvPicPr preferRelativeResize="0"/>
          <p:nvPr/>
        </p:nvPicPr>
        <p:blipFill>
          <a:blip r:embed="rId3">
            <a:alphaModFix/>
          </a:blip>
          <a:stretch>
            <a:fillRect/>
          </a:stretch>
        </p:blipFill>
        <p:spPr>
          <a:xfrm>
            <a:off x="152400" y="1170200"/>
            <a:ext cx="8839199" cy="336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311700" y="2145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Issue in column “tweet”</a:t>
            </a:r>
            <a:endParaRPr/>
          </a:p>
        </p:txBody>
      </p:sp>
      <p:pic>
        <p:nvPicPr>
          <p:cNvPr id="196" name="Google Shape;196;p23"/>
          <p:cNvPicPr preferRelativeResize="0"/>
          <p:nvPr/>
        </p:nvPicPr>
        <p:blipFill>
          <a:blip r:embed="rId3">
            <a:alphaModFix/>
          </a:blip>
          <a:stretch>
            <a:fillRect/>
          </a:stretch>
        </p:blipFill>
        <p:spPr>
          <a:xfrm>
            <a:off x="6371025" y="85725"/>
            <a:ext cx="1524000" cy="497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t>Cleaning Process:</a:t>
            </a:r>
            <a:endParaRPr b="1" sz="1500" u="sng"/>
          </a:p>
          <a:p>
            <a:pPr indent="0" lvl="0" marL="0" rtl="0" algn="l">
              <a:spcBef>
                <a:spcPts val="0"/>
              </a:spcBef>
              <a:spcAft>
                <a:spcPts val="0"/>
              </a:spcAft>
              <a:buNone/>
            </a:pPr>
            <a:r>
              <a:rPr lang="en" sz="1300"/>
              <a:t>Code Used to Clean Tweet Column Data from Special Characters (https: links and #’s) Step 1 To Clean up Raw “tweet” Column and insert new column called “cleaned_tweet”</a:t>
            </a:r>
            <a:br>
              <a:rPr lang="en" sz="1300"/>
            </a:br>
            <a:endParaRPr sz="2000"/>
          </a:p>
        </p:txBody>
      </p:sp>
      <p:pic>
        <p:nvPicPr>
          <p:cNvPr id="202" name="Google Shape;202;p24"/>
          <p:cNvPicPr preferRelativeResize="0"/>
          <p:nvPr/>
        </p:nvPicPr>
        <p:blipFill>
          <a:blip r:embed="rId3">
            <a:alphaModFix/>
          </a:blip>
          <a:stretch>
            <a:fillRect/>
          </a:stretch>
        </p:blipFill>
        <p:spPr>
          <a:xfrm>
            <a:off x="152400" y="1170200"/>
            <a:ext cx="6677025" cy="1390650"/>
          </a:xfrm>
          <a:prstGeom prst="rect">
            <a:avLst/>
          </a:prstGeom>
          <a:noFill/>
          <a:ln>
            <a:noFill/>
          </a:ln>
        </p:spPr>
      </p:pic>
      <p:pic>
        <p:nvPicPr>
          <p:cNvPr id="203" name="Google Shape;203;p24"/>
          <p:cNvPicPr preferRelativeResize="0"/>
          <p:nvPr/>
        </p:nvPicPr>
        <p:blipFill>
          <a:blip r:embed="rId4">
            <a:alphaModFix/>
          </a:blip>
          <a:stretch>
            <a:fillRect/>
          </a:stretch>
        </p:blipFill>
        <p:spPr>
          <a:xfrm>
            <a:off x="152400" y="2713250"/>
            <a:ext cx="4019550" cy="1085850"/>
          </a:xfrm>
          <a:prstGeom prst="rect">
            <a:avLst/>
          </a:prstGeom>
          <a:noFill/>
          <a:ln>
            <a:noFill/>
          </a:ln>
        </p:spPr>
      </p:pic>
      <p:pic>
        <p:nvPicPr>
          <p:cNvPr id="204" name="Google Shape;204;p24"/>
          <p:cNvPicPr preferRelativeResize="0"/>
          <p:nvPr/>
        </p:nvPicPr>
        <p:blipFill>
          <a:blip r:embed="rId5">
            <a:alphaModFix/>
          </a:blip>
          <a:stretch>
            <a:fillRect/>
          </a:stretch>
        </p:blipFill>
        <p:spPr>
          <a:xfrm>
            <a:off x="152400" y="3951500"/>
            <a:ext cx="8239125" cy="55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Code Used to Clean Tweet Column Data from Special Characters (https: links and #’s) Step 2</a:t>
            </a:r>
            <a:endParaRPr sz="1300"/>
          </a:p>
          <a:p>
            <a:pPr indent="-311150" lvl="0" marL="457200" rtl="0" algn="l">
              <a:spcBef>
                <a:spcPts val="0"/>
              </a:spcBef>
              <a:spcAft>
                <a:spcPts val="0"/>
              </a:spcAft>
              <a:buSzPts val="1300"/>
              <a:buChar char="●"/>
            </a:pPr>
            <a:r>
              <a:rPr lang="en" sz="1300"/>
              <a:t>Clean up special characters ([^\w\s#@/:%.,_-])</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210" name="Google Shape;210;p25"/>
          <p:cNvPicPr preferRelativeResize="0"/>
          <p:nvPr/>
        </p:nvPicPr>
        <p:blipFill>
          <a:blip r:embed="rId3">
            <a:alphaModFix/>
          </a:blip>
          <a:stretch>
            <a:fillRect/>
          </a:stretch>
        </p:blipFill>
        <p:spPr>
          <a:xfrm>
            <a:off x="152400" y="1170200"/>
            <a:ext cx="8839199" cy="479773"/>
          </a:xfrm>
          <a:prstGeom prst="rect">
            <a:avLst/>
          </a:prstGeom>
          <a:noFill/>
          <a:ln>
            <a:noFill/>
          </a:ln>
        </p:spPr>
      </p:pic>
      <p:sp>
        <p:nvSpPr>
          <p:cNvPr id="211" name="Google Shape;211;p25"/>
          <p:cNvSpPr txBox="1"/>
          <p:nvPr/>
        </p:nvSpPr>
        <p:spPr>
          <a:xfrm>
            <a:off x="353625" y="1853800"/>
            <a:ext cx="8379600" cy="578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Add “NA” to cleaned up new “cleaned_tweet” column</a:t>
            </a:r>
            <a:endParaRPr sz="1300">
              <a:solidFill>
                <a:schemeClr val="dk1"/>
              </a:solidFill>
              <a:latin typeface="Roboto"/>
              <a:ea typeface="Roboto"/>
              <a:cs typeface="Roboto"/>
              <a:sym typeface="Roboto"/>
            </a:endParaRPr>
          </a:p>
        </p:txBody>
      </p:sp>
      <p:pic>
        <p:nvPicPr>
          <p:cNvPr id="212" name="Google Shape;212;p25"/>
          <p:cNvPicPr preferRelativeResize="0"/>
          <p:nvPr/>
        </p:nvPicPr>
        <p:blipFill>
          <a:blip r:embed="rId4">
            <a:alphaModFix/>
          </a:blip>
          <a:stretch>
            <a:fillRect/>
          </a:stretch>
        </p:blipFill>
        <p:spPr>
          <a:xfrm>
            <a:off x="152400" y="2584900"/>
            <a:ext cx="8839199" cy="641479"/>
          </a:xfrm>
          <a:prstGeom prst="rect">
            <a:avLst/>
          </a:prstGeom>
          <a:noFill/>
          <a:ln>
            <a:noFill/>
          </a:ln>
        </p:spPr>
      </p:pic>
      <p:sp>
        <p:nvSpPr>
          <p:cNvPr id="213" name="Google Shape;213;p25"/>
          <p:cNvSpPr txBox="1"/>
          <p:nvPr/>
        </p:nvSpPr>
        <p:spPr>
          <a:xfrm>
            <a:off x="396475" y="3343275"/>
            <a:ext cx="8435700" cy="578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Keeping only Non “NA” data in “cleaned_tweets”</a:t>
            </a:r>
            <a:endParaRPr sz="1300">
              <a:solidFill>
                <a:schemeClr val="dk1"/>
              </a:solidFill>
              <a:latin typeface="Roboto"/>
              <a:ea typeface="Roboto"/>
              <a:cs typeface="Roboto"/>
              <a:sym typeface="Roboto"/>
            </a:endParaRPr>
          </a:p>
        </p:txBody>
      </p:sp>
      <p:pic>
        <p:nvPicPr>
          <p:cNvPr id="214" name="Google Shape;214;p25"/>
          <p:cNvPicPr preferRelativeResize="0"/>
          <p:nvPr/>
        </p:nvPicPr>
        <p:blipFill>
          <a:blip r:embed="rId5">
            <a:alphaModFix/>
          </a:blip>
          <a:stretch>
            <a:fillRect/>
          </a:stretch>
        </p:blipFill>
        <p:spPr>
          <a:xfrm>
            <a:off x="152400" y="3921975"/>
            <a:ext cx="7439025" cy="56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Cleaned Data Set 3</a:t>
            </a:r>
            <a:endParaRPr/>
          </a:p>
        </p:txBody>
      </p:sp>
      <p:sp>
        <p:nvSpPr>
          <p:cNvPr id="220" name="Google Shape;22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Data point is cleaning up special characters in Tweets to arrive to Clean Data in the Final Column</a:t>
            </a:r>
            <a:endParaRPr/>
          </a:p>
          <a:p>
            <a:pPr indent="0" lvl="0" marL="0" rtl="0" algn="l">
              <a:spcBef>
                <a:spcPts val="1600"/>
              </a:spcBef>
              <a:spcAft>
                <a:spcPts val="1600"/>
              </a:spcAft>
              <a:buNone/>
            </a:pPr>
            <a:r>
              <a:t/>
            </a:r>
            <a:endParaRPr/>
          </a:p>
        </p:txBody>
      </p:sp>
      <p:pic>
        <p:nvPicPr>
          <p:cNvPr id="221" name="Google Shape;221;p26"/>
          <p:cNvPicPr preferRelativeResize="0"/>
          <p:nvPr/>
        </p:nvPicPr>
        <p:blipFill>
          <a:blip r:embed="rId3">
            <a:alphaModFix/>
          </a:blip>
          <a:stretch>
            <a:fillRect/>
          </a:stretch>
        </p:blipFill>
        <p:spPr>
          <a:xfrm>
            <a:off x="0" y="2508387"/>
            <a:ext cx="9144001" cy="2248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Tableau</a:t>
            </a:r>
            <a:endParaRPr/>
          </a:p>
        </p:txBody>
      </p:sp>
      <p:sp>
        <p:nvSpPr>
          <p:cNvPr id="227" name="Google Shape;227;p27"/>
          <p:cNvSpPr txBox="1"/>
          <p:nvPr>
            <p:ph idx="1" type="subTitle"/>
          </p:nvPr>
        </p:nvSpPr>
        <p:spPr>
          <a:xfrm>
            <a:off x="598100" y="2715947"/>
            <a:ext cx="8304900" cy="12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following DashBoard, we will use Tableau to represent the clean data findings concerning tweet </a:t>
            </a:r>
            <a:r>
              <a:rPr lang="en"/>
              <a:t>lengths</a:t>
            </a:r>
            <a:r>
              <a:rPr lang="en"/>
              <a:t>, likes and retweets.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8"/>
          <p:cNvPicPr preferRelativeResize="0"/>
          <p:nvPr/>
        </p:nvPicPr>
        <p:blipFill>
          <a:blip r:embed="rId3">
            <a:alphaModFix/>
          </a:blip>
          <a:stretch>
            <a:fillRect/>
          </a:stretch>
        </p:blipFill>
        <p:spPr>
          <a:xfrm>
            <a:off x="404025" y="152400"/>
            <a:ext cx="8221168"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9"/>
          <p:cNvPicPr preferRelativeResize="0"/>
          <p:nvPr/>
        </p:nvPicPr>
        <p:blipFill>
          <a:blip r:embed="rId3">
            <a:alphaModFix/>
          </a:blip>
          <a:stretch>
            <a:fillRect/>
          </a:stretch>
        </p:blipFill>
        <p:spPr>
          <a:xfrm>
            <a:off x="537225" y="152400"/>
            <a:ext cx="8260629"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0"/>
          <p:cNvPicPr preferRelativeResize="0"/>
          <p:nvPr/>
        </p:nvPicPr>
        <p:blipFill>
          <a:blip r:embed="rId3">
            <a:alphaModFix/>
          </a:blip>
          <a:stretch>
            <a:fillRect/>
          </a:stretch>
        </p:blipFill>
        <p:spPr>
          <a:xfrm>
            <a:off x="522450" y="108000"/>
            <a:ext cx="8276112"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nvSpPr>
        <p:spPr>
          <a:xfrm>
            <a:off x="3606225" y="0"/>
            <a:ext cx="16059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Roboto"/>
                <a:ea typeface="Roboto"/>
                <a:cs typeface="Roboto"/>
                <a:sym typeface="Roboto"/>
              </a:rPr>
              <a:t>First Debate</a:t>
            </a:r>
            <a:endParaRPr b="1" sz="1700">
              <a:latin typeface="Roboto"/>
              <a:ea typeface="Roboto"/>
              <a:cs typeface="Roboto"/>
              <a:sym typeface="Roboto"/>
            </a:endParaRPr>
          </a:p>
        </p:txBody>
      </p:sp>
      <p:sp>
        <p:nvSpPr>
          <p:cNvPr id="248" name="Google Shape;248;p31"/>
          <p:cNvSpPr txBox="1"/>
          <p:nvPr/>
        </p:nvSpPr>
        <p:spPr>
          <a:xfrm>
            <a:off x="3778100" y="1589375"/>
            <a:ext cx="1110000" cy="1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Roboto"/>
                <a:ea typeface="Roboto"/>
                <a:cs typeface="Roboto"/>
                <a:sym typeface="Roboto"/>
              </a:rPr>
              <a:t>TownHall</a:t>
            </a:r>
            <a:endParaRPr b="1" sz="1700">
              <a:latin typeface="Roboto"/>
              <a:ea typeface="Roboto"/>
              <a:cs typeface="Roboto"/>
              <a:sym typeface="Roboto"/>
            </a:endParaRPr>
          </a:p>
        </p:txBody>
      </p:sp>
      <p:pic>
        <p:nvPicPr>
          <p:cNvPr id="249" name="Google Shape;249;p31"/>
          <p:cNvPicPr preferRelativeResize="0"/>
          <p:nvPr/>
        </p:nvPicPr>
        <p:blipFill>
          <a:blip r:embed="rId3">
            <a:alphaModFix/>
          </a:blip>
          <a:stretch>
            <a:fillRect/>
          </a:stretch>
        </p:blipFill>
        <p:spPr>
          <a:xfrm>
            <a:off x="152400" y="322900"/>
            <a:ext cx="8839200" cy="1343293"/>
          </a:xfrm>
          <a:prstGeom prst="rect">
            <a:avLst/>
          </a:prstGeom>
          <a:noFill/>
          <a:ln>
            <a:noFill/>
          </a:ln>
        </p:spPr>
      </p:pic>
      <p:pic>
        <p:nvPicPr>
          <p:cNvPr id="250" name="Google Shape;250;p31"/>
          <p:cNvPicPr preferRelativeResize="0"/>
          <p:nvPr/>
        </p:nvPicPr>
        <p:blipFill>
          <a:blip r:embed="rId4">
            <a:alphaModFix/>
          </a:blip>
          <a:stretch>
            <a:fillRect/>
          </a:stretch>
        </p:blipFill>
        <p:spPr>
          <a:xfrm>
            <a:off x="152400" y="1927175"/>
            <a:ext cx="8839198" cy="1405672"/>
          </a:xfrm>
          <a:prstGeom prst="rect">
            <a:avLst/>
          </a:prstGeom>
          <a:noFill/>
          <a:ln>
            <a:noFill/>
          </a:ln>
        </p:spPr>
      </p:pic>
      <p:sp>
        <p:nvSpPr>
          <p:cNvPr id="251" name="Google Shape;251;p31"/>
          <p:cNvSpPr txBox="1"/>
          <p:nvPr/>
        </p:nvSpPr>
        <p:spPr>
          <a:xfrm>
            <a:off x="3530150" y="3248925"/>
            <a:ext cx="1605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Roboto"/>
                <a:ea typeface="Roboto"/>
                <a:cs typeface="Roboto"/>
                <a:sym typeface="Roboto"/>
              </a:rPr>
              <a:t>Third Debate</a:t>
            </a:r>
            <a:endParaRPr b="1" sz="1700">
              <a:latin typeface="Roboto"/>
              <a:ea typeface="Roboto"/>
              <a:cs typeface="Roboto"/>
              <a:sym typeface="Roboto"/>
            </a:endParaRPr>
          </a:p>
        </p:txBody>
      </p:sp>
      <p:pic>
        <p:nvPicPr>
          <p:cNvPr id="252" name="Google Shape;252;p31"/>
          <p:cNvPicPr preferRelativeResize="0"/>
          <p:nvPr/>
        </p:nvPicPr>
        <p:blipFill>
          <a:blip r:embed="rId5">
            <a:alphaModFix/>
          </a:blip>
          <a:stretch>
            <a:fillRect/>
          </a:stretch>
        </p:blipFill>
        <p:spPr>
          <a:xfrm>
            <a:off x="152400" y="3593825"/>
            <a:ext cx="8839200" cy="134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Polling</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current polling industry continues to recently miss ongoing voting outcomes and fail to capture voter sentiment and deliver accurate representations of election outcomes.</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Large Polling institutions such as 538, CNBC, Reuters and other high level polling institutions missed key election outcomes such as Brexit 2016, Trump 2016, Brazil’s Bolsanaro and British 2019 Parliament.</a:t>
            </a:r>
            <a:br>
              <a:rPr lang="en" sz="1600"/>
            </a:br>
            <a:r>
              <a:rPr lang="en" sz="1600"/>
              <a:t>Will They Miss 2020? </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Can we disrupt the Status Quo Polling by using social media to measure and predict voter enthusiasm coupled with election outcome for the 2020 Presidential Election?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11700" y="555600"/>
            <a:ext cx="78537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Observations and Answers</a:t>
            </a:r>
            <a:endParaRPr/>
          </a:p>
        </p:txBody>
      </p:sp>
      <p:sp>
        <p:nvSpPr>
          <p:cNvPr id="258" name="Google Shape;258;p32"/>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Our model, sentiment, is unsupervised machine learning.</a:t>
            </a:r>
            <a:endParaRPr/>
          </a:p>
          <a:p>
            <a:pPr indent="-304800" lvl="0" marL="457200" rtl="0" algn="l">
              <a:spcBef>
                <a:spcPts val="0"/>
              </a:spcBef>
              <a:spcAft>
                <a:spcPts val="0"/>
              </a:spcAft>
              <a:buSzPts val="1200"/>
              <a:buChar char="●"/>
            </a:pPr>
            <a:r>
              <a:rPr lang="en"/>
              <a:t>We do not use previous/past results as we don’t go back and measure sentiment of twitter ID’s previous tweets. </a:t>
            </a:r>
            <a:endParaRPr/>
          </a:p>
          <a:p>
            <a:pPr indent="-304800" lvl="0" marL="457200" rtl="0" algn="l">
              <a:spcBef>
                <a:spcPts val="0"/>
              </a:spcBef>
              <a:spcAft>
                <a:spcPts val="0"/>
              </a:spcAft>
              <a:buSzPts val="1200"/>
              <a:buChar char="●"/>
            </a:pPr>
            <a:r>
              <a:rPr lang="en"/>
              <a:t>No actual training and testing is required due to the unsupervised machine learning choice. </a:t>
            </a:r>
            <a:endParaRPr/>
          </a:p>
          <a:p>
            <a:pPr indent="0" lvl="0" marL="0" rtl="0" algn="l">
              <a:spcBef>
                <a:spcPts val="1600"/>
              </a:spcBef>
              <a:spcAft>
                <a:spcPts val="1600"/>
              </a:spcAft>
              <a:buNone/>
            </a:pPr>
            <a:r>
              <a:t/>
            </a:r>
            <a:endParaRPr/>
          </a:p>
        </p:txBody>
      </p:sp>
      <p:sp>
        <p:nvSpPr>
          <p:cNvPr id="259" name="Google Shape;259;p32"/>
          <p:cNvSpPr txBox="1"/>
          <p:nvPr/>
        </p:nvSpPr>
        <p:spPr>
          <a:xfrm>
            <a:off x="4457700" y="1465800"/>
            <a:ext cx="4149300" cy="33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Limitations </a:t>
            </a:r>
            <a:endParaRPr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analysis only provides unique, daily </a:t>
            </a:r>
            <a:r>
              <a:rPr lang="en">
                <a:latin typeface="Roboto"/>
                <a:ea typeface="Roboto"/>
                <a:cs typeface="Roboto"/>
                <a:sym typeface="Roboto"/>
              </a:rPr>
              <a:t>representations</a:t>
            </a:r>
            <a:r>
              <a:rPr lang="en">
                <a:latin typeface="Roboto"/>
                <a:ea typeface="Roboto"/>
                <a:cs typeface="Roboto"/>
                <a:sym typeface="Roboto"/>
              </a:rPr>
              <a:t> of twitter user sentiment.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could further delve into how sentiment changed from the first debate for each twitter user over the 4 weeks of data that we pull from Twint.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Furthermore, we don’t have much understanding of why a Twitter ID is the way they are, or speak out that way. But the one benefit is we capture unique, user data to provide observations about how people actually react and respond to today’s pressing issues and elections.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NLP Code: Establish Sentiment Feedback</a:t>
            </a:r>
            <a:endParaRPr/>
          </a:p>
        </p:txBody>
      </p:sp>
      <p:pic>
        <p:nvPicPr>
          <p:cNvPr id="265" name="Google Shape;265;p33"/>
          <p:cNvPicPr preferRelativeResize="0"/>
          <p:nvPr/>
        </p:nvPicPr>
        <p:blipFill>
          <a:blip r:embed="rId3">
            <a:alphaModFix/>
          </a:blip>
          <a:stretch>
            <a:fillRect/>
          </a:stretch>
        </p:blipFill>
        <p:spPr>
          <a:xfrm>
            <a:off x="1260325" y="1063050"/>
            <a:ext cx="6623350" cy="38209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NLP Code: Isolate Tweets and Find Subjectivity and Polarity</a:t>
            </a:r>
            <a:endParaRPr sz="2300"/>
          </a:p>
          <a:p>
            <a:pPr indent="0" lvl="0" marL="0" rtl="0" algn="ctr">
              <a:spcBef>
                <a:spcPts val="0"/>
              </a:spcBef>
              <a:spcAft>
                <a:spcPts val="0"/>
              </a:spcAft>
              <a:buNone/>
            </a:pPr>
            <a:r>
              <a:t/>
            </a:r>
            <a:endParaRPr/>
          </a:p>
        </p:txBody>
      </p:sp>
      <p:pic>
        <p:nvPicPr>
          <p:cNvPr id="271" name="Google Shape;271;p34"/>
          <p:cNvPicPr preferRelativeResize="0"/>
          <p:nvPr/>
        </p:nvPicPr>
        <p:blipFill>
          <a:blip r:embed="rId3">
            <a:alphaModFix/>
          </a:blip>
          <a:stretch>
            <a:fillRect/>
          </a:stretch>
        </p:blipFill>
        <p:spPr>
          <a:xfrm>
            <a:off x="923925" y="1017800"/>
            <a:ext cx="6665262" cy="382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311700" y="302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NLP Code: Isolate Tweets and designate Positive, Negative or Neutral Tweets</a:t>
            </a:r>
            <a:endParaRPr/>
          </a:p>
        </p:txBody>
      </p:sp>
      <p:pic>
        <p:nvPicPr>
          <p:cNvPr id="277" name="Google Shape;277;p35"/>
          <p:cNvPicPr preferRelativeResize="0"/>
          <p:nvPr/>
        </p:nvPicPr>
        <p:blipFill>
          <a:blip r:embed="rId3">
            <a:alphaModFix/>
          </a:blip>
          <a:stretch>
            <a:fillRect/>
          </a:stretch>
        </p:blipFill>
        <p:spPr>
          <a:xfrm>
            <a:off x="152400" y="1170200"/>
            <a:ext cx="8353425" cy="368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and NLP Update</a:t>
            </a:r>
            <a:endParaRPr/>
          </a:p>
          <a:p>
            <a:pPr indent="0" lvl="0" marL="0" rtl="0" algn="l">
              <a:spcBef>
                <a:spcPts val="0"/>
              </a:spcBef>
              <a:spcAft>
                <a:spcPts val="0"/>
              </a:spcAft>
              <a:buNone/>
            </a:pPr>
            <a:r>
              <a:t/>
            </a:r>
            <a:endParaRPr/>
          </a:p>
        </p:txBody>
      </p:sp>
      <p:sp>
        <p:nvSpPr>
          <p:cNvPr id="283" name="Google Shape;283;p36"/>
          <p:cNvSpPr txBox="1"/>
          <p:nvPr/>
        </p:nvSpPr>
        <p:spPr>
          <a:xfrm>
            <a:off x="396475" y="1135850"/>
            <a:ext cx="8486700" cy="3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following slides detail the following events” First Debate(September 29th, 2020), Townhall (October 15th, 2020) and the Third Debate (October 22nd, 2020). Each following slide will provide Tableau detailed charts concerning with NLP/Unsupervised Machine Learning via sentiment and subjectivity readings.</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Tableau</a:t>
            </a:r>
            <a:endParaRPr/>
          </a:p>
        </p:txBody>
      </p:sp>
      <p:sp>
        <p:nvSpPr>
          <p:cNvPr id="289" name="Google Shape;289;p37"/>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For the DashBoard, we will use Tableau to represent sentiment analysis</a:t>
            </a:r>
            <a:endParaRPr sz="2000"/>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8"/>
          <p:cNvPicPr preferRelativeResize="0"/>
          <p:nvPr/>
        </p:nvPicPr>
        <p:blipFill>
          <a:blip r:embed="rId3">
            <a:alphaModFix/>
          </a:blip>
          <a:stretch>
            <a:fillRect/>
          </a:stretch>
        </p:blipFill>
        <p:spPr>
          <a:xfrm>
            <a:off x="185563" y="152400"/>
            <a:ext cx="8772874"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9"/>
          <p:cNvPicPr preferRelativeResize="0"/>
          <p:nvPr/>
        </p:nvPicPr>
        <p:blipFill>
          <a:blip r:embed="rId3">
            <a:alphaModFix/>
          </a:blip>
          <a:stretch>
            <a:fillRect/>
          </a:stretch>
        </p:blipFill>
        <p:spPr>
          <a:xfrm>
            <a:off x="460263" y="152400"/>
            <a:ext cx="8223483"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0"/>
          <p:cNvPicPr preferRelativeResize="0"/>
          <p:nvPr/>
        </p:nvPicPr>
        <p:blipFill>
          <a:blip r:embed="rId3">
            <a:alphaModFix/>
          </a:blip>
          <a:stretch>
            <a:fillRect/>
          </a:stretch>
        </p:blipFill>
        <p:spPr>
          <a:xfrm>
            <a:off x="494100" y="115400"/>
            <a:ext cx="8155797" cy="4838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1"/>
          <p:cNvPicPr preferRelativeResize="0"/>
          <p:nvPr/>
        </p:nvPicPr>
        <p:blipFill>
          <a:blip r:embed="rId3">
            <a:alphaModFix/>
          </a:blip>
          <a:stretch>
            <a:fillRect/>
          </a:stretch>
        </p:blipFill>
        <p:spPr>
          <a:xfrm>
            <a:off x="152400" y="152400"/>
            <a:ext cx="8839200" cy="47773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Can Twitter be used to predict the U.S. Presidential Election Outcomes?</a:t>
            </a:r>
            <a:endParaRPr b="1" sz="1400"/>
          </a:p>
          <a:p>
            <a:pPr indent="0" lvl="0" marL="0" rtl="0" algn="l">
              <a:spcBef>
                <a:spcPts val="800"/>
              </a:spcBef>
              <a:spcAft>
                <a:spcPts val="800"/>
              </a:spcAft>
              <a:buNone/>
            </a:pPr>
            <a:r>
              <a:rPr lang="en" sz="1600"/>
              <a:t>We want to focus on one source of social media data, Twitter, to help gauge voter enthusiasm and eventual election outcome but where can we find the data.</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7" name="Google Shape;117;p15"/>
          <p:cNvSpPr txBox="1"/>
          <p:nvPr>
            <p:ph idx="4294967295" type="body"/>
          </p:nvPr>
        </p:nvSpPr>
        <p:spPr>
          <a:xfrm>
            <a:off x="3336150" y="2070575"/>
            <a:ext cx="2471700" cy="28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Which Twitter info can and should be used but where do we find it?</a:t>
            </a:r>
            <a:endParaRPr b="1" sz="1400"/>
          </a:p>
          <a:p>
            <a:pPr indent="0" lvl="0" marL="0" rtl="0" algn="l">
              <a:spcBef>
                <a:spcPts val="800"/>
              </a:spcBef>
              <a:spcAft>
                <a:spcPts val="800"/>
              </a:spcAft>
              <a:buNone/>
            </a:pPr>
            <a:r>
              <a:rPr lang="en" sz="1600"/>
              <a:t>Even though there is large amounts of data, which data should we use and how can we clean up the data for effective and efficient use?</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How to Effectively Transform the data for use?</a:t>
            </a:r>
            <a:endParaRPr b="1" sz="1400"/>
          </a:p>
          <a:p>
            <a:pPr indent="0" lvl="0" marL="0" rtl="0" algn="l">
              <a:spcBef>
                <a:spcPts val="800"/>
              </a:spcBef>
              <a:spcAft>
                <a:spcPts val="800"/>
              </a:spcAft>
              <a:buNone/>
            </a:pPr>
            <a:r>
              <a:rPr lang="en" sz="1600"/>
              <a:t>Even after locating the data and locating key information, which prediction model will effectively load the data and present a cohesive structured answer?</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2"/>
          <p:cNvPicPr preferRelativeResize="0"/>
          <p:nvPr/>
        </p:nvPicPr>
        <p:blipFill>
          <a:blip r:embed="rId3">
            <a:alphaModFix/>
          </a:blip>
          <a:stretch>
            <a:fillRect/>
          </a:stretch>
        </p:blipFill>
        <p:spPr>
          <a:xfrm>
            <a:off x="152400" y="167200"/>
            <a:ext cx="8839198" cy="47367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3"/>
          <p:cNvPicPr preferRelativeResize="0"/>
          <p:nvPr/>
        </p:nvPicPr>
        <p:blipFill>
          <a:blip r:embed="rId3">
            <a:alphaModFix/>
          </a:blip>
          <a:stretch>
            <a:fillRect/>
          </a:stretch>
        </p:blipFill>
        <p:spPr>
          <a:xfrm>
            <a:off x="152400" y="172625"/>
            <a:ext cx="8839203" cy="47982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4"/>
          <p:cNvPicPr preferRelativeResize="0"/>
          <p:nvPr/>
        </p:nvPicPr>
        <p:blipFill>
          <a:blip r:embed="rId3">
            <a:alphaModFix/>
          </a:blip>
          <a:stretch>
            <a:fillRect/>
          </a:stretch>
        </p:blipFill>
        <p:spPr>
          <a:xfrm>
            <a:off x="152400" y="177963"/>
            <a:ext cx="8839201" cy="478757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Flaws in model</a:t>
            </a:r>
            <a:endParaRPr/>
          </a:p>
        </p:txBody>
      </p:sp>
      <p:sp>
        <p:nvSpPr>
          <p:cNvPr id="330" name="Google Shape;330;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Social Media is a </a:t>
            </a:r>
            <a:r>
              <a:rPr lang="en"/>
              <a:t>conglomerate</a:t>
            </a:r>
            <a:r>
              <a:rPr lang="en"/>
              <a:t> of data inputs from billions of people and we are only using one key piece of the entire Social Media universe. </a:t>
            </a:r>
            <a:r>
              <a:rPr lang="en"/>
              <a:t>Therein</a:t>
            </a:r>
            <a:r>
              <a:rPr lang="en"/>
              <a:t> lies the issue with accuracy and can be fine tuned by incorporating more sources of Social Media Data (Google analytics, Facebook, Instagram etc)</a:t>
            </a:r>
            <a:endParaRPr/>
          </a:p>
          <a:p>
            <a:pPr indent="-342900" lvl="0" marL="457200" rtl="0" algn="l">
              <a:spcBef>
                <a:spcPts val="0"/>
              </a:spcBef>
              <a:spcAft>
                <a:spcPts val="0"/>
              </a:spcAft>
              <a:buSzPts val="1800"/>
              <a:buChar char="●"/>
            </a:pPr>
            <a:r>
              <a:rPr lang="en"/>
              <a:t>Do certain tweets/words carry for effective influence over readers? Hard to quantify if a certain tweet persuades more voters to actually vote or suppress the opposition/readers</a:t>
            </a:r>
            <a:endParaRPr/>
          </a:p>
          <a:p>
            <a:pPr indent="-342900" lvl="0" marL="457200" rtl="0" algn="l">
              <a:spcBef>
                <a:spcPts val="0"/>
              </a:spcBef>
              <a:spcAft>
                <a:spcPts val="0"/>
              </a:spcAft>
              <a:buSzPts val="1800"/>
              <a:buChar char="●"/>
            </a:pPr>
            <a:r>
              <a:rPr lang="en"/>
              <a:t>How can we be certain social media is even a reliable source for election prediction on its own but may in fact just be a part of a social web of influence where one’s ability to predict election outcomes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Questions We’re Looking For:</a:t>
            </a:r>
            <a:endParaRPr/>
          </a:p>
        </p:txBody>
      </p:sp>
      <p:sp>
        <p:nvSpPr>
          <p:cNvPr id="126" name="Google Shape;126;p16"/>
          <p:cNvSpPr txBox="1"/>
          <p:nvPr/>
        </p:nvSpPr>
        <p:spPr>
          <a:xfrm>
            <a:off x="407200" y="1093000"/>
            <a:ext cx="8336700" cy="3814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b="1" lang="en" sz="2200">
                <a:latin typeface="Roboto"/>
                <a:ea typeface="Roboto"/>
                <a:cs typeface="Roboto"/>
                <a:sym typeface="Roboto"/>
              </a:rPr>
              <a:t>Does Voter Enthusiasm Predict Voting Turnout and outcomes?</a:t>
            </a:r>
            <a:endParaRPr b="1" sz="2200">
              <a:latin typeface="Roboto"/>
              <a:ea typeface="Roboto"/>
              <a:cs typeface="Roboto"/>
              <a:sym typeface="Roboto"/>
            </a:endParaRPr>
          </a:p>
          <a:p>
            <a:pPr indent="-368300" lvl="1" marL="914400" rtl="0" algn="l">
              <a:spcBef>
                <a:spcPts val="0"/>
              </a:spcBef>
              <a:spcAft>
                <a:spcPts val="0"/>
              </a:spcAft>
              <a:buSzPts val="2200"/>
              <a:buFont typeface="Roboto"/>
              <a:buChar char="○"/>
            </a:pPr>
            <a:r>
              <a:rPr b="1" lang="en" sz="2200">
                <a:latin typeface="Roboto"/>
                <a:ea typeface="Roboto"/>
                <a:cs typeface="Roboto"/>
                <a:sym typeface="Roboto"/>
              </a:rPr>
              <a:t>How can we measure Voter Enthusiasm?</a:t>
            </a:r>
            <a:endParaRPr b="1" sz="2200">
              <a:latin typeface="Roboto"/>
              <a:ea typeface="Roboto"/>
              <a:cs typeface="Roboto"/>
              <a:sym typeface="Roboto"/>
            </a:endParaRPr>
          </a:p>
          <a:p>
            <a:pPr indent="-368300" lvl="1" marL="914400" rtl="0" algn="l">
              <a:spcBef>
                <a:spcPts val="0"/>
              </a:spcBef>
              <a:spcAft>
                <a:spcPts val="0"/>
              </a:spcAft>
              <a:buSzPts val="2200"/>
              <a:buFont typeface="Roboto"/>
              <a:buChar char="○"/>
            </a:pPr>
            <a:r>
              <a:rPr b="1" lang="en" sz="2200">
                <a:latin typeface="Roboto"/>
                <a:ea typeface="Roboto"/>
                <a:cs typeface="Roboto"/>
                <a:sym typeface="Roboto"/>
              </a:rPr>
              <a:t>Even if Voters are enthusiastic, does negative or positive comments help support elections predictions?</a:t>
            </a:r>
            <a:endParaRPr b="1" sz="2200">
              <a:latin typeface="Roboto"/>
              <a:ea typeface="Roboto"/>
              <a:cs typeface="Roboto"/>
              <a:sym typeface="Roboto"/>
            </a:endParaRPr>
          </a:p>
          <a:p>
            <a:pPr indent="-368300" lvl="2" marL="1371600" rtl="0" algn="l">
              <a:spcBef>
                <a:spcPts val="0"/>
              </a:spcBef>
              <a:spcAft>
                <a:spcPts val="0"/>
              </a:spcAft>
              <a:buSzPts val="2200"/>
              <a:buFont typeface="Roboto"/>
              <a:buChar char="■"/>
            </a:pPr>
            <a:r>
              <a:rPr b="1" lang="en" sz="2200">
                <a:latin typeface="Roboto"/>
                <a:ea typeface="Roboto"/>
                <a:cs typeface="Roboto"/>
                <a:sym typeface="Roboto"/>
              </a:rPr>
              <a:t>Does each sides negative/positive comments, when combined, help better predict election outcome?</a:t>
            </a:r>
            <a:endParaRPr b="1" sz="2200">
              <a:latin typeface="Roboto"/>
              <a:ea typeface="Roboto"/>
              <a:cs typeface="Roboto"/>
              <a:sym typeface="Roboto"/>
            </a:endParaRPr>
          </a:p>
          <a:p>
            <a:pPr indent="-368300" lvl="1" marL="914400" rtl="0" algn="l">
              <a:spcBef>
                <a:spcPts val="0"/>
              </a:spcBef>
              <a:spcAft>
                <a:spcPts val="0"/>
              </a:spcAft>
              <a:buSzPts val="2200"/>
              <a:buFont typeface="Roboto"/>
              <a:buChar char="○"/>
            </a:pPr>
            <a:r>
              <a:rPr b="1" lang="en" sz="2200">
                <a:latin typeface="Roboto"/>
                <a:ea typeface="Roboto"/>
                <a:cs typeface="Roboto"/>
                <a:sym typeface="Roboto"/>
              </a:rPr>
              <a:t>Furthermore, do comment lengths, like counts and retweet counts, either subjective or polarizing, help support a prediction model?</a:t>
            </a:r>
            <a:endParaRPr b="1" sz="2200">
              <a:latin typeface="Roboto"/>
              <a:ea typeface="Roboto"/>
              <a:cs typeface="Roboto"/>
              <a:sym typeface="Roboto"/>
            </a:endParaRPr>
          </a:p>
          <a:p>
            <a:pPr indent="0" lvl="0" marL="13716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descr="Background pointer shape in timeline graphic" id="131" name="Google Shape;131;p1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rPr>
              <a:t>Twitter or Polls?</a:t>
            </a:r>
            <a:endParaRPr sz="1200">
              <a:solidFill>
                <a:schemeClr val="lt1"/>
              </a:solidFill>
            </a:endParaRPr>
          </a:p>
        </p:txBody>
      </p:sp>
      <p:grpSp>
        <p:nvGrpSpPr>
          <p:cNvPr id="133" name="Google Shape;133;p17"/>
          <p:cNvGrpSpPr/>
          <p:nvPr/>
        </p:nvGrpSpPr>
        <p:grpSpPr>
          <a:xfrm>
            <a:off x="969270" y="1610215"/>
            <a:ext cx="198900" cy="593656"/>
            <a:chOff x="777447" y="1610215"/>
            <a:chExt cx="198900" cy="593656"/>
          </a:xfrm>
        </p:grpSpPr>
        <p:cxnSp>
          <p:nvCxnSpPr>
            <p:cNvPr id="134" name="Google Shape;134;p1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5" name="Google Shape;135;p1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7"/>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Which is a better election predictor?</a:t>
            </a:r>
            <a:endParaRPr sz="1600"/>
          </a:p>
        </p:txBody>
      </p:sp>
      <p:sp>
        <p:nvSpPr>
          <p:cNvPr descr="Background pointer shape in timeline graphic" id="137" name="Google Shape;137;p1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8" name="Google Shape;138;p1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lt1"/>
                </a:solidFill>
              </a:rPr>
              <a:t>Twint &amp; Extract</a:t>
            </a:r>
            <a:endParaRPr sz="1300">
              <a:solidFill>
                <a:schemeClr val="lt1"/>
              </a:solidFill>
            </a:endParaRPr>
          </a:p>
        </p:txBody>
      </p:sp>
      <p:grpSp>
        <p:nvGrpSpPr>
          <p:cNvPr id="139" name="Google Shape;139;p17"/>
          <p:cNvGrpSpPr/>
          <p:nvPr/>
        </p:nvGrpSpPr>
        <p:grpSpPr>
          <a:xfrm>
            <a:off x="2684632" y="2938958"/>
            <a:ext cx="198900" cy="593656"/>
            <a:chOff x="2223534" y="2938958"/>
            <a:chExt cx="198900" cy="593656"/>
          </a:xfrm>
        </p:grpSpPr>
        <p:cxnSp>
          <p:nvCxnSpPr>
            <p:cNvPr id="140" name="Google Shape;140;p1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1" name="Google Shape;141;p1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7"/>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Where can we find the data?</a:t>
            </a:r>
            <a:endParaRPr sz="1600"/>
          </a:p>
        </p:txBody>
      </p:sp>
      <p:sp>
        <p:nvSpPr>
          <p:cNvPr descr="Background pointer shape in timeline graphic" id="143" name="Google Shape;143;p1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1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Transform</a:t>
            </a:r>
            <a:endParaRPr sz="1600">
              <a:solidFill>
                <a:schemeClr val="lt1"/>
              </a:solidFill>
            </a:endParaRPr>
          </a:p>
        </p:txBody>
      </p:sp>
      <p:grpSp>
        <p:nvGrpSpPr>
          <p:cNvPr id="145" name="Google Shape;145;p17"/>
          <p:cNvGrpSpPr/>
          <p:nvPr/>
        </p:nvGrpSpPr>
        <p:grpSpPr>
          <a:xfrm>
            <a:off x="4319545" y="1610215"/>
            <a:ext cx="198900" cy="593656"/>
            <a:chOff x="3918084" y="1610215"/>
            <a:chExt cx="198900" cy="593656"/>
          </a:xfrm>
        </p:grpSpPr>
        <p:cxnSp>
          <p:nvCxnSpPr>
            <p:cNvPr id="146" name="Google Shape;146;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7" name="Google Shape;147;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7"/>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Can we tokenize and transform the data into actual reliable sources?</a:t>
            </a:r>
            <a:endParaRPr sz="1600"/>
          </a:p>
        </p:txBody>
      </p:sp>
      <p:sp>
        <p:nvSpPr>
          <p:cNvPr descr="Background pointer shape in timeline graphic" id="149" name="Google Shape;149;p1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0" name="Google Shape;150;p1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Load</a:t>
            </a:r>
            <a:endParaRPr sz="1600">
              <a:solidFill>
                <a:schemeClr val="lt1"/>
              </a:solidFill>
            </a:endParaRPr>
          </a:p>
        </p:txBody>
      </p:sp>
      <p:grpSp>
        <p:nvGrpSpPr>
          <p:cNvPr id="151" name="Google Shape;151;p17"/>
          <p:cNvGrpSpPr/>
          <p:nvPr/>
        </p:nvGrpSpPr>
        <p:grpSpPr>
          <a:xfrm>
            <a:off x="5973070" y="2938958"/>
            <a:ext cx="198900" cy="593656"/>
            <a:chOff x="5958946" y="2938958"/>
            <a:chExt cx="198900" cy="593656"/>
          </a:xfrm>
        </p:grpSpPr>
        <p:cxnSp>
          <p:nvCxnSpPr>
            <p:cNvPr id="152" name="Google Shape;152;p1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3" name="Google Shape;153;p1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7"/>
          <p:cNvSpPr txBox="1"/>
          <p:nvPr>
            <p:ph idx="4294967295" type="body"/>
          </p:nvPr>
        </p:nvSpPr>
        <p:spPr>
          <a:xfrm>
            <a:off x="5126902" y="36646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1D1C1D"/>
                </a:solidFill>
                <a:highlight>
                  <a:srgbClr val="F8F8F8"/>
                </a:highlight>
                <a:latin typeface="Arial"/>
                <a:ea typeface="Arial"/>
                <a:cs typeface="Arial"/>
                <a:sym typeface="Arial"/>
              </a:rPr>
              <a:t>MongoDB database with python and import the datasets from MongoDB straight into Jupyter notebook</a:t>
            </a:r>
            <a:endParaRPr sz="1600"/>
          </a:p>
        </p:txBody>
      </p:sp>
      <p:sp>
        <p:nvSpPr>
          <p:cNvPr descr="Background pointer shape in timeline graphic" id="155" name="Google Shape;155;p1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6" name="Google Shape;156;p1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Outcomes</a:t>
            </a:r>
            <a:endParaRPr sz="1600">
              <a:solidFill>
                <a:schemeClr val="lt1"/>
              </a:solidFill>
            </a:endParaRPr>
          </a:p>
        </p:txBody>
      </p:sp>
      <p:grpSp>
        <p:nvGrpSpPr>
          <p:cNvPr id="157" name="Google Shape;157;p17"/>
          <p:cNvGrpSpPr/>
          <p:nvPr/>
        </p:nvGrpSpPr>
        <p:grpSpPr>
          <a:xfrm>
            <a:off x="7669807" y="1610215"/>
            <a:ext cx="198900" cy="593656"/>
            <a:chOff x="3918084" y="1610215"/>
            <a:chExt cx="198900" cy="593656"/>
          </a:xfrm>
        </p:grpSpPr>
        <p:cxnSp>
          <p:nvCxnSpPr>
            <p:cNvPr id="158" name="Google Shape;158;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9" name="Google Shape;159;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7"/>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What is our expected outcome using NLP and sentiment extraction?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66" name="Google Shape;166;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ETL, Tokenize &amp; Random Forest</a:t>
            </a:r>
            <a:endParaRPr/>
          </a:p>
        </p:txBody>
      </p:sp>
      <p:sp>
        <p:nvSpPr>
          <p:cNvPr id="167" name="Google Shape;167;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In order to perform effective data analysis and prediction models, we will need to Find(Extract the Data from a program called TWINT which pulls Twitter data), Transform(Structure the Twint Data and tokenize Key Trump and Biden names) and Load the data into a Subjective and NLP Sentiment machine and gauge twitter sentiment for outcomes based on the number of likes, retweets of the two candidates and tweet lenght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 Mongo DB Code Import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8" name="Google Shape;178;p20"/>
          <p:cNvPicPr preferRelativeResize="0"/>
          <p:nvPr/>
        </p:nvPicPr>
        <p:blipFill>
          <a:blip r:embed="rId3">
            <a:alphaModFix/>
          </a:blip>
          <a:stretch>
            <a:fillRect/>
          </a:stretch>
        </p:blipFill>
        <p:spPr>
          <a:xfrm>
            <a:off x="1336000" y="1105925"/>
            <a:ext cx="6471995" cy="382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11700" y="1099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Export Mongo DB</a:t>
            </a:r>
            <a:endParaRPr/>
          </a:p>
          <a:p>
            <a:pPr indent="0" lvl="0" marL="0" rtl="0" algn="l">
              <a:spcBef>
                <a:spcPts val="0"/>
              </a:spcBef>
              <a:spcAft>
                <a:spcPts val="0"/>
              </a:spcAft>
              <a:buNone/>
            </a:pPr>
            <a:r>
              <a:t/>
            </a:r>
            <a:endParaRPr/>
          </a:p>
        </p:txBody>
      </p:sp>
      <p:pic>
        <p:nvPicPr>
          <p:cNvPr id="184" name="Google Shape;184;p21"/>
          <p:cNvPicPr preferRelativeResize="0"/>
          <p:nvPr/>
        </p:nvPicPr>
        <p:blipFill>
          <a:blip r:embed="rId3">
            <a:alphaModFix/>
          </a:blip>
          <a:stretch>
            <a:fillRect/>
          </a:stretch>
        </p:blipFill>
        <p:spPr>
          <a:xfrm>
            <a:off x="1517150" y="838000"/>
            <a:ext cx="6053775" cy="4120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