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0" r:id="rId7"/>
    <p:sldId id="263" r:id="rId8"/>
    <p:sldId id="265" r:id="rId9"/>
    <p:sldId id="264"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399EE3-0BDC-4AEC-A5E8-82ED8C24093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5DCC5B7-8DD7-4217-A011-34D78C1E780C}">
      <dgm:prSet/>
      <dgm:spPr/>
      <dgm:t>
        <a:bodyPr/>
        <a:lstStyle/>
        <a:p>
          <a:pPr>
            <a:lnSpc>
              <a:spcPct val="100000"/>
            </a:lnSpc>
            <a:defRPr cap="all"/>
          </a:pPr>
          <a:r>
            <a:rPr lang="en-US"/>
            <a:t>Idea of strategy</a:t>
          </a:r>
        </a:p>
      </dgm:t>
    </dgm:pt>
    <dgm:pt modelId="{1A64E759-1E02-4BC7-AF07-8ED806FB10A9}" type="parTrans" cxnId="{D2ED2BBF-2408-4294-AFFF-4E662B73BFF9}">
      <dgm:prSet/>
      <dgm:spPr/>
      <dgm:t>
        <a:bodyPr/>
        <a:lstStyle/>
        <a:p>
          <a:endParaRPr lang="en-US"/>
        </a:p>
      </dgm:t>
    </dgm:pt>
    <dgm:pt modelId="{4A7687D5-E994-492F-AC63-5503542C84BD}" type="sibTrans" cxnId="{D2ED2BBF-2408-4294-AFFF-4E662B73BFF9}">
      <dgm:prSet/>
      <dgm:spPr/>
      <dgm:t>
        <a:bodyPr/>
        <a:lstStyle/>
        <a:p>
          <a:endParaRPr lang="en-US"/>
        </a:p>
      </dgm:t>
    </dgm:pt>
    <dgm:pt modelId="{B26E51AA-9D9E-4FB9-9449-68A19230F9FA}">
      <dgm:prSet/>
      <dgm:spPr/>
      <dgm:t>
        <a:bodyPr/>
        <a:lstStyle/>
        <a:p>
          <a:pPr>
            <a:lnSpc>
              <a:spcPct val="100000"/>
            </a:lnSpc>
            <a:defRPr cap="all"/>
          </a:pPr>
          <a:r>
            <a:rPr lang="en-US"/>
            <a:t>Data</a:t>
          </a:r>
        </a:p>
      </dgm:t>
    </dgm:pt>
    <dgm:pt modelId="{1421379B-71E7-4CFA-9E37-70E6472B4E93}" type="parTrans" cxnId="{3871F833-461C-45E9-85CA-AE3CA6E4E4C3}">
      <dgm:prSet/>
      <dgm:spPr/>
      <dgm:t>
        <a:bodyPr/>
        <a:lstStyle/>
        <a:p>
          <a:endParaRPr lang="en-US"/>
        </a:p>
      </dgm:t>
    </dgm:pt>
    <dgm:pt modelId="{6B1E06A7-1076-4368-91F0-3DE500EE2692}" type="sibTrans" cxnId="{3871F833-461C-45E9-85CA-AE3CA6E4E4C3}">
      <dgm:prSet/>
      <dgm:spPr/>
      <dgm:t>
        <a:bodyPr/>
        <a:lstStyle/>
        <a:p>
          <a:endParaRPr lang="en-US"/>
        </a:p>
      </dgm:t>
    </dgm:pt>
    <dgm:pt modelId="{B5DFD1B5-4E53-4F72-807B-A3F9B33F1E1C}">
      <dgm:prSet/>
      <dgm:spPr/>
      <dgm:t>
        <a:bodyPr/>
        <a:lstStyle/>
        <a:p>
          <a:pPr>
            <a:lnSpc>
              <a:spcPct val="100000"/>
            </a:lnSpc>
            <a:defRPr cap="all"/>
          </a:pPr>
          <a:r>
            <a:rPr lang="en-US"/>
            <a:t>Back test environment</a:t>
          </a:r>
        </a:p>
      </dgm:t>
    </dgm:pt>
    <dgm:pt modelId="{B332C9ED-0705-47E2-9B0A-6399561C18FA}" type="parTrans" cxnId="{927CD119-04ED-4613-BC1F-C19B6CDF2057}">
      <dgm:prSet/>
      <dgm:spPr/>
      <dgm:t>
        <a:bodyPr/>
        <a:lstStyle/>
        <a:p>
          <a:endParaRPr lang="en-US"/>
        </a:p>
      </dgm:t>
    </dgm:pt>
    <dgm:pt modelId="{41BFE037-C7DD-4590-B918-649D5599A0D0}" type="sibTrans" cxnId="{927CD119-04ED-4613-BC1F-C19B6CDF2057}">
      <dgm:prSet/>
      <dgm:spPr/>
      <dgm:t>
        <a:bodyPr/>
        <a:lstStyle/>
        <a:p>
          <a:endParaRPr lang="en-US"/>
        </a:p>
      </dgm:t>
    </dgm:pt>
    <dgm:pt modelId="{1B973FD4-C44D-4DFF-AD45-09841C644140}" type="pres">
      <dgm:prSet presAssocID="{7A399EE3-0BDC-4AEC-A5E8-82ED8C240935}" presName="root" presStyleCnt="0">
        <dgm:presLayoutVars>
          <dgm:dir/>
          <dgm:resizeHandles val="exact"/>
        </dgm:presLayoutVars>
      </dgm:prSet>
      <dgm:spPr/>
    </dgm:pt>
    <dgm:pt modelId="{4A9A391B-23C8-4B2B-A113-306D44F681ED}" type="pres">
      <dgm:prSet presAssocID="{05DCC5B7-8DD7-4217-A011-34D78C1E780C}" presName="compNode" presStyleCnt="0"/>
      <dgm:spPr/>
    </dgm:pt>
    <dgm:pt modelId="{32687929-D63D-4CDB-AE72-CA9B1B5059D5}" type="pres">
      <dgm:prSet presAssocID="{05DCC5B7-8DD7-4217-A011-34D78C1E780C}" presName="iconBgRect" presStyleLbl="bgShp" presStyleIdx="0" presStyleCnt="3"/>
      <dgm:spPr/>
    </dgm:pt>
    <dgm:pt modelId="{57777CD9-4BD7-4419-948E-4826715EAE41}" type="pres">
      <dgm:prSet presAssocID="{05DCC5B7-8DD7-4217-A011-34D78C1E78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bulb"/>
        </a:ext>
      </dgm:extLst>
    </dgm:pt>
    <dgm:pt modelId="{7ACABA65-BF1D-4949-A8BA-7FE852D15E54}" type="pres">
      <dgm:prSet presAssocID="{05DCC5B7-8DD7-4217-A011-34D78C1E780C}" presName="spaceRect" presStyleCnt="0"/>
      <dgm:spPr/>
    </dgm:pt>
    <dgm:pt modelId="{FB6F5C98-AD4C-4A34-904A-8A1814594822}" type="pres">
      <dgm:prSet presAssocID="{05DCC5B7-8DD7-4217-A011-34D78C1E780C}" presName="textRect" presStyleLbl="revTx" presStyleIdx="0" presStyleCnt="3">
        <dgm:presLayoutVars>
          <dgm:chMax val="1"/>
          <dgm:chPref val="1"/>
        </dgm:presLayoutVars>
      </dgm:prSet>
      <dgm:spPr/>
    </dgm:pt>
    <dgm:pt modelId="{432C3DD9-F1FE-4034-B04A-53B80A7EF3A8}" type="pres">
      <dgm:prSet presAssocID="{4A7687D5-E994-492F-AC63-5503542C84BD}" presName="sibTrans" presStyleCnt="0"/>
      <dgm:spPr/>
    </dgm:pt>
    <dgm:pt modelId="{2A960F6D-8E3C-4EF1-95E4-C38B9E829659}" type="pres">
      <dgm:prSet presAssocID="{B26E51AA-9D9E-4FB9-9449-68A19230F9FA}" presName="compNode" presStyleCnt="0"/>
      <dgm:spPr/>
    </dgm:pt>
    <dgm:pt modelId="{91CFAE10-0636-4ABF-90E0-ADCA6C3F53FC}" type="pres">
      <dgm:prSet presAssocID="{B26E51AA-9D9E-4FB9-9449-68A19230F9FA}" presName="iconBgRect" presStyleLbl="bgShp" presStyleIdx="1" presStyleCnt="3"/>
      <dgm:spPr/>
    </dgm:pt>
    <dgm:pt modelId="{64D71B4E-0D47-4451-9B1C-07A9BD5F84F3}" type="pres">
      <dgm:prSet presAssocID="{B26E51AA-9D9E-4FB9-9449-68A19230F9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642A8D73-4019-45A3-8114-E1D650276DB4}" type="pres">
      <dgm:prSet presAssocID="{B26E51AA-9D9E-4FB9-9449-68A19230F9FA}" presName="spaceRect" presStyleCnt="0"/>
      <dgm:spPr/>
    </dgm:pt>
    <dgm:pt modelId="{3B2E0C01-C4A2-48D9-894C-CC88EC4C1D21}" type="pres">
      <dgm:prSet presAssocID="{B26E51AA-9D9E-4FB9-9449-68A19230F9FA}" presName="textRect" presStyleLbl="revTx" presStyleIdx="1" presStyleCnt="3">
        <dgm:presLayoutVars>
          <dgm:chMax val="1"/>
          <dgm:chPref val="1"/>
        </dgm:presLayoutVars>
      </dgm:prSet>
      <dgm:spPr/>
    </dgm:pt>
    <dgm:pt modelId="{7DAC50CE-7F8A-4AEC-B9BC-B8F6B18680D1}" type="pres">
      <dgm:prSet presAssocID="{6B1E06A7-1076-4368-91F0-3DE500EE2692}" presName="sibTrans" presStyleCnt="0"/>
      <dgm:spPr/>
    </dgm:pt>
    <dgm:pt modelId="{BA346606-88AC-4C96-B2CF-9683E628FB03}" type="pres">
      <dgm:prSet presAssocID="{B5DFD1B5-4E53-4F72-807B-A3F9B33F1E1C}" presName="compNode" presStyleCnt="0"/>
      <dgm:spPr/>
    </dgm:pt>
    <dgm:pt modelId="{87B73646-5BED-4737-B526-A5C29EE928D0}" type="pres">
      <dgm:prSet presAssocID="{B5DFD1B5-4E53-4F72-807B-A3F9B33F1E1C}" presName="iconBgRect" presStyleLbl="bgShp" presStyleIdx="2" presStyleCnt="3"/>
      <dgm:spPr/>
    </dgm:pt>
    <dgm:pt modelId="{B03258DF-ADD3-45CD-913A-3D3FE4452D24}" type="pres">
      <dgm:prSet presAssocID="{B5DFD1B5-4E53-4F72-807B-A3F9B33F1E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74AF7A09-FEE3-41AD-BF0F-E8E6119A1AA5}" type="pres">
      <dgm:prSet presAssocID="{B5DFD1B5-4E53-4F72-807B-A3F9B33F1E1C}" presName="spaceRect" presStyleCnt="0"/>
      <dgm:spPr/>
    </dgm:pt>
    <dgm:pt modelId="{308634D0-B11C-4824-BDE3-A78426B16B4D}" type="pres">
      <dgm:prSet presAssocID="{B5DFD1B5-4E53-4F72-807B-A3F9B33F1E1C}" presName="textRect" presStyleLbl="revTx" presStyleIdx="2" presStyleCnt="3">
        <dgm:presLayoutVars>
          <dgm:chMax val="1"/>
          <dgm:chPref val="1"/>
        </dgm:presLayoutVars>
      </dgm:prSet>
      <dgm:spPr/>
    </dgm:pt>
  </dgm:ptLst>
  <dgm:cxnLst>
    <dgm:cxn modelId="{927CD119-04ED-4613-BC1F-C19B6CDF2057}" srcId="{7A399EE3-0BDC-4AEC-A5E8-82ED8C240935}" destId="{B5DFD1B5-4E53-4F72-807B-A3F9B33F1E1C}" srcOrd="2" destOrd="0" parTransId="{B332C9ED-0705-47E2-9B0A-6399561C18FA}" sibTransId="{41BFE037-C7DD-4590-B918-649D5599A0D0}"/>
    <dgm:cxn modelId="{A0B45821-83D1-419F-A541-DA0C3A7D55D6}" type="presOf" srcId="{7A399EE3-0BDC-4AEC-A5E8-82ED8C240935}" destId="{1B973FD4-C44D-4DFF-AD45-09841C644140}" srcOrd="0" destOrd="0" presId="urn:microsoft.com/office/officeart/2018/5/layout/IconCircleLabelList"/>
    <dgm:cxn modelId="{3871F833-461C-45E9-85CA-AE3CA6E4E4C3}" srcId="{7A399EE3-0BDC-4AEC-A5E8-82ED8C240935}" destId="{B26E51AA-9D9E-4FB9-9449-68A19230F9FA}" srcOrd="1" destOrd="0" parTransId="{1421379B-71E7-4CFA-9E37-70E6472B4E93}" sibTransId="{6B1E06A7-1076-4368-91F0-3DE500EE2692}"/>
    <dgm:cxn modelId="{DCE60E50-C3CD-461F-93CD-766700A94670}" type="presOf" srcId="{B5DFD1B5-4E53-4F72-807B-A3F9B33F1E1C}" destId="{308634D0-B11C-4824-BDE3-A78426B16B4D}" srcOrd="0" destOrd="0" presId="urn:microsoft.com/office/officeart/2018/5/layout/IconCircleLabelList"/>
    <dgm:cxn modelId="{94D66182-468E-45C0-9359-F6324CEED2FC}" type="presOf" srcId="{B26E51AA-9D9E-4FB9-9449-68A19230F9FA}" destId="{3B2E0C01-C4A2-48D9-894C-CC88EC4C1D21}" srcOrd="0" destOrd="0" presId="urn:microsoft.com/office/officeart/2018/5/layout/IconCircleLabelList"/>
    <dgm:cxn modelId="{D2ED2BBF-2408-4294-AFFF-4E662B73BFF9}" srcId="{7A399EE3-0BDC-4AEC-A5E8-82ED8C240935}" destId="{05DCC5B7-8DD7-4217-A011-34D78C1E780C}" srcOrd="0" destOrd="0" parTransId="{1A64E759-1E02-4BC7-AF07-8ED806FB10A9}" sibTransId="{4A7687D5-E994-492F-AC63-5503542C84BD}"/>
    <dgm:cxn modelId="{A4F324D9-39C3-4130-A1B4-D7237389C3B7}" type="presOf" srcId="{05DCC5B7-8DD7-4217-A011-34D78C1E780C}" destId="{FB6F5C98-AD4C-4A34-904A-8A1814594822}" srcOrd="0" destOrd="0" presId="urn:microsoft.com/office/officeart/2018/5/layout/IconCircleLabelList"/>
    <dgm:cxn modelId="{3D6DE8BA-CCE2-4534-83F0-86C82CD6847D}" type="presParOf" srcId="{1B973FD4-C44D-4DFF-AD45-09841C644140}" destId="{4A9A391B-23C8-4B2B-A113-306D44F681ED}" srcOrd="0" destOrd="0" presId="urn:microsoft.com/office/officeart/2018/5/layout/IconCircleLabelList"/>
    <dgm:cxn modelId="{765DDB1C-40D3-43D2-AACE-1FB34414E217}" type="presParOf" srcId="{4A9A391B-23C8-4B2B-A113-306D44F681ED}" destId="{32687929-D63D-4CDB-AE72-CA9B1B5059D5}" srcOrd="0" destOrd="0" presId="urn:microsoft.com/office/officeart/2018/5/layout/IconCircleLabelList"/>
    <dgm:cxn modelId="{4237DC6D-FC31-40B2-B738-DE2F01F9D24B}" type="presParOf" srcId="{4A9A391B-23C8-4B2B-A113-306D44F681ED}" destId="{57777CD9-4BD7-4419-948E-4826715EAE41}" srcOrd="1" destOrd="0" presId="urn:microsoft.com/office/officeart/2018/5/layout/IconCircleLabelList"/>
    <dgm:cxn modelId="{8B93B284-DC2E-4FD8-B18F-2AAED935E68D}" type="presParOf" srcId="{4A9A391B-23C8-4B2B-A113-306D44F681ED}" destId="{7ACABA65-BF1D-4949-A8BA-7FE852D15E54}" srcOrd="2" destOrd="0" presId="urn:microsoft.com/office/officeart/2018/5/layout/IconCircleLabelList"/>
    <dgm:cxn modelId="{79D02F3C-832E-483F-BDA3-1D37E27E8074}" type="presParOf" srcId="{4A9A391B-23C8-4B2B-A113-306D44F681ED}" destId="{FB6F5C98-AD4C-4A34-904A-8A1814594822}" srcOrd="3" destOrd="0" presId="urn:microsoft.com/office/officeart/2018/5/layout/IconCircleLabelList"/>
    <dgm:cxn modelId="{6BB4A393-5765-4D76-9C04-2D155BD763EB}" type="presParOf" srcId="{1B973FD4-C44D-4DFF-AD45-09841C644140}" destId="{432C3DD9-F1FE-4034-B04A-53B80A7EF3A8}" srcOrd="1" destOrd="0" presId="urn:microsoft.com/office/officeart/2018/5/layout/IconCircleLabelList"/>
    <dgm:cxn modelId="{ABCA2706-2A3B-4EBF-9390-7B45FF7083DA}" type="presParOf" srcId="{1B973FD4-C44D-4DFF-AD45-09841C644140}" destId="{2A960F6D-8E3C-4EF1-95E4-C38B9E829659}" srcOrd="2" destOrd="0" presId="urn:microsoft.com/office/officeart/2018/5/layout/IconCircleLabelList"/>
    <dgm:cxn modelId="{22D6DF20-90DC-436B-B376-021EDB6B031A}" type="presParOf" srcId="{2A960F6D-8E3C-4EF1-95E4-C38B9E829659}" destId="{91CFAE10-0636-4ABF-90E0-ADCA6C3F53FC}" srcOrd="0" destOrd="0" presId="urn:microsoft.com/office/officeart/2018/5/layout/IconCircleLabelList"/>
    <dgm:cxn modelId="{E46D4CC4-F0A2-4EB3-9992-5298B477B5D1}" type="presParOf" srcId="{2A960F6D-8E3C-4EF1-95E4-C38B9E829659}" destId="{64D71B4E-0D47-4451-9B1C-07A9BD5F84F3}" srcOrd="1" destOrd="0" presId="urn:microsoft.com/office/officeart/2018/5/layout/IconCircleLabelList"/>
    <dgm:cxn modelId="{7C8201C0-7BE7-4A2E-BC44-A4ED7E6B27FE}" type="presParOf" srcId="{2A960F6D-8E3C-4EF1-95E4-C38B9E829659}" destId="{642A8D73-4019-45A3-8114-E1D650276DB4}" srcOrd="2" destOrd="0" presId="urn:microsoft.com/office/officeart/2018/5/layout/IconCircleLabelList"/>
    <dgm:cxn modelId="{438464D8-02E4-4DF4-BC27-25F81810BFC3}" type="presParOf" srcId="{2A960F6D-8E3C-4EF1-95E4-C38B9E829659}" destId="{3B2E0C01-C4A2-48D9-894C-CC88EC4C1D21}" srcOrd="3" destOrd="0" presId="urn:microsoft.com/office/officeart/2018/5/layout/IconCircleLabelList"/>
    <dgm:cxn modelId="{B1A1F39A-9064-4265-BEB5-112722D354F3}" type="presParOf" srcId="{1B973FD4-C44D-4DFF-AD45-09841C644140}" destId="{7DAC50CE-7F8A-4AEC-B9BC-B8F6B18680D1}" srcOrd="3" destOrd="0" presId="urn:microsoft.com/office/officeart/2018/5/layout/IconCircleLabelList"/>
    <dgm:cxn modelId="{405EAA57-18A0-428B-ADD1-E3D9155C8685}" type="presParOf" srcId="{1B973FD4-C44D-4DFF-AD45-09841C644140}" destId="{BA346606-88AC-4C96-B2CF-9683E628FB03}" srcOrd="4" destOrd="0" presId="urn:microsoft.com/office/officeart/2018/5/layout/IconCircleLabelList"/>
    <dgm:cxn modelId="{59460EF4-13B6-4CF9-BDE6-336D966C8D7E}" type="presParOf" srcId="{BA346606-88AC-4C96-B2CF-9683E628FB03}" destId="{87B73646-5BED-4737-B526-A5C29EE928D0}" srcOrd="0" destOrd="0" presId="urn:microsoft.com/office/officeart/2018/5/layout/IconCircleLabelList"/>
    <dgm:cxn modelId="{6FA29BD7-95A8-4681-9C28-4BC08EFC0CD9}" type="presParOf" srcId="{BA346606-88AC-4C96-B2CF-9683E628FB03}" destId="{B03258DF-ADD3-45CD-913A-3D3FE4452D24}" srcOrd="1" destOrd="0" presId="urn:microsoft.com/office/officeart/2018/5/layout/IconCircleLabelList"/>
    <dgm:cxn modelId="{CAD674B3-0278-4F92-B37B-752AF27D38F7}" type="presParOf" srcId="{BA346606-88AC-4C96-B2CF-9683E628FB03}" destId="{74AF7A09-FEE3-41AD-BF0F-E8E6119A1AA5}" srcOrd="2" destOrd="0" presId="urn:microsoft.com/office/officeart/2018/5/layout/IconCircleLabelList"/>
    <dgm:cxn modelId="{00F00B40-B2AC-48AA-8F01-C2C6E2C77F4C}" type="presParOf" srcId="{BA346606-88AC-4C96-B2CF-9683E628FB03}" destId="{308634D0-B11C-4824-BDE3-A78426B16B4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AB55E-7F2D-4667-8952-AAB00BA6FB27}"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F4465B9C-0F8D-416B-9FF7-1580917871CE}">
      <dgm:prSet/>
      <dgm:spPr/>
      <dgm:t>
        <a:bodyPr/>
        <a:lstStyle/>
        <a:p>
          <a:r>
            <a:rPr lang="en-US" b="1"/>
            <a:t>Asset Class Trend-Following: </a:t>
          </a:r>
          <a:r>
            <a:rPr lang="en-GB"/>
            <a:t>The strategy is based on various moving averages/momentum filters to gain exposure to an asset class only at the time when there is a higher probability for the outperformance of the simple buy and hold strategies, but with much lower both volatility and drawdowns.</a:t>
          </a:r>
          <a:endParaRPr lang="en-US"/>
        </a:p>
      </dgm:t>
    </dgm:pt>
    <dgm:pt modelId="{F2D3D3F8-313C-415B-90A8-E5555033F964}" type="parTrans" cxnId="{0F441C53-CA9B-4713-8CA5-D3EF5C766E09}">
      <dgm:prSet/>
      <dgm:spPr/>
      <dgm:t>
        <a:bodyPr/>
        <a:lstStyle/>
        <a:p>
          <a:endParaRPr lang="en-US"/>
        </a:p>
      </dgm:t>
    </dgm:pt>
    <dgm:pt modelId="{B63D6B10-20CA-4C8E-903C-ECF3EF0A02AC}" type="sibTrans" cxnId="{0F441C53-CA9B-4713-8CA5-D3EF5C766E09}">
      <dgm:prSet/>
      <dgm:spPr/>
      <dgm:t>
        <a:bodyPr/>
        <a:lstStyle/>
        <a:p>
          <a:endParaRPr lang="en-US"/>
        </a:p>
      </dgm:t>
    </dgm:pt>
    <dgm:pt modelId="{04477595-C70B-4F75-B27D-D8C98E799EDA}">
      <dgm:prSet/>
      <dgm:spPr/>
      <dgm:t>
        <a:bodyPr/>
        <a:lstStyle/>
        <a:p>
          <a:r>
            <a:rPr lang="en-US" b="1"/>
            <a:t>Time Series Momentum Effect: </a:t>
          </a:r>
          <a:r>
            <a:rPr lang="en-GB"/>
            <a:t>Each security’s (or asset’s) own past return is a future predictor. The past 12-month excess return of each instrument is a positive predictor of its future return.</a:t>
          </a:r>
          <a:endParaRPr lang="en-US"/>
        </a:p>
      </dgm:t>
    </dgm:pt>
    <dgm:pt modelId="{DA1686E1-C786-44BC-BA7E-12F1AAA30D87}" type="parTrans" cxnId="{5200DB09-C961-4DC3-9FD2-D5B4FE382F3A}">
      <dgm:prSet/>
      <dgm:spPr/>
      <dgm:t>
        <a:bodyPr/>
        <a:lstStyle/>
        <a:p>
          <a:endParaRPr lang="en-US"/>
        </a:p>
      </dgm:t>
    </dgm:pt>
    <dgm:pt modelId="{8506F62A-9266-4C09-B292-EAE34DC7566F}" type="sibTrans" cxnId="{5200DB09-C961-4DC3-9FD2-D5B4FE382F3A}">
      <dgm:prSet/>
      <dgm:spPr/>
      <dgm:t>
        <a:bodyPr/>
        <a:lstStyle/>
        <a:p>
          <a:endParaRPr lang="en-US"/>
        </a:p>
      </dgm:t>
    </dgm:pt>
    <dgm:pt modelId="{695B5153-8BBC-4BA9-AA67-D1F252DD5404}">
      <dgm:prSet/>
      <dgm:spPr/>
      <dgm:t>
        <a:bodyPr/>
        <a:lstStyle/>
        <a:p>
          <a:r>
            <a:rPr lang="en-US" b="1" dirty="0"/>
            <a:t>Payday Anomaly: C</a:t>
          </a:r>
          <a:r>
            <a:rPr lang="en-GB" dirty="0" err="1"/>
            <a:t>onnected</a:t>
          </a:r>
          <a:r>
            <a:rPr lang="en-GB" dirty="0"/>
            <a:t> with pay checks. Employees get paid at the end of the month, and many of them either automatically invest a portion of their </a:t>
          </a:r>
          <a:r>
            <a:rPr lang="en-GB" dirty="0" err="1"/>
            <a:t>paycheck</a:t>
          </a:r>
          <a:r>
            <a:rPr lang="en-GB" dirty="0"/>
            <a:t> in the market through retirement contributions or are encouraged to do so by having a surplus of funds with the new </a:t>
          </a:r>
          <a:r>
            <a:rPr lang="en-GB" dirty="0" err="1"/>
            <a:t>paycheck</a:t>
          </a:r>
          <a:r>
            <a:rPr lang="en-GB" dirty="0"/>
            <a:t>.</a:t>
          </a:r>
          <a:endParaRPr lang="en-US" dirty="0"/>
        </a:p>
      </dgm:t>
    </dgm:pt>
    <dgm:pt modelId="{3319FEED-DC49-4740-9B1B-73F062D2EF2A}" type="parTrans" cxnId="{5CA83C03-68CE-459B-9112-35AB93D249E2}">
      <dgm:prSet/>
      <dgm:spPr/>
      <dgm:t>
        <a:bodyPr/>
        <a:lstStyle/>
        <a:p>
          <a:endParaRPr lang="en-US"/>
        </a:p>
      </dgm:t>
    </dgm:pt>
    <dgm:pt modelId="{673002A7-92BF-403C-8351-5D72E6487E30}" type="sibTrans" cxnId="{5CA83C03-68CE-459B-9112-35AB93D249E2}">
      <dgm:prSet/>
      <dgm:spPr/>
      <dgm:t>
        <a:bodyPr/>
        <a:lstStyle/>
        <a:p>
          <a:endParaRPr lang="en-US"/>
        </a:p>
      </dgm:t>
    </dgm:pt>
    <dgm:pt modelId="{F036D82B-11A6-4745-A210-14DB9064EF32}">
      <dgm:prSet/>
      <dgm:spPr/>
      <dgm:t>
        <a:bodyPr/>
        <a:lstStyle/>
        <a:p>
          <a:r>
            <a:rPr lang="en-US" b="1" dirty="0"/>
            <a:t>Skewness Effect: </a:t>
          </a:r>
          <a:r>
            <a:rPr lang="en-US" b="0" dirty="0"/>
            <a:t>A</a:t>
          </a:r>
          <a:r>
            <a:rPr lang="en-GB" b="0" dirty="0" err="1"/>
            <a:t>ssets</a:t>
          </a:r>
          <a:r>
            <a:rPr lang="en-GB" b="0" dirty="0"/>
            <a:t> </a:t>
          </a:r>
          <a:r>
            <a:rPr lang="en-GB" dirty="0"/>
            <a:t>with higher degrees of skewness or lottery-like features should earn lower expected returns</a:t>
          </a:r>
          <a:endParaRPr lang="en-US" dirty="0"/>
        </a:p>
      </dgm:t>
    </dgm:pt>
    <dgm:pt modelId="{E69F6346-3DF5-4E79-9F89-7D8D584D21CC}" type="parTrans" cxnId="{8085ECCD-A77A-4950-93C7-AF5687A64744}">
      <dgm:prSet/>
      <dgm:spPr/>
      <dgm:t>
        <a:bodyPr/>
        <a:lstStyle/>
        <a:p>
          <a:endParaRPr lang="en-US"/>
        </a:p>
      </dgm:t>
    </dgm:pt>
    <dgm:pt modelId="{70401CCB-B284-41BE-B9A3-DEAED2080F8F}" type="sibTrans" cxnId="{8085ECCD-A77A-4950-93C7-AF5687A64744}">
      <dgm:prSet/>
      <dgm:spPr/>
      <dgm:t>
        <a:bodyPr/>
        <a:lstStyle/>
        <a:p>
          <a:endParaRPr lang="en-US"/>
        </a:p>
      </dgm:t>
    </dgm:pt>
    <dgm:pt modelId="{3C1769E7-525C-4C32-80F0-400FA6F49E59}" type="pres">
      <dgm:prSet presAssocID="{064AB55E-7F2D-4667-8952-AAB00BA6FB27}" presName="root" presStyleCnt="0">
        <dgm:presLayoutVars>
          <dgm:dir/>
          <dgm:resizeHandles val="exact"/>
        </dgm:presLayoutVars>
      </dgm:prSet>
      <dgm:spPr/>
    </dgm:pt>
    <dgm:pt modelId="{BC3AA257-51C5-4542-92D6-865BA29C80B1}" type="pres">
      <dgm:prSet presAssocID="{064AB55E-7F2D-4667-8952-AAB00BA6FB27}" presName="container" presStyleCnt="0">
        <dgm:presLayoutVars>
          <dgm:dir/>
          <dgm:resizeHandles val="exact"/>
        </dgm:presLayoutVars>
      </dgm:prSet>
      <dgm:spPr/>
    </dgm:pt>
    <dgm:pt modelId="{4F1C8A56-7493-41D9-92EC-CA68371F906C}" type="pres">
      <dgm:prSet presAssocID="{F4465B9C-0F8D-416B-9FF7-1580917871CE}" presName="compNode" presStyleCnt="0"/>
      <dgm:spPr/>
    </dgm:pt>
    <dgm:pt modelId="{B6246796-2D2F-4ECA-A4B5-7DD9356A0440}" type="pres">
      <dgm:prSet presAssocID="{F4465B9C-0F8D-416B-9FF7-1580917871CE}" presName="iconBgRect" presStyleLbl="bgShp" presStyleIdx="0" presStyleCnt="4"/>
      <dgm:spPr/>
    </dgm:pt>
    <dgm:pt modelId="{BA1DA41A-CF08-4C6B-AEDC-299ADD316D77}" type="pres">
      <dgm:prSet presAssocID="{F4465B9C-0F8D-416B-9FF7-1580917871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84C133D2-8444-4FD2-BD00-F3429810290F}" type="pres">
      <dgm:prSet presAssocID="{F4465B9C-0F8D-416B-9FF7-1580917871CE}" presName="spaceRect" presStyleCnt="0"/>
      <dgm:spPr/>
    </dgm:pt>
    <dgm:pt modelId="{28B241E0-CB3A-40D2-9C2A-A88A9E88244E}" type="pres">
      <dgm:prSet presAssocID="{F4465B9C-0F8D-416B-9FF7-1580917871CE}" presName="textRect" presStyleLbl="revTx" presStyleIdx="0" presStyleCnt="4">
        <dgm:presLayoutVars>
          <dgm:chMax val="1"/>
          <dgm:chPref val="1"/>
        </dgm:presLayoutVars>
      </dgm:prSet>
      <dgm:spPr/>
    </dgm:pt>
    <dgm:pt modelId="{52D3F404-B63A-4149-AA98-A9FBF5E43690}" type="pres">
      <dgm:prSet presAssocID="{B63D6B10-20CA-4C8E-903C-ECF3EF0A02AC}" presName="sibTrans" presStyleLbl="sibTrans2D1" presStyleIdx="0" presStyleCnt="0"/>
      <dgm:spPr/>
    </dgm:pt>
    <dgm:pt modelId="{08F779C5-5431-4E8B-92EB-B12DA0D490AF}" type="pres">
      <dgm:prSet presAssocID="{04477595-C70B-4F75-B27D-D8C98E799EDA}" presName="compNode" presStyleCnt="0"/>
      <dgm:spPr/>
    </dgm:pt>
    <dgm:pt modelId="{2D33CE11-0D9C-49D4-8757-B92C16E4B7B2}" type="pres">
      <dgm:prSet presAssocID="{04477595-C70B-4F75-B27D-D8C98E799EDA}" presName="iconBgRect" presStyleLbl="bgShp" presStyleIdx="1" presStyleCnt="4"/>
      <dgm:spPr/>
    </dgm:pt>
    <dgm:pt modelId="{01021156-9E3F-48EF-A9D8-540CBD29529D}" type="pres">
      <dgm:prSet presAssocID="{04477595-C70B-4F75-B27D-D8C98E799E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VD player"/>
        </a:ext>
      </dgm:extLst>
    </dgm:pt>
    <dgm:pt modelId="{83ABEB81-0067-427B-AFF7-BC6594BB1CBE}" type="pres">
      <dgm:prSet presAssocID="{04477595-C70B-4F75-B27D-D8C98E799EDA}" presName="spaceRect" presStyleCnt="0"/>
      <dgm:spPr/>
    </dgm:pt>
    <dgm:pt modelId="{8D51B8E8-5FA6-473E-A6A7-5D97BA89DEE9}" type="pres">
      <dgm:prSet presAssocID="{04477595-C70B-4F75-B27D-D8C98E799EDA}" presName="textRect" presStyleLbl="revTx" presStyleIdx="1" presStyleCnt="4">
        <dgm:presLayoutVars>
          <dgm:chMax val="1"/>
          <dgm:chPref val="1"/>
        </dgm:presLayoutVars>
      </dgm:prSet>
      <dgm:spPr/>
    </dgm:pt>
    <dgm:pt modelId="{340CE346-987C-4598-AB07-8793BFF0482D}" type="pres">
      <dgm:prSet presAssocID="{8506F62A-9266-4C09-B292-EAE34DC7566F}" presName="sibTrans" presStyleLbl="sibTrans2D1" presStyleIdx="0" presStyleCnt="0"/>
      <dgm:spPr/>
    </dgm:pt>
    <dgm:pt modelId="{798D3254-3B9F-4391-864B-883BE7731B4B}" type="pres">
      <dgm:prSet presAssocID="{695B5153-8BBC-4BA9-AA67-D1F252DD5404}" presName="compNode" presStyleCnt="0"/>
      <dgm:spPr/>
    </dgm:pt>
    <dgm:pt modelId="{E5ED3D76-CCEE-480B-A700-4746F96B511F}" type="pres">
      <dgm:prSet presAssocID="{695B5153-8BBC-4BA9-AA67-D1F252DD5404}" presName="iconBgRect" presStyleLbl="bgShp" presStyleIdx="2" presStyleCnt="4"/>
      <dgm:spPr/>
    </dgm:pt>
    <dgm:pt modelId="{CBA7737D-F5C6-4D35-93B7-71A03E0E1C5F}" type="pres">
      <dgm:prSet presAssocID="{695B5153-8BBC-4BA9-AA67-D1F252DD54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Yuan"/>
        </a:ext>
      </dgm:extLst>
    </dgm:pt>
    <dgm:pt modelId="{D8B072E3-6B6F-42BA-B2E4-D2925A4B5E1A}" type="pres">
      <dgm:prSet presAssocID="{695B5153-8BBC-4BA9-AA67-D1F252DD5404}" presName="spaceRect" presStyleCnt="0"/>
      <dgm:spPr/>
    </dgm:pt>
    <dgm:pt modelId="{4D4643D2-D9CA-46E0-B9EA-E80F513FBE22}" type="pres">
      <dgm:prSet presAssocID="{695B5153-8BBC-4BA9-AA67-D1F252DD5404}" presName="textRect" presStyleLbl="revTx" presStyleIdx="2" presStyleCnt="4">
        <dgm:presLayoutVars>
          <dgm:chMax val="1"/>
          <dgm:chPref val="1"/>
        </dgm:presLayoutVars>
      </dgm:prSet>
      <dgm:spPr/>
    </dgm:pt>
    <dgm:pt modelId="{2F8FB5A7-0858-4C20-8D34-B11010607173}" type="pres">
      <dgm:prSet presAssocID="{673002A7-92BF-403C-8351-5D72E6487E30}" presName="sibTrans" presStyleLbl="sibTrans2D1" presStyleIdx="0" presStyleCnt="0"/>
      <dgm:spPr/>
    </dgm:pt>
    <dgm:pt modelId="{2FCDDE8C-F005-447D-84AF-728038FC0E76}" type="pres">
      <dgm:prSet presAssocID="{F036D82B-11A6-4745-A210-14DB9064EF32}" presName="compNode" presStyleCnt="0"/>
      <dgm:spPr/>
    </dgm:pt>
    <dgm:pt modelId="{C5D84C00-8DD4-472D-B988-E3C9378AF976}" type="pres">
      <dgm:prSet presAssocID="{F036D82B-11A6-4745-A210-14DB9064EF32}" presName="iconBgRect" presStyleLbl="bgShp" presStyleIdx="3" presStyleCnt="4"/>
      <dgm:spPr/>
    </dgm:pt>
    <dgm:pt modelId="{9BAC71F8-0EE9-46F0-BDCA-DD051038AD52}" type="pres">
      <dgm:prSet presAssocID="{F036D82B-11A6-4745-A210-14DB9064EF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Envelope"/>
        </a:ext>
      </dgm:extLst>
    </dgm:pt>
    <dgm:pt modelId="{F2EA6633-2ACE-4219-A6C6-8EC6DFE7C0ED}" type="pres">
      <dgm:prSet presAssocID="{F036D82B-11A6-4745-A210-14DB9064EF32}" presName="spaceRect" presStyleCnt="0"/>
      <dgm:spPr/>
    </dgm:pt>
    <dgm:pt modelId="{090B215A-CC33-46B7-923E-DC3EA46B1C82}" type="pres">
      <dgm:prSet presAssocID="{F036D82B-11A6-4745-A210-14DB9064EF32}" presName="textRect" presStyleLbl="revTx" presStyleIdx="3" presStyleCnt="4">
        <dgm:presLayoutVars>
          <dgm:chMax val="1"/>
          <dgm:chPref val="1"/>
        </dgm:presLayoutVars>
      </dgm:prSet>
      <dgm:spPr/>
    </dgm:pt>
  </dgm:ptLst>
  <dgm:cxnLst>
    <dgm:cxn modelId="{A2B01002-49F8-464E-8C40-8809EAA9B0E9}" type="presOf" srcId="{064AB55E-7F2D-4667-8952-AAB00BA6FB27}" destId="{3C1769E7-525C-4C32-80F0-400FA6F49E59}" srcOrd="0" destOrd="0" presId="urn:microsoft.com/office/officeart/2018/2/layout/IconCircleList"/>
    <dgm:cxn modelId="{5CA83C03-68CE-459B-9112-35AB93D249E2}" srcId="{064AB55E-7F2D-4667-8952-AAB00BA6FB27}" destId="{695B5153-8BBC-4BA9-AA67-D1F252DD5404}" srcOrd="2" destOrd="0" parTransId="{3319FEED-DC49-4740-9B1B-73F062D2EF2A}" sibTransId="{673002A7-92BF-403C-8351-5D72E6487E30}"/>
    <dgm:cxn modelId="{5200DB09-C961-4DC3-9FD2-D5B4FE382F3A}" srcId="{064AB55E-7F2D-4667-8952-AAB00BA6FB27}" destId="{04477595-C70B-4F75-B27D-D8C98E799EDA}" srcOrd="1" destOrd="0" parTransId="{DA1686E1-C786-44BC-BA7E-12F1AAA30D87}" sibTransId="{8506F62A-9266-4C09-B292-EAE34DC7566F}"/>
    <dgm:cxn modelId="{E0858B26-8D32-46F0-8EDC-1AC03D679C6B}" type="presOf" srcId="{F036D82B-11A6-4745-A210-14DB9064EF32}" destId="{090B215A-CC33-46B7-923E-DC3EA46B1C82}" srcOrd="0" destOrd="0" presId="urn:microsoft.com/office/officeart/2018/2/layout/IconCircleList"/>
    <dgm:cxn modelId="{F60C942F-1A97-4F0E-9AE3-2A013F344AF5}" type="presOf" srcId="{04477595-C70B-4F75-B27D-D8C98E799EDA}" destId="{8D51B8E8-5FA6-473E-A6A7-5D97BA89DEE9}" srcOrd="0" destOrd="0" presId="urn:microsoft.com/office/officeart/2018/2/layout/IconCircleList"/>
    <dgm:cxn modelId="{128A463B-857F-470B-8A01-5D428A8A340E}" type="presOf" srcId="{673002A7-92BF-403C-8351-5D72E6487E30}" destId="{2F8FB5A7-0858-4C20-8D34-B11010607173}" srcOrd="0" destOrd="0" presId="urn:microsoft.com/office/officeart/2018/2/layout/IconCircleList"/>
    <dgm:cxn modelId="{C945C96D-3516-4016-8BA8-C8CE4831231B}" type="presOf" srcId="{B63D6B10-20CA-4C8E-903C-ECF3EF0A02AC}" destId="{52D3F404-B63A-4149-AA98-A9FBF5E43690}" srcOrd="0" destOrd="0" presId="urn:microsoft.com/office/officeart/2018/2/layout/IconCircleList"/>
    <dgm:cxn modelId="{FB270A73-DCDB-4220-A6EA-EE9187C3150E}" type="presOf" srcId="{F4465B9C-0F8D-416B-9FF7-1580917871CE}" destId="{28B241E0-CB3A-40D2-9C2A-A88A9E88244E}" srcOrd="0" destOrd="0" presId="urn:microsoft.com/office/officeart/2018/2/layout/IconCircleList"/>
    <dgm:cxn modelId="{0F441C53-CA9B-4713-8CA5-D3EF5C766E09}" srcId="{064AB55E-7F2D-4667-8952-AAB00BA6FB27}" destId="{F4465B9C-0F8D-416B-9FF7-1580917871CE}" srcOrd="0" destOrd="0" parTransId="{F2D3D3F8-313C-415B-90A8-E5555033F964}" sibTransId="{B63D6B10-20CA-4C8E-903C-ECF3EF0A02AC}"/>
    <dgm:cxn modelId="{127112B5-CA4A-430D-B07C-3018A9F86D5D}" type="presOf" srcId="{8506F62A-9266-4C09-B292-EAE34DC7566F}" destId="{340CE346-987C-4598-AB07-8793BFF0482D}" srcOrd="0" destOrd="0" presId="urn:microsoft.com/office/officeart/2018/2/layout/IconCircleList"/>
    <dgm:cxn modelId="{86E4B0CD-669B-42D6-9EF9-BCA8B5D25B73}" type="presOf" srcId="{695B5153-8BBC-4BA9-AA67-D1F252DD5404}" destId="{4D4643D2-D9CA-46E0-B9EA-E80F513FBE22}" srcOrd="0" destOrd="0" presId="urn:microsoft.com/office/officeart/2018/2/layout/IconCircleList"/>
    <dgm:cxn modelId="{8085ECCD-A77A-4950-93C7-AF5687A64744}" srcId="{064AB55E-7F2D-4667-8952-AAB00BA6FB27}" destId="{F036D82B-11A6-4745-A210-14DB9064EF32}" srcOrd="3" destOrd="0" parTransId="{E69F6346-3DF5-4E79-9F89-7D8D584D21CC}" sibTransId="{70401CCB-B284-41BE-B9A3-DEAED2080F8F}"/>
    <dgm:cxn modelId="{641E3B4F-4AE3-4578-8CFD-A66400BCAA73}" type="presParOf" srcId="{3C1769E7-525C-4C32-80F0-400FA6F49E59}" destId="{BC3AA257-51C5-4542-92D6-865BA29C80B1}" srcOrd="0" destOrd="0" presId="urn:microsoft.com/office/officeart/2018/2/layout/IconCircleList"/>
    <dgm:cxn modelId="{C352AD9B-C236-4EEF-8FD7-E0A879753C8C}" type="presParOf" srcId="{BC3AA257-51C5-4542-92D6-865BA29C80B1}" destId="{4F1C8A56-7493-41D9-92EC-CA68371F906C}" srcOrd="0" destOrd="0" presId="urn:microsoft.com/office/officeart/2018/2/layout/IconCircleList"/>
    <dgm:cxn modelId="{EB4CBB37-6075-4427-8AB6-6306965E3F57}" type="presParOf" srcId="{4F1C8A56-7493-41D9-92EC-CA68371F906C}" destId="{B6246796-2D2F-4ECA-A4B5-7DD9356A0440}" srcOrd="0" destOrd="0" presId="urn:microsoft.com/office/officeart/2018/2/layout/IconCircleList"/>
    <dgm:cxn modelId="{2AA8E104-9A95-4CB1-BD78-1783644EE985}" type="presParOf" srcId="{4F1C8A56-7493-41D9-92EC-CA68371F906C}" destId="{BA1DA41A-CF08-4C6B-AEDC-299ADD316D77}" srcOrd="1" destOrd="0" presId="urn:microsoft.com/office/officeart/2018/2/layout/IconCircleList"/>
    <dgm:cxn modelId="{BE88DB5B-1F0B-4C38-8BAF-4D0E68DBB23C}" type="presParOf" srcId="{4F1C8A56-7493-41D9-92EC-CA68371F906C}" destId="{84C133D2-8444-4FD2-BD00-F3429810290F}" srcOrd="2" destOrd="0" presId="urn:microsoft.com/office/officeart/2018/2/layout/IconCircleList"/>
    <dgm:cxn modelId="{5835053B-C2FF-488C-B957-29D83D669668}" type="presParOf" srcId="{4F1C8A56-7493-41D9-92EC-CA68371F906C}" destId="{28B241E0-CB3A-40D2-9C2A-A88A9E88244E}" srcOrd="3" destOrd="0" presId="urn:microsoft.com/office/officeart/2018/2/layout/IconCircleList"/>
    <dgm:cxn modelId="{9EFB0142-65A9-40D9-BEF7-FBC8C8D00551}" type="presParOf" srcId="{BC3AA257-51C5-4542-92D6-865BA29C80B1}" destId="{52D3F404-B63A-4149-AA98-A9FBF5E43690}" srcOrd="1" destOrd="0" presId="urn:microsoft.com/office/officeart/2018/2/layout/IconCircleList"/>
    <dgm:cxn modelId="{7A8E5A6F-4C66-48B4-B9D8-E22F4AA37712}" type="presParOf" srcId="{BC3AA257-51C5-4542-92D6-865BA29C80B1}" destId="{08F779C5-5431-4E8B-92EB-B12DA0D490AF}" srcOrd="2" destOrd="0" presId="urn:microsoft.com/office/officeart/2018/2/layout/IconCircleList"/>
    <dgm:cxn modelId="{69DF9D64-E792-4D92-B506-98AC6C8B3EDF}" type="presParOf" srcId="{08F779C5-5431-4E8B-92EB-B12DA0D490AF}" destId="{2D33CE11-0D9C-49D4-8757-B92C16E4B7B2}" srcOrd="0" destOrd="0" presId="urn:microsoft.com/office/officeart/2018/2/layout/IconCircleList"/>
    <dgm:cxn modelId="{F19F0D6D-BBF9-4421-8AC3-AEC54A661E8B}" type="presParOf" srcId="{08F779C5-5431-4E8B-92EB-B12DA0D490AF}" destId="{01021156-9E3F-48EF-A9D8-540CBD29529D}" srcOrd="1" destOrd="0" presId="urn:microsoft.com/office/officeart/2018/2/layout/IconCircleList"/>
    <dgm:cxn modelId="{FA3CA6B8-415E-4A83-89DC-AD467B691142}" type="presParOf" srcId="{08F779C5-5431-4E8B-92EB-B12DA0D490AF}" destId="{83ABEB81-0067-427B-AFF7-BC6594BB1CBE}" srcOrd="2" destOrd="0" presId="urn:microsoft.com/office/officeart/2018/2/layout/IconCircleList"/>
    <dgm:cxn modelId="{A29CF745-5C53-4DA0-B779-163AB742A61B}" type="presParOf" srcId="{08F779C5-5431-4E8B-92EB-B12DA0D490AF}" destId="{8D51B8E8-5FA6-473E-A6A7-5D97BA89DEE9}" srcOrd="3" destOrd="0" presId="urn:microsoft.com/office/officeart/2018/2/layout/IconCircleList"/>
    <dgm:cxn modelId="{2CC1A533-650F-4DEA-8BC0-FD38D013FD3B}" type="presParOf" srcId="{BC3AA257-51C5-4542-92D6-865BA29C80B1}" destId="{340CE346-987C-4598-AB07-8793BFF0482D}" srcOrd="3" destOrd="0" presId="urn:microsoft.com/office/officeart/2018/2/layout/IconCircleList"/>
    <dgm:cxn modelId="{D277EDC4-59D6-4759-B15B-DFB2DB117E90}" type="presParOf" srcId="{BC3AA257-51C5-4542-92D6-865BA29C80B1}" destId="{798D3254-3B9F-4391-864B-883BE7731B4B}" srcOrd="4" destOrd="0" presId="urn:microsoft.com/office/officeart/2018/2/layout/IconCircleList"/>
    <dgm:cxn modelId="{E337C65A-6ADA-4FF0-888C-6F211AFEEBD4}" type="presParOf" srcId="{798D3254-3B9F-4391-864B-883BE7731B4B}" destId="{E5ED3D76-CCEE-480B-A700-4746F96B511F}" srcOrd="0" destOrd="0" presId="urn:microsoft.com/office/officeart/2018/2/layout/IconCircleList"/>
    <dgm:cxn modelId="{86AF8A35-6A21-489F-A717-5D9DE9A2F5DF}" type="presParOf" srcId="{798D3254-3B9F-4391-864B-883BE7731B4B}" destId="{CBA7737D-F5C6-4D35-93B7-71A03E0E1C5F}" srcOrd="1" destOrd="0" presId="urn:microsoft.com/office/officeart/2018/2/layout/IconCircleList"/>
    <dgm:cxn modelId="{DCB696EC-70D2-46F0-8257-55F053951A3D}" type="presParOf" srcId="{798D3254-3B9F-4391-864B-883BE7731B4B}" destId="{D8B072E3-6B6F-42BA-B2E4-D2925A4B5E1A}" srcOrd="2" destOrd="0" presId="urn:microsoft.com/office/officeart/2018/2/layout/IconCircleList"/>
    <dgm:cxn modelId="{B970D2AE-C917-47DC-A8E0-2364D2BC683B}" type="presParOf" srcId="{798D3254-3B9F-4391-864B-883BE7731B4B}" destId="{4D4643D2-D9CA-46E0-B9EA-E80F513FBE22}" srcOrd="3" destOrd="0" presId="urn:microsoft.com/office/officeart/2018/2/layout/IconCircleList"/>
    <dgm:cxn modelId="{136CC9CC-9A24-4297-96FC-AF3777520674}" type="presParOf" srcId="{BC3AA257-51C5-4542-92D6-865BA29C80B1}" destId="{2F8FB5A7-0858-4C20-8D34-B11010607173}" srcOrd="5" destOrd="0" presId="urn:microsoft.com/office/officeart/2018/2/layout/IconCircleList"/>
    <dgm:cxn modelId="{32024838-49ED-4330-94A4-6C10091B86AD}" type="presParOf" srcId="{BC3AA257-51C5-4542-92D6-865BA29C80B1}" destId="{2FCDDE8C-F005-447D-84AF-728038FC0E76}" srcOrd="6" destOrd="0" presId="urn:microsoft.com/office/officeart/2018/2/layout/IconCircleList"/>
    <dgm:cxn modelId="{14699DB8-5C81-4F4A-9BA7-034433DC2E1E}" type="presParOf" srcId="{2FCDDE8C-F005-447D-84AF-728038FC0E76}" destId="{C5D84C00-8DD4-472D-B988-E3C9378AF976}" srcOrd="0" destOrd="0" presId="urn:microsoft.com/office/officeart/2018/2/layout/IconCircleList"/>
    <dgm:cxn modelId="{A0992038-15C9-4343-9352-EA9DB37F568A}" type="presParOf" srcId="{2FCDDE8C-F005-447D-84AF-728038FC0E76}" destId="{9BAC71F8-0EE9-46F0-BDCA-DD051038AD52}" srcOrd="1" destOrd="0" presId="urn:microsoft.com/office/officeart/2018/2/layout/IconCircleList"/>
    <dgm:cxn modelId="{A2AC28BE-14E8-4510-A3D9-896F872634BE}" type="presParOf" srcId="{2FCDDE8C-F005-447D-84AF-728038FC0E76}" destId="{F2EA6633-2ACE-4219-A6C6-8EC6DFE7C0ED}" srcOrd="2" destOrd="0" presId="urn:microsoft.com/office/officeart/2018/2/layout/IconCircleList"/>
    <dgm:cxn modelId="{8CB2BBD4-DEB0-4829-9EC8-077D5745FEC5}" type="presParOf" srcId="{2FCDDE8C-F005-447D-84AF-728038FC0E76}" destId="{090B215A-CC33-46B7-923E-DC3EA46B1C8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CE6B0D-EDA2-4684-A394-1ABB67C26BF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580B0C-96C8-4F74-A64E-624F8EFAC847}">
      <dgm:prSet/>
      <dgm:spPr/>
      <dgm:t>
        <a:bodyPr/>
        <a:lstStyle/>
        <a:p>
          <a:pPr>
            <a:lnSpc>
              <a:spcPct val="100000"/>
            </a:lnSpc>
          </a:pPr>
          <a:r>
            <a:rPr lang="en-US"/>
            <a:t>Provided by data provider</a:t>
          </a:r>
        </a:p>
      </dgm:t>
    </dgm:pt>
    <dgm:pt modelId="{D01404BF-22CC-4499-BAE8-A0505C6F665A}" type="parTrans" cxnId="{4489F27E-EF73-4B8C-9898-860196B11A70}">
      <dgm:prSet/>
      <dgm:spPr/>
      <dgm:t>
        <a:bodyPr/>
        <a:lstStyle/>
        <a:p>
          <a:endParaRPr lang="en-US"/>
        </a:p>
      </dgm:t>
    </dgm:pt>
    <dgm:pt modelId="{A18DD2B6-01C5-4C43-8426-2D729B7CA774}" type="sibTrans" cxnId="{4489F27E-EF73-4B8C-9898-860196B11A70}">
      <dgm:prSet/>
      <dgm:spPr/>
      <dgm:t>
        <a:bodyPr/>
        <a:lstStyle/>
        <a:p>
          <a:pPr>
            <a:lnSpc>
              <a:spcPct val="100000"/>
            </a:lnSpc>
          </a:pPr>
          <a:endParaRPr lang="en-US"/>
        </a:p>
      </dgm:t>
    </dgm:pt>
    <dgm:pt modelId="{E83EEDDC-91DE-4C64-A812-18E468DBD855}">
      <dgm:prSet/>
      <dgm:spPr/>
      <dgm:t>
        <a:bodyPr/>
        <a:lstStyle/>
        <a:p>
          <a:pPr>
            <a:lnSpc>
              <a:spcPct val="100000"/>
            </a:lnSpc>
          </a:pPr>
          <a:r>
            <a:rPr lang="en-US"/>
            <a:t>Clean / standardize your data</a:t>
          </a:r>
        </a:p>
      </dgm:t>
    </dgm:pt>
    <dgm:pt modelId="{857C80CD-412A-4562-BA08-7B7599C26E0E}" type="parTrans" cxnId="{34409316-1AA2-4FA3-823E-905D27C3C888}">
      <dgm:prSet/>
      <dgm:spPr/>
      <dgm:t>
        <a:bodyPr/>
        <a:lstStyle/>
        <a:p>
          <a:endParaRPr lang="en-US"/>
        </a:p>
      </dgm:t>
    </dgm:pt>
    <dgm:pt modelId="{B30334AE-D375-40F2-8918-AF8799951938}" type="sibTrans" cxnId="{34409316-1AA2-4FA3-823E-905D27C3C888}">
      <dgm:prSet/>
      <dgm:spPr/>
      <dgm:t>
        <a:bodyPr/>
        <a:lstStyle/>
        <a:p>
          <a:pPr>
            <a:lnSpc>
              <a:spcPct val="100000"/>
            </a:lnSpc>
          </a:pPr>
          <a:endParaRPr lang="en-US"/>
        </a:p>
      </dgm:t>
    </dgm:pt>
    <dgm:pt modelId="{520C6FB7-7F14-4A3B-A2EA-37D113DD5004}">
      <dgm:prSet/>
      <dgm:spPr/>
      <dgm:t>
        <a:bodyPr/>
        <a:lstStyle/>
        <a:p>
          <a:pPr>
            <a:lnSpc>
              <a:spcPct val="100000"/>
            </a:lnSpc>
          </a:pPr>
          <a:r>
            <a:rPr lang="en-US"/>
            <a:t>Understand your features</a:t>
          </a:r>
        </a:p>
      </dgm:t>
    </dgm:pt>
    <dgm:pt modelId="{72D7391C-DBF1-4A89-8B15-EDD8B9FD5B08}" type="parTrans" cxnId="{C93B3284-55A0-4FBC-80F1-65CA5E63FEEF}">
      <dgm:prSet/>
      <dgm:spPr/>
      <dgm:t>
        <a:bodyPr/>
        <a:lstStyle/>
        <a:p>
          <a:endParaRPr lang="en-US"/>
        </a:p>
      </dgm:t>
    </dgm:pt>
    <dgm:pt modelId="{59781B88-35FD-4421-B969-C729A6923727}" type="sibTrans" cxnId="{C93B3284-55A0-4FBC-80F1-65CA5E63FEEF}">
      <dgm:prSet/>
      <dgm:spPr/>
      <dgm:t>
        <a:bodyPr/>
        <a:lstStyle/>
        <a:p>
          <a:endParaRPr lang="en-US"/>
        </a:p>
      </dgm:t>
    </dgm:pt>
    <dgm:pt modelId="{8A0B2A34-09C6-4222-B35B-980D656D2E10}" type="pres">
      <dgm:prSet presAssocID="{72CE6B0D-EDA2-4684-A394-1ABB67C26BF3}" presName="root" presStyleCnt="0">
        <dgm:presLayoutVars>
          <dgm:dir/>
          <dgm:resizeHandles val="exact"/>
        </dgm:presLayoutVars>
      </dgm:prSet>
      <dgm:spPr/>
    </dgm:pt>
    <dgm:pt modelId="{E727D65F-9DD6-4FE9-BAF0-094077EC5BCD}" type="pres">
      <dgm:prSet presAssocID="{72CE6B0D-EDA2-4684-A394-1ABB67C26BF3}" presName="container" presStyleCnt="0">
        <dgm:presLayoutVars>
          <dgm:dir/>
          <dgm:resizeHandles val="exact"/>
        </dgm:presLayoutVars>
      </dgm:prSet>
      <dgm:spPr/>
    </dgm:pt>
    <dgm:pt modelId="{E7F57CEC-48B3-434C-9936-A9F6B9269FA2}" type="pres">
      <dgm:prSet presAssocID="{FB580B0C-96C8-4F74-A64E-624F8EFAC847}" presName="compNode" presStyleCnt="0"/>
      <dgm:spPr/>
    </dgm:pt>
    <dgm:pt modelId="{83F7D0A0-053F-488A-A1D4-94FF47215D03}" type="pres">
      <dgm:prSet presAssocID="{FB580B0C-96C8-4F74-A64E-624F8EFAC847}" presName="iconBgRect" presStyleLbl="bgShp" presStyleIdx="0" presStyleCnt="3"/>
      <dgm:spPr/>
    </dgm:pt>
    <dgm:pt modelId="{D77377AB-35FE-461A-82E9-A0ED5F3F8265}" type="pres">
      <dgm:prSet presAssocID="{FB580B0C-96C8-4F74-A64E-624F8EFAC8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F343441-AD75-4F6A-8B29-1B8EF9E28223}" type="pres">
      <dgm:prSet presAssocID="{FB580B0C-96C8-4F74-A64E-624F8EFAC847}" presName="spaceRect" presStyleCnt="0"/>
      <dgm:spPr/>
    </dgm:pt>
    <dgm:pt modelId="{AC07DB4A-70CC-44DC-A900-D4312DBBB442}" type="pres">
      <dgm:prSet presAssocID="{FB580B0C-96C8-4F74-A64E-624F8EFAC847}" presName="textRect" presStyleLbl="revTx" presStyleIdx="0" presStyleCnt="3">
        <dgm:presLayoutVars>
          <dgm:chMax val="1"/>
          <dgm:chPref val="1"/>
        </dgm:presLayoutVars>
      </dgm:prSet>
      <dgm:spPr/>
    </dgm:pt>
    <dgm:pt modelId="{5A490F12-1BA0-4430-A413-BC3A7AD28B8F}" type="pres">
      <dgm:prSet presAssocID="{A18DD2B6-01C5-4C43-8426-2D729B7CA774}" presName="sibTrans" presStyleLbl="sibTrans2D1" presStyleIdx="0" presStyleCnt="0"/>
      <dgm:spPr/>
    </dgm:pt>
    <dgm:pt modelId="{BCD75423-E00B-4EA8-8B57-FAE8BC62F8CD}" type="pres">
      <dgm:prSet presAssocID="{E83EEDDC-91DE-4C64-A812-18E468DBD855}" presName="compNode" presStyleCnt="0"/>
      <dgm:spPr/>
    </dgm:pt>
    <dgm:pt modelId="{29F4A6F5-2548-46B7-B803-8D0E939B8D83}" type="pres">
      <dgm:prSet presAssocID="{E83EEDDC-91DE-4C64-A812-18E468DBD855}" presName="iconBgRect" presStyleLbl="bgShp" presStyleIdx="1" presStyleCnt="3"/>
      <dgm:spPr/>
    </dgm:pt>
    <dgm:pt modelId="{BC667E8A-AC7D-4C4A-9542-592605353075}" type="pres">
      <dgm:prSet presAssocID="{E83EEDDC-91DE-4C64-A812-18E468DBD8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D71919B1-2327-47E1-9279-545A13BEF8EA}" type="pres">
      <dgm:prSet presAssocID="{E83EEDDC-91DE-4C64-A812-18E468DBD855}" presName="spaceRect" presStyleCnt="0"/>
      <dgm:spPr/>
    </dgm:pt>
    <dgm:pt modelId="{9E8E30C2-244E-41F9-84C2-A6525E8BC8DF}" type="pres">
      <dgm:prSet presAssocID="{E83EEDDC-91DE-4C64-A812-18E468DBD855}" presName="textRect" presStyleLbl="revTx" presStyleIdx="1" presStyleCnt="3">
        <dgm:presLayoutVars>
          <dgm:chMax val="1"/>
          <dgm:chPref val="1"/>
        </dgm:presLayoutVars>
      </dgm:prSet>
      <dgm:spPr/>
    </dgm:pt>
    <dgm:pt modelId="{21CE23EC-FF48-4FE7-811F-5D4C9D65C4BE}" type="pres">
      <dgm:prSet presAssocID="{B30334AE-D375-40F2-8918-AF8799951938}" presName="sibTrans" presStyleLbl="sibTrans2D1" presStyleIdx="0" presStyleCnt="0"/>
      <dgm:spPr/>
    </dgm:pt>
    <dgm:pt modelId="{B303AB11-0470-4AA5-A1E7-61C76502DE85}" type="pres">
      <dgm:prSet presAssocID="{520C6FB7-7F14-4A3B-A2EA-37D113DD5004}" presName="compNode" presStyleCnt="0"/>
      <dgm:spPr/>
    </dgm:pt>
    <dgm:pt modelId="{A10BD701-D057-498C-8F92-4E3C3991F2A5}" type="pres">
      <dgm:prSet presAssocID="{520C6FB7-7F14-4A3B-A2EA-37D113DD5004}" presName="iconBgRect" presStyleLbl="bgShp" presStyleIdx="2" presStyleCnt="3"/>
      <dgm:spPr/>
    </dgm:pt>
    <dgm:pt modelId="{E75E4EAE-DDD0-40A7-96D7-E142F3061139}" type="pres">
      <dgm:prSet presAssocID="{520C6FB7-7F14-4A3B-A2EA-37D113DD50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FB865E88-6AF1-486C-BACA-441A757AB3EE}" type="pres">
      <dgm:prSet presAssocID="{520C6FB7-7F14-4A3B-A2EA-37D113DD5004}" presName="spaceRect" presStyleCnt="0"/>
      <dgm:spPr/>
    </dgm:pt>
    <dgm:pt modelId="{CFA905A2-0F72-4846-98BE-F3DB5D0B8210}" type="pres">
      <dgm:prSet presAssocID="{520C6FB7-7F14-4A3B-A2EA-37D113DD5004}" presName="textRect" presStyleLbl="revTx" presStyleIdx="2" presStyleCnt="3">
        <dgm:presLayoutVars>
          <dgm:chMax val="1"/>
          <dgm:chPref val="1"/>
        </dgm:presLayoutVars>
      </dgm:prSet>
      <dgm:spPr/>
    </dgm:pt>
  </dgm:ptLst>
  <dgm:cxnLst>
    <dgm:cxn modelId="{B4904412-35FF-4F77-AA15-7083A47BD552}" type="presOf" srcId="{FB580B0C-96C8-4F74-A64E-624F8EFAC847}" destId="{AC07DB4A-70CC-44DC-A900-D4312DBBB442}" srcOrd="0" destOrd="0" presId="urn:microsoft.com/office/officeart/2018/2/layout/IconCircleList"/>
    <dgm:cxn modelId="{34409316-1AA2-4FA3-823E-905D27C3C888}" srcId="{72CE6B0D-EDA2-4684-A394-1ABB67C26BF3}" destId="{E83EEDDC-91DE-4C64-A812-18E468DBD855}" srcOrd="1" destOrd="0" parTransId="{857C80CD-412A-4562-BA08-7B7599C26E0E}" sibTransId="{B30334AE-D375-40F2-8918-AF8799951938}"/>
    <dgm:cxn modelId="{74E70D3F-BED2-437B-A15C-8C7DAA036071}" type="presOf" srcId="{E83EEDDC-91DE-4C64-A812-18E468DBD855}" destId="{9E8E30C2-244E-41F9-84C2-A6525E8BC8DF}" srcOrd="0" destOrd="0" presId="urn:microsoft.com/office/officeart/2018/2/layout/IconCircleList"/>
    <dgm:cxn modelId="{2BFC8A47-0E89-4BED-B302-B9E74A40E295}" type="presOf" srcId="{B30334AE-D375-40F2-8918-AF8799951938}" destId="{21CE23EC-FF48-4FE7-811F-5D4C9D65C4BE}" srcOrd="0" destOrd="0" presId="urn:microsoft.com/office/officeart/2018/2/layout/IconCircleList"/>
    <dgm:cxn modelId="{4489F27E-EF73-4B8C-9898-860196B11A70}" srcId="{72CE6B0D-EDA2-4684-A394-1ABB67C26BF3}" destId="{FB580B0C-96C8-4F74-A64E-624F8EFAC847}" srcOrd="0" destOrd="0" parTransId="{D01404BF-22CC-4499-BAE8-A0505C6F665A}" sibTransId="{A18DD2B6-01C5-4C43-8426-2D729B7CA774}"/>
    <dgm:cxn modelId="{C93B3284-55A0-4FBC-80F1-65CA5E63FEEF}" srcId="{72CE6B0D-EDA2-4684-A394-1ABB67C26BF3}" destId="{520C6FB7-7F14-4A3B-A2EA-37D113DD5004}" srcOrd="2" destOrd="0" parTransId="{72D7391C-DBF1-4A89-8B15-EDD8B9FD5B08}" sibTransId="{59781B88-35FD-4421-B969-C729A6923727}"/>
    <dgm:cxn modelId="{8E92249A-7192-4478-A952-431A4303F252}" type="presOf" srcId="{72CE6B0D-EDA2-4684-A394-1ABB67C26BF3}" destId="{8A0B2A34-09C6-4222-B35B-980D656D2E10}" srcOrd="0" destOrd="0" presId="urn:microsoft.com/office/officeart/2018/2/layout/IconCircleList"/>
    <dgm:cxn modelId="{CC4654A9-068E-47FF-BE63-EC85A7F78C80}" type="presOf" srcId="{A18DD2B6-01C5-4C43-8426-2D729B7CA774}" destId="{5A490F12-1BA0-4430-A413-BC3A7AD28B8F}" srcOrd="0" destOrd="0" presId="urn:microsoft.com/office/officeart/2018/2/layout/IconCircleList"/>
    <dgm:cxn modelId="{D8E8CEF8-E2F1-44FC-9184-4BE6183C92E8}" type="presOf" srcId="{520C6FB7-7F14-4A3B-A2EA-37D113DD5004}" destId="{CFA905A2-0F72-4846-98BE-F3DB5D0B8210}" srcOrd="0" destOrd="0" presId="urn:microsoft.com/office/officeart/2018/2/layout/IconCircleList"/>
    <dgm:cxn modelId="{A7A62773-CC43-4F3A-9A25-E74E7BEF1AC7}" type="presParOf" srcId="{8A0B2A34-09C6-4222-B35B-980D656D2E10}" destId="{E727D65F-9DD6-4FE9-BAF0-094077EC5BCD}" srcOrd="0" destOrd="0" presId="urn:microsoft.com/office/officeart/2018/2/layout/IconCircleList"/>
    <dgm:cxn modelId="{1D4C9767-26BA-4072-809D-F4912F378B39}" type="presParOf" srcId="{E727D65F-9DD6-4FE9-BAF0-094077EC5BCD}" destId="{E7F57CEC-48B3-434C-9936-A9F6B9269FA2}" srcOrd="0" destOrd="0" presId="urn:microsoft.com/office/officeart/2018/2/layout/IconCircleList"/>
    <dgm:cxn modelId="{EC6D27F2-81E2-46FC-AD36-6F1CD39FAA3B}" type="presParOf" srcId="{E7F57CEC-48B3-434C-9936-A9F6B9269FA2}" destId="{83F7D0A0-053F-488A-A1D4-94FF47215D03}" srcOrd="0" destOrd="0" presId="urn:microsoft.com/office/officeart/2018/2/layout/IconCircleList"/>
    <dgm:cxn modelId="{3473CB95-8F52-46D7-B3FB-9CA61685BAEB}" type="presParOf" srcId="{E7F57CEC-48B3-434C-9936-A9F6B9269FA2}" destId="{D77377AB-35FE-461A-82E9-A0ED5F3F8265}" srcOrd="1" destOrd="0" presId="urn:microsoft.com/office/officeart/2018/2/layout/IconCircleList"/>
    <dgm:cxn modelId="{AA73EFFC-4072-4DC2-BBB3-6357E5201EF4}" type="presParOf" srcId="{E7F57CEC-48B3-434C-9936-A9F6B9269FA2}" destId="{8F343441-AD75-4F6A-8B29-1B8EF9E28223}" srcOrd="2" destOrd="0" presId="urn:microsoft.com/office/officeart/2018/2/layout/IconCircleList"/>
    <dgm:cxn modelId="{7F25F741-C8CB-41CE-A8DC-F277314D822F}" type="presParOf" srcId="{E7F57CEC-48B3-434C-9936-A9F6B9269FA2}" destId="{AC07DB4A-70CC-44DC-A900-D4312DBBB442}" srcOrd="3" destOrd="0" presId="urn:microsoft.com/office/officeart/2018/2/layout/IconCircleList"/>
    <dgm:cxn modelId="{C282162C-1D2E-4EF2-9F9C-1273D80C27B9}" type="presParOf" srcId="{E727D65F-9DD6-4FE9-BAF0-094077EC5BCD}" destId="{5A490F12-1BA0-4430-A413-BC3A7AD28B8F}" srcOrd="1" destOrd="0" presId="urn:microsoft.com/office/officeart/2018/2/layout/IconCircleList"/>
    <dgm:cxn modelId="{85915FA1-3028-4AD5-851B-7FBAC9DECDB5}" type="presParOf" srcId="{E727D65F-9DD6-4FE9-BAF0-094077EC5BCD}" destId="{BCD75423-E00B-4EA8-8B57-FAE8BC62F8CD}" srcOrd="2" destOrd="0" presId="urn:microsoft.com/office/officeart/2018/2/layout/IconCircleList"/>
    <dgm:cxn modelId="{8AF57BAA-94C1-4010-AB8E-2A4F07CC2714}" type="presParOf" srcId="{BCD75423-E00B-4EA8-8B57-FAE8BC62F8CD}" destId="{29F4A6F5-2548-46B7-B803-8D0E939B8D83}" srcOrd="0" destOrd="0" presId="urn:microsoft.com/office/officeart/2018/2/layout/IconCircleList"/>
    <dgm:cxn modelId="{E6D8499F-C9CB-49D8-912E-EFC51D1AC8AB}" type="presParOf" srcId="{BCD75423-E00B-4EA8-8B57-FAE8BC62F8CD}" destId="{BC667E8A-AC7D-4C4A-9542-592605353075}" srcOrd="1" destOrd="0" presId="urn:microsoft.com/office/officeart/2018/2/layout/IconCircleList"/>
    <dgm:cxn modelId="{0E96BBA9-AF00-4AEB-8872-90B108B1566A}" type="presParOf" srcId="{BCD75423-E00B-4EA8-8B57-FAE8BC62F8CD}" destId="{D71919B1-2327-47E1-9279-545A13BEF8EA}" srcOrd="2" destOrd="0" presId="urn:microsoft.com/office/officeart/2018/2/layout/IconCircleList"/>
    <dgm:cxn modelId="{71C97505-91DA-4C9D-A1F8-2C1E63824513}" type="presParOf" srcId="{BCD75423-E00B-4EA8-8B57-FAE8BC62F8CD}" destId="{9E8E30C2-244E-41F9-84C2-A6525E8BC8DF}" srcOrd="3" destOrd="0" presId="urn:microsoft.com/office/officeart/2018/2/layout/IconCircleList"/>
    <dgm:cxn modelId="{9031E931-5F92-43A4-8229-A2E710014110}" type="presParOf" srcId="{E727D65F-9DD6-4FE9-BAF0-094077EC5BCD}" destId="{21CE23EC-FF48-4FE7-811F-5D4C9D65C4BE}" srcOrd="3" destOrd="0" presId="urn:microsoft.com/office/officeart/2018/2/layout/IconCircleList"/>
    <dgm:cxn modelId="{75273B01-1744-4778-A549-4528D5EAC205}" type="presParOf" srcId="{E727D65F-9DD6-4FE9-BAF0-094077EC5BCD}" destId="{B303AB11-0470-4AA5-A1E7-61C76502DE85}" srcOrd="4" destOrd="0" presId="urn:microsoft.com/office/officeart/2018/2/layout/IconCircleList"/>
    <dgm:cxn modelId="{EA24CE7A-E3E3-4CE5-A5FE-546D396E0D62}" type="presParOf" srcId="{B303AB11-0470-4AA5-A1E7-61C76502DE85}" destId="{A10BD701-D057-498C-8F92-4E3C3991F2A5}" srcOrd="0" destOrd="0" presId="urn:microsoft.com/office/officeart/2018/2/layout/IconCircleList"/>
    <dgm:cxn modelId="{5021F83F-A1A1-4863-80FB-16291D4C9729}" type="presParOf" srcId="{B303AB11-0470-4AA5-A1E7-61C76502DE85}" destId="{E75E4EAE-DDD0-40A7-96D7-E142F3061139}" srcOrd="1" destOrd="0" presId="urn:microsoft.com/office/officeart/2018/2/layout/IconCircleList"/>
    <dgm:cxn modelId="{2268CC3B-EF16-4DE1-8AF3-3A1567703E24}" type="presParOf" srcId="{B303AB11-0470-4AA5-A1E7-61C76502DE85}" destId="{FB865E88-6AF1-486C-BACA-441A757AB3EE}" srcOrd="2" destOrd="0" presId="urn:microsoft.com/office/officeart/2018/2/layout/IconCircleList"/>
    <dgm:cxn modelId="{D7EFDC82-503C-4565-8418-3B30A6777792}" type="presParOf" srcId="{B303AB11-0470-4AA5-A1E7-61C76502DE85}" destId="{CFA905A2-0F72-4846-98BE-F3DB5D0B821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964433-8759-4B92-8FA3-C3F57D519CD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08C1CEA-3B37-4BCE-A1B4-1D8AB1449577}">
      <dgm:prSet/>
      <dgm:spPr/>
      <dgm:t>
        <a:bodyPr/>
        <a:lstStyle/>
        <a:p>
          <a:pPr>
            <a:lnSpc>
              <a:spcPct val="100000"/>
            </a:lnSpc>
          </a:pPr>
          <a:r>
            <a:rPr lang="en-US"/>
            <a:t>Risk model</a:t>
          </a:r>
        </a:p>
      </dgm:t>
    </dgm:pt>
    <dgm:pt modelId="{2248B095-3B3A-4197-972C-6C83721FAE48}" type="parTrans" cxnId="{C7791D5F-7F3C-436C-B6D8-5FBBE202214C}">
      <dgm:prSet/>
      <dgm:spPr/>
      <dgm:t>
        <a:bodyPr/>
        <a:lstStyle/>
        <a:p>
          <a:endParaRPr lang="en-US"/>
        </a:p>
      </dgm:t>
    </dgm:pt>
    <dgm:pt modelId="{52796706-5BCA-4907-9463-EBCECD3005EE}" type="sibTrans" cxnId="{C7791D5F-7F3C-436C-B6D8-5FBBE202214C}">
      <dgm:prSet/>
      <dgm:spPr/>
      <dgm:t>
        <a:bodyPr/>
        <a:lstStyle/>
        <a:p>
          <a:pPr>
            <a:lnSpc>
              <a:spcPct val="100000"/>
            </a:lnSpc>
          </a:pPr>
          <a:endParaRPr lang="en-US"/>
        </a:p>
      </dgm:t>
    </dgm:pt>
    <dgm:pt modelId="{378EE2EE-2DAE-43DF-A277-B27B79B14E83}">
      <dgm:prSet/>
      <dgm:spPr/>
      <dgm:t>
        <a:bodyPr/>
        <a:lstStyle/>
        <a:p>
          <a:pPr>
            <a:lnSpc>
              <a:spcPct val="100000"/>
            </a:lnSpc>
          </a:pPr>
          <a:r>
            <a:rPr lang="en-US"/>
            <a:t>Transaction costs model</a:t>
          </a:r>
        </a:p>
      </dgm:t>
    </dgm:pt>
    <dgm:pt modelId="{56B6EA56-713F-4410-A42D-AD9F5541B67E}" type="parTrans" cxnId="{25279DAC-BD82-430F-8785-5B25A55F2370}">
      <dgm:prSet/>
      <dgm:spPr/>
      <dgm:t>
        <a:bodyPr/>
        <a:lstStyle/>
        <a:p>
          <a:endParaRPr lang="en-US"/>
        </a:p>
      </dgm:t>
    </dgm:pt>
    <dgm:pt modelId="{A3C71E97-429C-4B45-8CCA-71129BEA76BE}" type="sibTrans" cxnId="{25279DAC-BD82-430F-8785-5B25A55F2370}">
      <dgm:prSet/>
      <dgm:spPr/>
      <dgm:t>
        <a:bodyPr/>
        <a:lstStyle/>
        <a:p>
          <a:pPr>
            <a:lnSpc>
              <a:spcPct val="100000"/>
            </a:lnSpc>
          </a:pPr>
          <a:endParaRPr lang="en-US"/>
        </a:p>
      </dgm:t>
    </dgm:pt>
    <dgm:pt modelId="{91A7FC7C-B6E5-447A-9415-1DAEB154FEFD}">
      <dgm:prSet/>
      <dgm:spPr/>
      <dgm:t>
        <a:bodyPr/>
        <a:lstStyle/>
        <a:p>
          <a:pPr>
            <a:lnSpc>
              <a:spcPct val="100000"/>
            </a:lnSpc>
          </a:pPr>
          <a:r>
            <a:rPr lang="en-US"/>
            <a:t>Market impact model</a:t>
          </a:r>
        </a:p>
      </dgm:t>
    </dgm:pt>
    <dgm:pt modelId="{F026F45C-DED7-4F8C-808C-D92748389F2F}" type="parTrans" cxnId="{4D9EE04C-4DED-4B50-BD5F-20B3A9FF598C}">
      <dgm:prSet/>
      <dgm:spPr/>
      <dgm:t>
        <a:bodyPr/>
        <a:lstStyle/>
        <a:p>
          <a:endParaRPr lang="en-US"/>
        </a:p>
      </dgm:t>
    </dgm:pt>
    <dgm:pt modelId="{C3EC0CEE-E76E-4191-93B8-A307365E7B83}" type="sibTrans" cxnId="{4D9EE04C-4DED-4B50-BD5F-20B3A9FF598C}">
      <dgm:prSet/>
      <dgm:spPr/>
      <dgm:t>
        <a:bodyPr/>
        <a:lstStyle/>
        <a:p>
          <a:endParaRPr lang="en-US"/>
        </a:p>
      </dgm:t>
    </dgm:pt>
    <dgm:pt modelId="{B31553A3-8871-4142-9803-253ADC3537D3}" type="pres">
      <dgm:prSet presAssocID="{B9964433-8759-4B92-8FA3-C3F57D519CD0}" presName="root" presStyleCnt="0">
        <dgm:presLayoutVars>
          <dgm:dir/>
          <dgm:resizeHandles val="exact"/>
        </dgm:presLayoutVars>
      </dgm:prSet>
      <dgm:spPr/>
    </dgm:pt>
    <dgm:pt modelId="{49351538-887F-4CBB-B8CA-E4CA875BF298}" type="pres">
      <dgm:prSet presAssocID="{B9964433-8759-4B92-8FA3-C3F57D519CD0}" presName="container" presStyleCnt="0">
        <dgm:presLayoutVars>
          <dgm:dir/>
          <dgm:resizeHandles val="exact"/>
        </dgm:presLayoutVars>
      </dgm:prSet>
      <dgm:spPr/>
    </dgm:pt>
    <dgm:pt modelId="{F6119679-5B09-4F36-A762-EDAE30499D2E}" type="pres">
      <dgm:prSet presAssocID="{A08C1CEA-3B37-4BCE-A1B4-1D8AB1449577}" presName="compNode" presStyleCnt="0"/>
      <dgm:spPr/>
    </dgm:pt>
    <dgm:pt modelId="{4B1ADAEF-41CC-498C-8ECA-E66AA34E91B5}" type="pres">
      <dgm:prSet presAssocID="{A08C1CEA-3B37-4BCE-A1B4-1D8AB1449577}" presName="iconBgRect" presStyleLbl="bgShp" presStyleIdx="0" presStyleCnt="3"/>
      <dgm:spPr/>
    </dgm:pt>
    <dgm:pt modelId="{98DD52E3-69B5-456C-BDB6-731A45DFD106}" type="pres">
      <dgm:prSet presAssocID="{A08C1CEA-3B37-4BCE-A1B4-1D8AB14495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C1EB90BB-CF95-406E-8170-25E1E56743C2}" type="pres">
      <dgm:prSet presAssocID="{A08C1CEA-3B37-4BCE-A1B4-1D8AB1449577}" presName="spaceRect" presStyleCnt="0"/>
      <dgm:spPr/>
    </dgm:pt>
    <dgm:pt modelId="{D5DA2A90-3F9D-428D-8EF7-EE0259B65AA6}" type="pres">
      <dgm:prSet presAssocID="{A08C1CEA-3B37-4BCE-A1B4-1D8AB1449577}" presName="textRect" presStyleLbl="revTx" presStyleIdx="0" presStyleCnt="3">
        <dgm:presLayoutVars>
          <dgm:chMax val="1"/>
          <dgm:chPref val="1"/>
        </dgm:presLayoutVars>
      </dgm:prSet>
      <dgm:spPr/>
    </dgm:pt>
    <dgm:pt modelId="{83F43EFC-DB10-46B1-90C9-C0882B504B1C}" type="pres">
      <dgm:prSet presAssocID="{52796706-5BCA-4907-9463-EBCECD3005EE}" presName="sibTrans" presStyleLbl="sibTrans2D1" presStyleIdx="0" presStyleCnt="0"/>
      <dgm:spPr/>
    </dgm:pt>
    <dgm:pt modelId="{1AB84542-F124-4C93-A0AF-EBA3848E5D64}" type="pres">
      <dgm:prSet presAssocID="{378EE2EE-2DAE-43DF-A277-B27B79B14E83}" presName="compNode" presStyleCnt="0"/>
      <dgm:spPr/>
    </dgm:pt>
    <dgm:pt modelId="{070EB859-B2C3-4E51-AFCA-592BB3BF55AD}" type="pres">
      <dgm:prSet presAssocID="{378EE2EE-2DAE-43DF-A277-B27B79B14E83}" presName="iconBgRect" presStyleLbl="bgShp" presStyleIdx="1" presStyleCnt="3"/>
      <dgm:spPr/>
    </dgm:pt>
    <dgm:pt modelId="{F16BC13F-8395-4F46-879F-59CB283F43C1}" type="pres">
      <dgm:prSet presAssocID="{378EE2EE-2DAE-43DF-A277-B27B79B14E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B2B06159-DF90-494F-9C96-5D75B94D0C5B}" type="pres">
      <dgm:prSet presAssocID="{378EE2EE-2DAE-43DF-A277-B27B79B14E83}" presName="spaceRect" presStyleCnt="0"/>
      <dgm:spPr/>
    </dgm:pt>
    <dgm:pt modelId="{54032E71-964E-4878-B192-050715DD344A}" type="pres">
      <dgm:prSet presAssocID="{378EE2EE-2DAE-43DF-A277-B27B79B14E83}" presName="textRect" presStyleLbl="revTx" presStyleIdx="1" presStyleCnt="3">
        <dgm:presLayoutVars>
          <dgm:chMax val="1"/>
          <dgm:chPref val="1"/>
        </dgm:presLayoutVars>
      </dgm:prSet>
      <dgm:spPr/>
    </dgm:pt>
    <dgm:pt modelId="{3A3BD6B6-380B-4973-91ED-2F12BA21B373}" type="pres">
      <dgm:prSet presAssocID="{A3C71E97-429C-4B45-8CCA-71129BEA76BE}" presName="sibTrans" presStyleLbl="sibTrans2D1" presStyleIdx="0" presStyleCnt="0"/>
      <dgm:spPr/>
    </dgm:pt>
    <dgm:pt modelId="{FACA9C3D-17E6-48DA-807A-4FA5C4DD255C}" type="pres">
      <dgm:prSet presAssocID="{91A7FC7C-B6E5-447A-9415-1DAEB154FEFD}" presName="compNode" presStyleCnt="0"/>
      <dgm:spPr/>
    </dgm:pt>
    <dgm:pt modelId="{9BFED8FA-AE56-4AC8-9ADB-5A9345E79811}" type="pres">
      <dgm:prSet presAssocID="{91A7FC7C-B6E5-447A-9415-1DAEB154FEFD}" presName="iconBgRect" presStyleLbl="bgShp" presStyleIdx="2" presStyleCnt="3"/>
      <dgm:spPr/>
    </dgm:pt>
    <dgm:pt modelId="{DBFA2E21-FFAE-4438-AB56-B35590593ABB}" type="pres">
      <dgm:prSet presAssocID="{91A7FC7C-B6E5-447A-9415-1DAEB154FE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8684BE66-7E70-4485-9588-836B7CEE9603}" type="pres">
      <dgm:prSet presAssocID="{91A7FC7C-B6E5-447A-9415-1DAEB154FEFD}" presName="spaceRect" presStyleCnt="0"/>
      <dgm:spPr/>
    </dgm:pt>
    <dgm:pt modelId="{9AD86B8A-4C83-475F-AF54-B9ACEF99C38E}" type="pres">
      <dgm:prSet presAssocID="{91A7FC7C-B6E5-447A-9415-1DAEB154FEFD}" presName="textRect" presStyleLbl="revTx" presStyleIdx="2" presStyleCnt="3">
        <dgm:presLayoutVars>
          <dgm:chMax val="1"/>
          <dgm:chPref val="1"/>
        </dgm:presLayoutVars>
      </dgm:prSet>
      <dgm:spPr/>
    </dgm:pt>
  </dgm:ptLst>
  <dgm:cxnLst>
    <dgm:cxn modelId="{C7791D5F-7F3C-436C-B6D8-5FBBE202214C}" srcId="{B9964433-8759-4B92-8FA3-C3F57D519CD0}" destId="{A08C1CEA-3B37-4BCE-A1B4-1D8AB1449577}" srcOrd="0" destOrd="0" parTransId="{2248B095-3B3A-4197-972C-6C83721FAE48}" sibTransId="{52796706-5BCA-4907-9463-EBCECD3005EE}"/>
    <dgm:cxn modelId="{F3839C66-6086-4745-B47A-42CF73092EA6}" type="presOf" srcId="{A3C71E97-429C-4B45-8CCA-71129BEA76BE}" destId="{3A3BD6B6-380B-4973-91ED-2F12BA21B373}" srcOrd="0" destOrd="0" presId="urn:microsoft.com/office/officeart/2018/2/layout/IconCircleList"/>
    <dgm:cxn modelId="{4D9EE04C-4DED-4B50-BD5F-20B3A9FF598C}" srcId="{B9964433-8759-4B92-8FA3-C3F57D519CD0}" destId="{91A7FC7C-B6E5-447A-9415-1DAEB154FEFD}" srcOrd="2" destOrd="0" parTransId="{F026F45C-DED7-4F8C-808C-D92748389F2F}" sibTransId="{C3EC0CEE-E76E-4191-93B8-A307365E7B83}"/>
    <dgm:cxn modelId="{981D4879-BE40-4141-B750-1993AB0D1B48}" type="presOf" srcId="{B9964433-8759-4B92-8FA3-C3F57D519CD0}" destId="{B31553A3-8871-4142-9803-253ADC3537D3}" srcOrd="0" destOrd="0" presId="urn:microsoft.com/office/officeart/2018/2/layout/IconCircleList"/>
    <dgm:cxn modelId="{DBC79C87-7100-4F64-876B-0C8AB02194C6}" type="presOf" srcId="{91A7FC7C-B6E5-447A-9415-1DAEB154FEFD}" destId="{9AD86B8A-4C83-475F-AF54-B9ACEF99C38E}" srcOrd="0" destOrd="0" presId="urn:microsoft.com/office/officeart/2018/2/layout/IconCircleList"/>
    <dgm:cxn modelId="{D822C59F-2D4C-4603-8F6B-8E5A01D89D0C}" type="presOf" srcId="{52796706-5BCA-4907-9463-EBCECD3005EE}" destId="{83F43EFC-DB10-46B1-90C9-C0882B504B1C}" srcOrd="0" destOrd="0" presId="urn:microsoft.com/office/officeart/2018/2/layout/IconCircleList"/>
    <dgm:cxn modelId="{26CCE09F-C3D9-4D39-9FAD-2DB72AA68AFC}" type="presOf" srcId="{A08C1CEA-3B37-4BCE-A1B4-1D8AB1449577}" destId="{D5DA2A90-3F9D-428D-8EF7-EE0259B65AA6}" srcOrd="0" destOrd="0" presId="urn:microsoft.com/office/officeart/2018/2/layout/IconCircleList"/>
    <dgm:cxn modelId="{25279DAC-BD82-430F-8785-5B25A55F2370}" srcId="{B9964433-8759-4B92-8FA3-C3F57D519CD0}" destId="{378EE2EE-2DAE-43DF-A277-B27B79B14E83}" srcOrd="1" destOrd="0" parTransId="{56B6EA56-713F-4410-A42D-AD9F5541B67E}" sibTransId="{A3C71E97-429C-4B45-8CCA-71129BEA76BE}"/>
    <dgm:cxn modelId="{F2860DB8-4489-49AA-85C2-CFD7D95174B9}" type="presOf" srcId="{378EE2EE-2DAE-43DF-A277-B27B79B14E83}" destId="{54032E71-964E-4878-B192-050715DD344A}" srcOrd="0" destOrd="0" presId="urn:microsoft.com/office/officeart/2018/2/layout/IconCircleList"/>
    <dgm:cxn modelId="{696A5022-3EE9-4CC9-B68F-AE079217A79B}" type="presParOf" srcId="{B31553A3-8871-4142-9803-253ADC3537D3}" destId="{49351538-887F-4CBB-B8CA-E4CA875BF298}" srcOrd="0" destOrd="0" presId="urn:microsoft.com/office/officeart/2018/2/layout/IconCircleList"/>
    <dgm:cxn modelId="{3B19D1CB-604F-46ED-A8B1-E66F90B7867A}" type="presParOf" srcId="{49351538-887F-4CBB-B8CA-E4CA875BF298}" destId="{F6119679-5B09-4F36-A762-EDAE30499D2E}" srcOrd="0" destOrd="0" presId="urn:microsoft.com/office/officeart/2018/2/layout/IconCircleList"/>
    <dgm:cxn modelId="{8E52C408-FC16-406A-B0DB-E22D3017CD47}" type="presParOf" srcId="{F6119679-5B09-4F36-A762-EDAE30499D2E}" destId="{4B1ADAEF-41CC-498C-8ECA-E66AA34E91B5}" srcOrd="0" destOrd="0" presId="urn:microsoft.com/office/officeart/2018/2/layout/IconCircleList"/>
    <dgm:cxn modelId="{CAB43D31-CB23-47B9-B18B-0E1BDC19A10B}" type="presParOf" srcId="{F6119679-5B09-4F36-A762-EDAE30499D2E}" destId="{98DD52E3-69B5-456C-BDB6-731A45DFD106}" srcOrd="1" destOrd="0" presId="urn:microsoft.com/office/officeart/2018/2/layout/IconCircleList"/>
    <dgm:cxn modelId="{208EF63E-D4DF-4C29-AB3F-6AB375061072}" type="presParOf" srcId="{F6119679-5B09-4F36-A762-EDAE30499D2E}" destId="{C1EB90BB-CF95-406E-8170-25E1E56743C2}" srcOrd="2" destOrd="0" presId="urn:microsoft.com/office/officeart/2018/2/layout/IconCircleList"/>
    <dgm:cxn modelId="{D71681DA-230F-4F3F-AFAE-CAF1B4DE32FE}" type="presParOf" srcId="{F6119679-5B09-4F36-A762-EDAE30499D2E}" destId="{D5DA2A90-3F9D-428D-8EF7-EE0259B65AA6}" srcOrd="3" destOrd="0" presId="urn:microsoft.com/office/officeart/2018/2/layout/IconCircleList"/>
    <dgm:cxn modelId="{82402321-1F54-4E48-8DA0-DAEBEF1D1B48}" type="presParOf" srcId="{49351538-887F-4CBB-B8CA-E4CA875BF298}" destId="{83F43EFC-DB10-46B1-90C9-C0882B504B1C}" srcOrd="1" destOrd="0" presId="urn:microsoft.com/office/officeart/2018/2/layout/IconCircleList"/>
    <dgm:cxn modelId="{8407498F-4A3A-4DF1-85D9-4ABBBA080C5E}" type="presParOf" srcId="{49351538-887F-4CBB-B8CA-E4CA875BF298}" destId="{1AB84542-F124-4C93-A0AF-EBA3848E5D64}" srcOrd="2" destOrd="0" presId="urn:microsoft.com/office/officeart/2018/2/layout/IconCircleList"/>
    <dgm:cxn modelId="{8845255A-3C8A-4469-99AD-E168BB755474}" type="presParOf" srcId="{1AB84542-F124-4C93-A0AF-EBA3848E5D64}" destId="{070EB859-B2C3-4E51-AFCA-592BB3BF55AD}" srcOrd="0" destOrd="0" presId="urn:microsoft.com/office/officeart/2018/2/layout/IconCircleList"/>
    <dgm:cxn modelId="{4CF26568-53D7-430E-AE6F-0DAAE6A5F81D}" type="presParOf" srcId="{1AB84542-F124-4C93-A0AF-EBA3848E5D64}" destId="{F16BC13F-8395-4F46-879F-59CB283F43C1}" srcOrd="1" destOrd="0" presId="urn:microsoft.com/office/officeart/2018/2/layout/IconCircleList"/>
    <dgm:cxn modelId="{BC2B8413-D55D-4FEC-B3F6-2ACEA364827E}" type="presParOf" srcId="{1AB84542-F124-4C93-A0AF-EBA3848E5D64}" destId="{B2B06159-DF90-494F-9C96-5D75B94D0C5B}" srcOrd="2" destOrd="0" presId="urn:microsoft.com/office/officeart/2018/2/layout/IconCircleList"/>
    <dgm:cxn modelId="{26C4DD1A-7C87-40D4-8551-3B98DFC60624}" type="presParOf" srcId="{1AB84542-F124-4C93-A0AF-EBA3848E5D64}" destId="{54032E71-964E-4878-B192-050715DD344A}" srcOrd="3" destOrd="0" presId="urn:microsoft.com/office/officeart/2018/2/layout/IconCircleList"/>
    <dgm:cxn modelId="{476883E0-8A86-40E7-AD7B-B56E7376CEDD}" type="presParOf" srcId="{49351538-887F-4CBB-B8CA-E4CA875BF298}" destId="{3A3BD6B6-380B-4973-91ED-2F12BA21B373}" srcOrd="3" destOrd="0" presId="urn:microsoft.com/office/officeart/2018/2/layout/IconCircleList"/>
    <dgm:cxn modelId="{C8AAE77D-6ACD-470D-A51F-EA2169445639}" type="presParOf" srcId="{49351538-887F-4CBB-B8CA-E4CA875BF298}" destId="{FACA9C3D-17E6-48DA-807A-4FA5C4DD255C}" srcOrd="4" destOrd="0" presId="urn:microsoft.com/office/officeart/2018/2/layout/IconCircleList"/>
    <dgm:cxn modelId="{E3C19438-9D38-403A-BA64-0D6464919817}" type="presParOf" srcId="{FACA9C3D-17E6-48DA-807A-4FA5C4DD255C}" destId="{9BFED8FA-AE56-4AC8-9ADB-5A9345E79811}" srcOrd="0" destOrd="0" presId="urn:microsoft.com/office/officeart/2018/2/layout/IconCircleList"/>
    <dgm:cxn modelId="{FE84F29F-BDEA-4AC8-913E-276CE0D9C53D}" type="presParOf" srcId="{FACA9C3D-17E6-48DA-807A-4FA5C4DD255C}" destId="{DBFA2E21-FFAE-4438-AB56-B35590593ABB}" srcOrd="1" destOrd="0" presId="urn:microsoft.com/office/officeart/2018/2/layout/IconCircleList"/>
    <dgm:cxn modelId="{51346D7E-98EF-4192-971F-82F013434EC2}" type="presParOf" srcId="{FACA9C3D-17E6-48DA-807A-4FA5C4DD255C}" destId="{8684BE66-7E70-4485-9588-836B7CEE9603}" srcOrd="2" destOrd="0" presId="urn:microsoft.com/office/officeart/2018/2/layout/IconCircleList"/>
    <dgm:cxn modelId="{CF89B72A-0D51-4A3A-9B0D-3E43D00A4EEB}" type="presParOf" srcId="{FACA9C3D-17E6-48DA-807A-4FA5C4DD255C}" destId="{9AD86B8A-4C83-475F-AF54-B9ACEF99C38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BCF6E6-8263-4955-A9E4-27F2734CA16F}"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4478C7B9-25E2-49E9-9320-1735296CD89F}">
      <dgm:prSet/>
      <dgm:spPr/>
      <dgm:t>
        <a:bodyPr/>
        <a:lstStyle/>
        <a:p>
          <a:pPr algn="ctr"/>
          <a:r>
            <a:rPr lang="en-US" dirty="0"/>
            <a:t>Need to use time-series validation (simple / sliding / expanding window) to simulate effective trading as much as possible</a:t>
          </a:r>
        </a:p>
      </dgm:t>
    </dgm:pt>
    <dgm:pt modelId="{30131D10-E572-4783-A9F6-70B84138B8BF}" type="parTrans" cxnId="{2AAC3F62-F5BF-4CC8-9E05-C3EB7A2A5AF3}">
      <dgm:prSet/>
      <dgm:spPr/>
      <dgm:t>
        <a:bodyPr/>
        <a:lstStyle/>
        <a:p>
          <a:pPr algn="ctr"/>
          <a:endParaRPr lang="en-US"/>
        </a:p>
      </dgm:t>
    </dgm:pt>
    <dgm:pt modelId="{BA6CFCC1-2A5F-46AF-BBB7-4EC537CE7E8C}" type="sibTrans" cxnId="{2AAC3F62-F5BF-4CC8-9E05-C3EB7A2A5AF3}">
      <dgm:prSet phldrT="1" phldr="0"/>
      <dgm:spPr/>
      <dgm:t>
        <a:bodyPr/>
        <a:lstStyle/>
        <a:p>
          <a:pPr algn="ctr"/>
          <a:r>
            <a:rPr lang="en-US"/>
            <a:t>1</a:t>
          </a:r>
        </a:p>
      </dgm:t>
    </dgm:pt>
    <dgm:pt modelId="{77E1C214-DC4C-4DAA-B08B-35D74C0B852E}">
      <dgm:prSet/>
      <dgm:spPr/>
      <dgm:t>
        <a:bodyPr/>
        <a:lstStyle/>
        <a:p>
          <a:pPr algn="ctr"/>
          <a:r>
            <a:rPr lang="en-US"/>
            <a:t>Need to be as conservative as possible on forward looking</a:t>
          </a:r>
        </a:p>
      </dgm:t>
    </dgm:pt>
    <dgm:pt modelId="{4859AFE5-2450-460B-950D-389F883BE330}" type="parTrans" cxnId="{D59339B1-7C66-438F-8F26-3FBBB019F927}">
      <dgm:prSet/>
      <dgm:spPr/>
      <dgm:t>
        <a:bodyPr/>
        <a:lstStyle/>
        <a:p>
          <a:pPr algn="ctr"/>
          <a:endParaRPr lang="en-US"/>
        </a:p>
      </dgm:t>
    </dgm:pt>
    <dgm:pt modelId="{415AD81F-33DB-4D0E-A982-7A45AE5BFDAA}" type="sibTrans" cxnId="{D59339B1-7C66-438F-8F26-3FBBB019F927}">
      <dgm:prSet phldrT="2" phldr="0"/>
      <dgm:spPr/>
      <dgm:t>
        <a:bodyPr/>
        <a:lstStyle/>
        <a:p>
          <a:pPr algn="ctr"/>
          <a:r>
            <a:rPr lang="en-US"/>
            <a:t>2</a:t>
          </a:r>
        </a:p>
      </dgm:t>
    </dgm:pt>
    <dgm:pt modelId="{4EF4C729-A6FA-4858-83F9-63D8960A31E5}">
      <dgm:prSet/>
      <dgm:spPr/>
      <dgm:t>
        <a:bodyPr/>
        <a:lstStyle/>
        <a:p>
          <a:pPr algn="ctr"/>
          <a:r>
            <a:rPr lang="en-US" dirty="0"/>
            <a:t>Need to account for the </a:t>
          </a:r>
          <a:r>
            <a:rPr lang="en-US" b="1" dirty="0"/>
            <a:t>statistical persistence </a:t>
          </a:r>
          <a:r>
            <a:rPr lang="en-US" dirty="0"/>
            <a:t>of the identified alpha and its interaction with the other elements of the back test environment (</a:t>
          </a:r>
          <a:r>
            <a:rPr lang="en-US" b="1" dirty="0"/>
            <a:t>risk / impact / transaction costs</a:t>
          </a:r>
          <a:r>
            <a:rPr lang="en-US" dirty="0"/>
            <a:t>)</a:t>
          </a:r>
        </a:p>
      </dgm:t>
    </dgm:pt>
    <dgm:pt modelId="{055F666E-AF1F-477A-9FD0-7857B20F73FD}" type="parTrans" cxnId="{2F36FC8B-FF93-45EF-A47A-8713719270DF}">
      <dgm:prSet/>
      <dgm:spPr/>
      <dgm:t>
        <a:bodyPr/>
        <a:lstStyle/>
        <a:p>
          <a:pPr algn="ctr"/>
          <a:endParaRPr lang="en-US"/>
        </a:p>
      </dgm:t>
    </dgm:pt>
    <dgm:pt modelId="{7ADA0CA9-5182-4D73-96AE-478830E9AF70}" type="sibTrans" cxnId="{2F36FC8B-FF93-45EF-A47A-8713719270DF}">
      <dgm:prSet phldrT="3" phldr="0"/>
      <dgm:spPr/>
      <dgm:t>
        <a:bodyPr/>
        <a:lstStyle/>
        <a:p>
          <a:pPr algn="ctr"/>
          <a:r>
            <a:rPr lang="en-US"/>
            <a:t>3</a:t>
          </a:r>
        </a:p>
      </dgm:t>
    </dgm:pt>
    <dgm:pt modelId="{7D3896CB-98C8-4861-BB3D-D163116FA0E5}" type="pres">
      <dgm:prSet presAssocID="{E3BCF6E6-8263-4955-A9E4-27F2734CA16F}" presName="Name0" presStyleCnt="0">
        <dgm:presLayoutVars>
          <dgm:animLvl val="lvl"/>
          <dgm:resizeHandles val="exact"/>
        </dgm:presLayoutVars>
      </dgm:prSet>
      <dgm:spPr/>
    </dgm:pt>
    <dgm:pt modelId="{FF13611C-A3AA-4146-9EE1-11C5A7B82D5A}" type="pres">
      <dgm:prSet presAssocID="{4478C7B9-25E2-49E9-9320-1735296CD89F}" presName="compositeNode" presStyleCnt="0">
        <dgm:presLayoutVars>
          <dgm:bulletEnabled val="1"/>
        </dgm:presLayoutVars>
      </dgm:prSet>
      <dgm:spPr/>
    </dgm:pt>
    <dgm:pt modelId="{8B9C8375-E3CF-4926-8C53-AB8D71A7E436}" type="pres">
      <dgm:prSet presAssocID="{4478C7B9-25E2-49E9-9320-1735296CD89F}" presName="bgRect" presStyleLbl="bgAccFollowNode1" presStyleIdx="0" presStyleCnt="3"/>
      <dgm:spPr/>
    </dgm:pt>
    <dgm:pt modelId="{7BCF66D7-28E4-4F3A-8D76-ABDE03742306}" type="pres">
      <dgm:prSet presAssocID="{BA6CFCC1-2A5F-46AF-BBB7-4EC537CE7E8C}" presName="sibTransNodeCircle" presStyleLbl="alignNode1" presStyleIdx="0" presStyleCnt="6">
        <dgm:presLayoutVars>
          <dgm:chMax val="0"/>
          <dgm:bulletEnabled/>
        </dgm:presLayoutVars>
      </dgm:prSet>
      <dgm:spPr/>
    </dgm:pt>
    <dgm:pt modelId="{BD91E60A-B1B7-497D-AB27-EF20054A2D46}" type="pres">
      <dgm:prSet presAssocID="{4478C7B9-25E2-49E9-9320-1735296CD89F}" presName="bottomLine" presStyleLbl="alignNode1" presStyleIdx="1" presStyleCnt="6">
        <dgm:presLayoutVars/>
      </dgm:prSet>
      <dgm:spPr/>
    </dgm:pt>
    <dgm:pt modelId="{EBF1B374-12C4-4C32-95FC-659289AFA890}" type="pres">
      <dgm:prSet presAssocID="{4478C7B9-25E2-49E9-9320-1735296CD89F}" presName="nodeText" presStyleLbl="bgAccFollowNode1" presStyleIdx="0" presStyleCnt="3">
        <dgm:presLayoutVars>
          <dgm:bulletEnabled val="1"/>
        </dgm:presLayoutVars>
      </dgm:prSet>
      <dgm:spPr/>
    </dgm:pt>
    <dgm:pt modelId="{A6E22A33-B548-43ED-AF56-7CBD1BB5B4CB}" type="pres">
      <dgm:prSet presAssocID="{BA6CFCC1-2A5F-46AF-BBB7-4EC537CE7E8C}" presName="sibTrans" presStyleCnt="0"/>
      <dgm:spPr/>
    </dgm:pt>
    <dgm:pt modelId="{88036114-EA0D-43AC-8152-6CC4E7D5DAD1}" type="pres">
      <dgm:prSet presAssocID="{77E1C214-DC4C-4DAA-B08B-35D74C0B852E}" presName="compositeNode" presStyleCnt="0">
        <dgm:presLayoutVars>
          <dgm:bulletEnabled val="1"/>
        </dgm:presLayoutVars>
      </dgm:prSet>
      <dgm:spPr/>
    </dgm:pt>
    <dgm:pt modelId="{837979AA-63BB-4064-9572-528EB997C717}" type="pres">
      <dgm:prSet presAssocID="{77E1C214-DC4C-4DAA-B08B-35D74C0B852E}" presName="bgRect" presStyleLbl="bgAccFollowNode1" presStyleIdx="1" presStyleCnt="3"/>
      <dgm:spPr/>
    </dgm:pt>
    <dgm:pt modelId="{8A4C30D7-4114-4E79-96E3-6804FC9A67B9}" type="pres">
      <dgm:prSet presAssocID="{415AD81F-33DB-4D0E-A982-7A45AE5BFDAA}" presName="sibTransNodeCircle" presStyleLbl="alignNode1" presStyleIdx="2" presStyleCnt="6">
        <dgm:presLayoutVars>
          <dgm:chMax val="0"/>
          <dgm:bulletEnabled/>
        </dgm:presLayoutVars>
      </dgm:prSet>
      <dgm:spPr/>
    </dgm:pt>
    <dgm:pt modelId="{AE8D0FF6-1FF2-4306-871D-348CE7D63BCF}" type="pres">
      <dgm:prSet presAssocID="{77E1C214-DC4C-4DAA-B08B-35D74C0B852E}" presName="bottomLine" presStyleLbl="alignNode1" presStyleIdx="3" presStyleCnt="6">
        <dgm:presLayoutVars/>
      </dgm:prSet>
      <dgm:spPr/>
    </dgm:pt>
    <dgm:pt modelId="{C8E0E5EF-5BF9-41C6-92DE-479B07058477}" type="pres">
      <dgm:prSet presAssocID="{77E1C214-DC4C-4DAA-B08B-35D74C0B852E}" presName="nodeText" presStyleLbl="bgAccFollowNode1" presStyleIdx="1" presStyleCnt="3">
        <dgm:presLayoutVars>
          <dgm:bulletEnabled val="1"/>
        </dgm:presLayoutVars>
      </dgm:prSet>
      <dgm:spPr/>
    </dgm:pt>
    <dgm:pt modelId="{7C120D28-998B-412C-A568-E72CFB711BD7}" type="pres">
      <dgm:prSet presAssocID="{415AD81F-33DB-4D0E-A982-7A45AE5BFDAA}" presName="sibTrans" presStyleCnt="0"/>
      <dgm:spPr/>
    </dgm:pt>
    <dgm:pt modelId="{EB576A74-0A23-4940-8FD0-5B8F4CD02856}" type="pres">
      <dgm:prSet presAssocID="{4EF4C729-A6FA-4858-83F9-63D8960A31E5}" presName="compositeNode" presStyleCnt="0">
        <dgm:presLayoutVars>
          <dgm:bulletEnabled val="1"/>
        </dgm:presLayoutVars>
      </dgm:prSet>
      <dgm:spPr/>
    </dgm:pt>
    <dgm:pt modelId="{4F6675B6-4131-4EF3-8215-A2479646F360}" type="pres">
      <dgm:prSet presAssocID="{4EF4C729-A6FA-4858-83F9-63D8960A31E5}" presName="bgRect" presStyleLbl="bgAccFollowNode1" presStyleIdx="2" presStyleCnt="3"/>
      <dgm:spPr/>
    </dgm:pt>
    <dgm:pt modelId="{25859466-F81B-4DC2-A551-3CB848A75875}" type="pres">
      <dgm:prSet presAssocID="{7ADA0CA9-5182-4D73-96AE-478830E9AF70}" presName="sibTransNodeCircle" presStyleLbl="alignNode1" presStyleIdx="4" presStyleCnt="6">
        <dgm:presLayoutVars>
          <dgm:chMax val="0"/>
          <dgm:bulletEnabled/>
        </dgm:presLayoutVars>
      </dgm:prSet>
      <dgm:spPr/>
    </dgm:pt>
    <dgm:pt modelId="{C15DE1FA-C3EB-4AF3-9B68-7296BE60DB68}" type="pres">
      <dgm:prSet presAssocID="{4EF4C729-A6FA-4858-83F9-63D8960A31E5}" presName="bottomLine" presStyleLbl="alignNode1" presStyleIdx="5" presStyleCnt="6">
        <dgm:presLayoutVars/>
      </dgm:prSet>
      <dgm:spPr/>
    </dgm:pt>
    <dgm:pt modelId="{091B6800-7FC8-4B6D-BD26-052266EEE871}" type="pres">
      <dgm:prSet presAssocID="{4EF4C729-A6FA-4858-83F9-63D8960A31E5}" presName="nodeText" presStyleLbl="bgAccFollowNode1" presStyleIdx="2" presStyleCnt="3">
        <dgm:presLayoutVars>
          <dgm:bulletEnabled val="1"/>
        </dgm:presLayoutVars>
      </dgm:prSet>
      <dgm:spPr/>
    </dgm:pt>
  </dgm:ptLst>
  <dgm:cxnLst>
    <dgm:cxn modelId="{55BCEB1B-7413-472D-A923-F6CAC5782BA6}" type="presOf" srcId="{4EF4C729-A6FA-4858-83F9-63D8960A31E5}" destId="{091B6800-7FC8-4B6D-BD26-052266EEE871}" srcOrd="1" destOrd="0" presId="urn:microsoft.com/office/officeart/2016/7/layout/BasicLinearProcessNumbered"/>
    <dgm:cxn modelId="{2AAC3F62-F5BF-4CC8-9E05-C3EB7A2A5AF3}" srcId="{E3BCF6E6-8263-4955-A9E4-27F2734CA16F}" destId="{4478C7B9-25E2-49E9-9320-1735296CD89F}" srcOrd="0" destOrd="0" parTransId="{30131D10-E572-4783-A9F6-70B84138B8BF}" sibTransId="{BA6CFCC1-2A5F-46AF-BBB7-4EC537CE7E8C}"/>
    <dgm:cxn modelId="{AEE02C4C-0F88-419E-86CF-CC42BFC2D9B8}" type="presOf" srcId="{415AD81F-33DB-4D0E-A982-7A45AE5BFDAA}" destId="{8A4C30D7-4114-4E79-96E3-6804FC9A67B9}" srcOrd="0" destOrd="0" presId="urn:microsoft.com/office/officeart/2016/7/layout/BasicLinearProcessNumbered"/>
    <dgm:cxn modelId="{6D16257F-C034-4D1B-8A4F-45670DCD06DF}" type="presOf" srcId="{4EF4C729-A6FA-4858-83F9-63D8960A31E5}" destId="{4F6675B6-4131-4EF3-8215-A2479646F360}" srcOrd="0" destOrd="0" presId="urn:microsoft.com/office/officeart/2016/7/layout/BasicLinearProcessNumbered"/>
    <dgm:cxn modelId="{51A0568B-616E-4D0A-9E2C-639045CE9D8F}" type="presOf" srcId="{77E1C214-DC4C-4DAA-B08B-35D74C0B852E}" destId="{C8E0E5EF-5BF9-41C6-92DE-479B07058477}" srcOrd="1" destOrd="0" presId="urn:microsoft.com/office/officeart/2016/7/layout/BasicLinearProcessNumbered"/>
    <dgm:cxn modelId="{2F36FC8B-FF93-45EF-A47A-8713719270DF}" srcId="{E3BCF6E6-8263-4955-A9E4-27F2734CA16F}" destId="{4EF4C729-A6FA-4858-83F9-63D8960A31E5}" srcOrd="2" destOrd="0" parTransId="{055F666E-AF1F-477A-9FD0-7857B20F73FD}" sibTransId="{7ADA0CA9-5182-4D73-96AE-478830E9AF70}"/>
    <dgm:cxn modelId="{59660BA1-D206-4088-B21B-68F2C3984716}" type="presOf" srcId="{4478C7B9-25E2-49E9-9320-1735296CD89F}" destId="{EBF1B374-12C4-4C32-95FC-659289AFA890}" srcOrd="1" destOrd="0" presId="urn:microsoft.com/office/officeart/2016/7/layout/BasicLinearProcessNumbered"/>
    <dgm:cxn modelId="{D59339B1-7C66-438F-8F26-3FBBB019F927}" srcId="{E3BCF6E6-8263-4955-A9E4-27F2734CA16F}" destId="{77E1C214-DC4C-4DAA-B08B-35D74C0B852E}" srcOrd="1" destOrd="0" parTransId="{4859AFE5-2450-460B-950D-389F883BE330}" sibTransId="{415AD81F-33DB-4D0E-A982-7A45AE5BFDAA}"/>
    <dgm:cxn modelId="{5DB410B2-F920-4F10-BA42-B8C5E69D60FC}" type="presOf" srcId="{BA6CFCC1-2A5F-46AF-BBB7-4EC537CE7E8C}" destId="{7BCF66D7-28E4-4F3A-8D76-ABDE03742306}" srcOrd="0" destOrd="0" presId="urn:microsoft.com/office/officeart/2016/7/layout/BasicLinearProcessNumbered"/>
    <dgm:cxn modelId="{AC0952B9-E936-42C4-A1A2-399BE4B8D910}" type="presOf" srcId="{4478C7B9-25E2-49E9-9320-1735296CD89F}" destId="{8B9C8375-E3CF-4926-8C53-AB8D71A7E436}" srcOrd="0" destOrd="0" presId="urn:microsoft.com/office/officeart/2016/7/layout/BasicLinearProcessNumbered"/>
    <dgm:cxn modelId="{A710BBBD-A783-4379-9E4B-893919B4C03D}" type="presOf" srcId="{77E1C214-DC4C-4DAA-B08B-35D74C0B852E}" destId="{837979AA-63BB-4064-9572-528EB997C717}" srcOrd="0" destOrd="0" presId="urn:microsoft.com/office/officeart/2016/7/layout/BasicLinearProcessNumbered"/>
    <dgm:cxn modelId="{4DBBC7C4-D62F-4D9A-837C-EEFE42EAF281}" type="presOf" srcId="{E3BCF6E6-8263-4955-A9E4-27F2734CA16F}" destId="{7D3896CB-98C8-4861-BB3D-D163116FA0E5}" srcOrd="0" destOrd="0" presId="urn:microsoft.com/office/officeart/2016/7/layout/BasicLinearProcessNumbered"/>
    <dgm:cxn modelId="{91DCBEFC-44EF-4A0B-AC97-AD2919DBF980}" type="presOf" srcId="{7ADA0CA9-5182-4D73-96AE-478830E9AF70}" destId="{25859466-F81B-4DC2-A551-3CB848A75875}" srcOrd="0" destOrd="0" presId="urn:microsoft.com/office/officeart/2016/7/layout/BasicLinearProcessNumbered"/>
    <dgm:cxn modelId="{F61E1B2A-8CD7-4217-8C9C-CC5DB67B9B64}" type="presParOf" srcId="{7D3896CB-98C8-4861-BB3D-D163116FA0E5}" destId="{FF13611C-A3AA-4146-9EE1-11C5A7B82D5A}" srcOrd="0" destOrd="0" presId="urn:microsoft.com/office/officeart/2016/7/layout/BasicLinearProcessNumbered"/>
    <dgm:cxn modelId="{0FD19B96-1C6F-4D1D-86C8-EED8548543E9}" type="presParOf" srcId="{FF13611C-A3AA-4146-9EE1-11C5A7B82D5A}" destId="{8B9C8375-E3CF-4926-8C53-AB8D71A7E436}" srcOrd="0" destOrd="0" presId="urn:microsoft.com/office/officeart/2016/7/layout/BasicLinearProcessNumbered"/>
    <dgm:cxn modelId="{B324533D-611B-45B0-80F7-4B965E74C1A8}" type="presParOf" srcId="{FF13611C-A3AA-4146-9EE1-11C5A7B82D5A}" destId="{7BCF66D7-28E4-4F3A-8D76-ABDE03742306}" srcOrd="1" destOrd="0" presId="urn:microsoft.com/office/officeart/2016/7/layout/BasicLinearProcessNumbered"/>
    <dgm:cxn modelId="{A6322906-D54F-4570-8319-AE4CCC5840E4}" type="presParOf" srcId="{FF13611C-A3AA-4146-9EE1-11C5A7B82D5A}" destId="{BD91E60A-B1B7-497D-AB27-EF20054A2D46}" srcOrd="2" destOrd="0" presId="urn:microsoft.com/office/officeart/2016/7/layout/BasicLinearProcessNumbered"/>
    <dgm:cxn modelId="{8074D562-84EC-4F1E-9613-A23F4BEC6B4A}" type="presParOf" srcId="{FF13611C-A3AA-4146-9EE1-11C5A7B82D5A}" destId="{EBF1B374-12C4-4C32-95FC-659289AFA890}" srcOrd="3" destOrd="0" presId="urn:microsoft.com/office/officeart/2016/7/layout/BasicLinearProcessNumbered"/>
    <dgm:cxn modelId="{F39906D0-E3CA-4047-9C75-1BCDA7C7FDA3}" type="presParOf" srcId="{7D3896CB-98C8-4861-BB3D-D163116FA0E5}" destId="{A6E22A33-B548-43ED-AF56-7CBD1BB5B4CB}" srcOrd="1" destOrd="0" presId="urn:microsoft.com/office/officeart/2016/7/layout/BasicLinearProcessNumbered"/>
    <dgm:cxn modelId="{6681D173-81B4-4732-895D-00E0D530A05C}" type="presParOf" srcId="{7D3896CB-98C8-4861-BB3D-D163116FA0E5}" destId="{88036114-EA0D-43AC-8152-6CC4E7D5DAD1}" srcOrd="2" destOrd="0" presId="urn:microsoft.com/office/officeart/2016/7/layout/BasicLinearProcessNumbered"/>
    <dgm:cxn modelId="{CD06F5CC-CBC1-4D9F-A100-14FC997336A1}" type="presParOf" srcId="{88036114-EA0D-43AC-8152-6CC4E7D5DAD1}" destId="{837979AA-63BB-4064-9572-528EB997C717}" srcOrd="0" destOrd="0" presId="urn:microsoft.com/office/officeart/2016/7/layout/BasicLinearProcessNumbered"/>
    <dgm:cxn modelId="{3463DEFA-560B-412B-A8BB-2B8B7D6CB5D9}" type="presParOf" srcId="{88036114-EA0D-43AC-8152-6CC4E7D5DAD1}" destId="{8A4C30D7-4114-4E79-96E3-6804FC9A67B9}" srcOrd="1" destOrd="0" presId="urn:microsoft.com/office/officeart/2016/7/layout/BasicLinearProcessNumbered"/>
    <dgm:cxn modelId="{82CB70D9-1CD0-45BF-A000-F8592CFFB8C8}" type="presParOf" srcId="{88036114-EA0D-43AC-8152-6CC4E7D5DAD1}" destId="{AE8D0FF6-1FF2-4306-871D-348CE7D63BCF}" srcOrd="2" destOrd="0" presId="urn:microsoft.com/office/officeart/2016/7/layout/BasicLinearProcessNumbered"/>
    <dgm:cxn modelId="{4DC2C5F2-F80B-417D-92A7-B2337E835591}" type="presParOf" srcId="{88036114-EA0D-43AC-8152-6CC4E7D5DAD1}" destId="{C8E0E5EF-5BF9-41C6-92DE-479B07058477}" srcOrd="3" destOrd="0" presId="urn:microsoft.com/office/officeart/2016/7/layout/BasicLinearProcessNumbered"/>
    <dgm:cxn modelId="{48A96776-10E8-41E8-8605-25999CFC1A80}" type="presParOf" srcId="{7D3896CB-98C8-4861-BB3D-D163116FA0E5}" destId="{7C120D28-998B-412C-A568-E72CFB711BD7}" srcOrd="3" destOrd="0" presId="urn:microsoft.com/office/officeart/2016/7/layout/BasicLinearProcessNumbered"/>
    <dgm:cxn modelId="{05E58B69-62A5-4511-ABA9-E1F634D411DD}" type="presParOf" srcId="{7D3896CB-98C8-4861-BB3D-D163116FA0E5}" destId="{EB576A74-0A23-4940-8FD0-5B8F4CD02856}" srcOrd="4" destOrd="0" presId="urn:microsoft.com/office/officeart/2016/7/layout/BasicLinearProcessNumbered"/>
    <dgm:cxn modelId="{6FF6FFC8-7191-459A-830E-8540F16C4AAB}" type="presParOf" srcId="{EB576A74-0A23-4940-8FD0-5B8F4CD02856}" destId="{4F6675B6-4131-4EF3-8215-A2479646F360}" srcOrd="0" destOrd="0" presId="urn:microsoft.com/office/officeart/2016/7/layout/BasicLinearProcessNumbered"/>
    <dgm:cxn modelId="{BE683B2F-6FB4-4D66-861F-B076559FC0CE}" type="presParOf" srcId="{EB576A74-0A23-4940-8FD0-5B8F4CD02856}" destId="{25859466-F81B-4DC2-A551-3CB848A75875}" srcOrd="1" destOrd="0" presId="urn:microsoft.com/office/officeart/2016/7/layout/BasicLinearProcessNumbered"/>
    <dgm:cxn modelId="{609B0B7B-5023-441A-BB81-EDC4B2BDAEDC}" type="presParOf" srcId="{EB576A74-0A23-4940-8FD0-5B8F4CD02856}" destId="{C15DE1FA-C3EB-4AF3-9B68-7296BE60DB68}" srcOrd="2" destOrd="0" presId="urn:microsoft.com/office/officeart/2016/7/layout/BasicLinearProcessNumbered"/>
    <dgm:cxn modelId="{8AFC5368-BDB8-4CCF-B73E-FDA31B04E761}" type="presParOf" srcId="{EB576A74-0A23-4940-8FD0-5B8F4CD02856}" destId="{091B6800-7FC8-4B6D-BD26-052266EEE87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4D7A74-1BE1-4F47-9C1C-FF5F088D8EC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9C144AB-9D2E-427B-A7B5-19F6758422B2}">
      <dgm:prSet/>
      <dgm:spPr/>
      <dgm:t>
        <a:bodyPr/>
        <a:lstStyle/>
        <a:p>
          <a:pPr>
            <a:lnSpc>
              <a:spcPct val="100000"/>
            </a:lnSpc>
          </a:pPr>
          <a:r>
            <a:rPr lang="en-US" b="1" dirty="0"/>
            <a:t>Simple time-split validation: </a:t>
          </a:r>
          <a:r>
            <a:rPr lang="en-GB" b="0" i="0" dirty="0"/>
            <a:t>You pick a time point in your series and use everything that comes before it as training data and everything that comes after it as validation. It’s very important to do it before you start creating features and doing any pre-processing, to make sure you don’t accidentally use future data.</a:t>
          </a:r>
          <a:endParaRPr lang="en-US" dirty="0"/>
        </a:p>
      </dgm:t>
    </dgm:pt>
    <dgm:pt modelId="{E9CE845B-701D-4AC5-AA45-3BC1B2F468E9}" type="parTrans" cxnId="{5B93FBBB-1A17-4D30-868C-487CEB602EDA}">
      <dgm:prSet/>
      <dgm:spPr/>
      <dgm:t>
        <a:bodyPr/>
        <a:lstStyle/>
        <a:p>
          <a:endParaRPr lang="en-US"/>
        </a:p>
      </dgm:t>
    </dgm:pt>
    <dgm:pt modelId="{14C694B6-726D-4448-9549-E6A512FF905D}" type="sibTrans" cxnId="{5B93FBBB-1A17-4D30-868C-487CEB602EDA}">
      <dgm:prSet/>
      <dgm:spPr/>
      <dgm:t>
        <a:bodyPr/>
        <a:lstStyle/>
        <a:p>
          <a:pPr>
            <a:lnSpc>
              <a:spcPct val="100000"/>
            </a:lnSpc>
          </a:pPr>
          <a:endParaRPr lang="en-US"/>
        </a:p>
      </dgm:t>
    </dgm:pt>
    <dgm:pt modelId="{2DA63EBB-AF6A-4593-9DA8-6693DA846E2A}">
      <dgm:prSet/>
      <dgm:spPr/>
      <dgm:t>
        <a:bodyPr/>
        <a:lstStyle/>
        <a:p>
          <a:pPr>
            <a:lnSpc>
              <a:spcPct val="100000"/>
            </a:lnSpc>
          </a:pPr>
          <a:r>
            <a:rPr lang="en-GB" b="1" dirty="0"/>
            <a:t>Sliding window validation: </a:t>
          </a:r>
          <a:r>
            <a:rPr lang="en-GB" b="0" i="0" dirty="0"/>
            <a:t>Here you will take a fixed-size window for training and another for validation. The difference is that instead of using just a single split, like in the first method, you will “slide” this window across time and get something like cross-validation. This method allows you to have a more robust estimate of your model performance over time by aggregating metrics over multiple splits, just like cross-validation.</a:t>
          </a:r>
          <a:endParaRPr lang="en-US" dirty="0"/>
        </a:p>
      </dgm:t>
    </dgm:pt>
    <dgm:pt modelId="{2FE19970-B976-46A1-A30D-90FE807036D4}" type="parTrans" cxnId="{18CD2A82-3304-4371-9830-73C1EBBFAC12}">
      <dgm:prSet/>
      <dgm:spPr/>
      <dgm:t>
        <a:bodyPr/>
        <a:lstStyle/>
        <a:p>
          <a:endParaRPr lang="en-US"/>
        </a:p>
      </dgm:t>
    </dgm:pt>
    <dgm:pt modelId="{F0A53D5D-1F56-4180-AA4E-1E431313A599}" type="sibTrans" cxnId="{18CD2A82-3304-4371-9830-73C1EBBFAC12}">
      <dgm:prSet/>
      <dgm:spPr/>
      <dgm:t>
        <a:bodyPr/>
        <a:lstStyle/>
        <a:p>
          <a:pPr>
            <a:lnSpc>
              <a:spcPct val="100000"/>
            </a:lnSpc>
          </a:pPr>
          <a:endParaRPr lang="en-US"/>
        </a:p>
      </dgm:t>
    </dgm:pt>
    <dgm:pt modelId="{99B50204-E5AC-4043-B896-317794823CD6}">
      <dgm:prSet/>
      <dgm:spPr/>
      <dgm:t>
        <a:bodyPr/>
        <a:lstStyle/>
        <a:p>
          <a:pPr>
            <a:lnSpc>
              <a:spcPct val="100000"/>
            </a:lnSpc>
          </a:pPr>
          <a:r>
            <a:rPr lang="en-GB" b="1" dirty="0"/>
            <a:t>Expanding window validation: </a:t>
          </a:r>
          <a:r>
            <a:rPr lang="en-GB" dirty="0"/>
            <a:t>This means expanding the training window to have more and more data. </a:t>
          </a:r>
          <a:r>
            <a:rPr lang="en-GB" b="0" i="0" dirty="0"/>
            <a:t>Every time we are increasing the size of our training dataset but keep the validation dataset with the same size. Although it’s generally good to use more data to train models, your model can get stale by looking too much at old patterns that may have changed. I only use this method when I have a small amount of new data coming every time.</a:t>
          </a:r>
          <a:endParaRPr lang="en-US" dirty="0"/>
        </a:p>
      </dgm:t>
    </dgm:pt>
    <dgm:pt modelId="{5FCBD7E5-ECD7-44BE-8136-23D1FACAC46D}" type="parTrans" cxnId="{BC01A8EA-4E8C-4D9E-891A-7868198D6A5C}">
      <dgm:prSet/>
      <dgm:spPr/>
      <dgm:t>
        <a:bodyPr/>
        <a:lstStyle/>
        <a:p>
          <a:endParaRPr lang="en-US"/>
        </a:p>
      </dgm:t>
    </dgm:pt>
    <dgm:pt modelId="{BD3F45EC-125C-4600-A5D7-5F5EE0D1B022}" type="sibTrans" cxnId="{BC01A8EA-4E8C-4D9E-891A-7868198D6A5C}">
      <dgm:prSet/>
      <dgm:spPr/>
      <dgm:t>
        <a:bodyPr/>
        <a:lstStyle/>
        <a:p>
          <a:pPr>
            <a:lnSpc>
              <a:spcPct val="100000"/>
            </a:lnSpc>
          </a:pPr>
          <a:endParaRPr lang="en-US"/>
        </a:p>
      </dgm:t>
    </dgm:pt>
    <dgm:pt modelId="{770628A2-8B0A-4322-ACC5-8BEDD90B77C9}">
      <dgm:prSet/>
      <dgm:spPr/>
      <dgm:t>
        <a:bodyPr/>
        <a:lstStyle/>
        <a:p>
          <a:pPr>
            <a:lnSpc>
              <a:spcPct val="100000"/>
            </a:lnSpc>
          </a:pPr>
          <a:r>
            <a:rPr lang="en-GB" b="1" dirty="0"/>
            <a:t>Sliding window with gap: </a:t>
          </a:r>
          <a:r>
            <a:rPr lang="en-GB" b="0" i="0" dirty="0"/>
            <a:t>A way to make your validation even more robust is to introduce a gap between the last training set timestamp and the first validation timestamp. This is useful in cases where data is not available immediately or you want to use the most recent data to evaluate your trained model in an automatic deployment platform. Another way would be using January to train, February to do hyperparameter search, and then validating the model in March (maybe retraining with January and February after finishing the search).</a:t>
          </a:r>
          <a:br>
            <a:rPr lang="en-GB" dirty="0"/>
          </a:br>
          <a:endParaRPr lang="en-US" dirty="0"/>
        </a:p>
      </dgm:t>
    </dgm:pt>
    <dgm:pt modelId="{8D383F06-105C-4F32-8CC3-8E61FE37E12E}" type="parTrans" cxnId="{EA12234E-2FEC-4E32-A095-40B462E282CA}">
      <dgm:prSet/>
      <dgm:spPr/>
      <dgm:t>
        <a:bodyPr/>
        <a:lstStyle/>
        <a:p>
          <a:endParaRPr lang="en-US"/>
        </a:p>
      </dgm:t>
    </dgm:pt>
    <dgm:pt modelId="{F6A48F07-7F97-4197-BEBD-EEBC5C6DE4A3}" type="sibTrans" cxnId="{EA12234E-2FEC-4E32-A095-40B462E282CA}">
      <dgm:prSet/>
      <dgm:spPr/>
      <dgm:t>
        <a:bodyPr/>
        <a:lstStyle/>
        <a:p>
          <a:endParaRPr lang="en-US"/>
        </a:p>
      </dgm:t>
    </dgm:pt>
    <dgm:pt modelId="{A1471F09-3F99-4A44-BBE9-203219C48CD1}" type="pres">
      <dgm:prSet presAssocID="{3D4D7A74-1BE1-4F47-9C1C-FF5F088D8EC3}" presName="root" presStyleCnt="0">
        <dgm:presLayoutVars>
          <dgm:dir/>
          <dgm:resizeHandles val="exact"/>
        </dgm:presLayoutVars>
      </dgm:prSet>
      <dgm:spPr/>
    </dgm:pt>
    <dgm:pt modelId="{33420154-5C40-4280-9714-FAF832EBBE8F}" type="pres">
      <dgm:prSet presAssocID="{3D4D7A74-1BE1-4F47-9C1C-FF5F088D8EC3}" presName="container" presStyleCnt="0">
        <dgm:presLayoutVars>
          <dgm:dir/>
          <dgm:resizeHandles val="exact"/>
        </dgm:presLayoutVars>
      </dgm:prSet>
      <dgm:spPr/>
    </dgm:pt>
    <dgm:pt modelId="{67CA62C7-1B60-406F-9971-82487F175172}" type="pres">
      <dgm:prSet presAssocID="{29C144AB-9D2E-427B-A7B5-19F6758422B2}" presName="compNode" presStyleCnt="0"/>
      <dgm:spPr/>
    </dgm:pt>
    <dgm:pt modelId="{C4B95895-2993-483A-A999-251F16722A28}" type="pres">
      <dgm:prSet presAssocID="{29C144AB-9D2E-427B-A7B5-19F6758422B2}" presName="iconBgRect" presStyleLbl="bgShp" presStyleIdx="0" presStyleCnt="4"/>
      <dgm:spPr/>
    </dgm:pt>
    <dgm:pt modelId="{961E4DAD-3D4B-4566-97B9-087101B33B51}" type="pres">
      <dgm:prSet presAssocID="{29C144AB-9D2E-427B-A7B5-19F6758422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76708D25-EFBE-4F54-B2C0-F511F1D64F9C}" type="pres">
      <dgm:prSet presAssocID="{29C144AB-9D2E-427B-A7B5-19F6758422B2}" presName="spaceRect" presStyleCnt="0"/>
      <dgm:spPr/>
    </dgm:pt>
    <dgm:pt modelId="{2CF6D9C2-B44A-4EE7-ADF1-0E48B8CB50CD}" type="pres">
      <dgm:prSet presAssocID="{29C144AB-9D2E-427B-A7B5-19F6758422B2}" presName="textRect" presStyleLbl="revTx" presStyleIdx="0" presStyleCnt="4">
        <dgm:presLayoutVars>
          <dgm:chMax val="1"/>
          <dgm:chPref val="1"/>
        </dgm:presLayoutVars>
      </dgm:prSet>
      <dgm:spPr/>
    </dgm:pt>
    <dgm:pt modelId="{94EC2DFD-2F6B-4A1B-B410-4EF9D388471C}" type="pres">
      <dgm:prSet presAssocID="{14C694B6-726D-4448-9549-E6A512FF905D}" presName="sibTrans" presStyleLbl="sibTrans2D1" presStyleIdx="0" presStyleCnt="0"/>
      <dgm:spPr/>
    </dgm:pt>
    <dgm:pt modelId="{140571A4-6113-4D1C-B6B4-086E70F26454}" type="pres">
      <dgm:prSet presAssocID="{2DA63EBB-AF6A-4593-9DA8-6693DA846E2A}" presName="compNode" presStyleCnt="0"/>
      <dgm:spPr/>
    </dgm:pt>
    <dgm:pt modelId="{E654A837-3716-4106-8582-78DE9434B7E2}" type="pres">
      <dgm:prSet presAssocID="{2DA63EBB-AF6A-4593-9DA8-6693DA846E2A}" presName="iconBgRect" presStyleLbl="bgShp" presStyleIdx="1" presStyleCnt="4"/>
      <dgm:spPr/>
    </dgm:pt>
    <dgm:pt modelId="{5D923FBC-DDF1-45B2-90E1-FE1B186185D8}" type="pres">
      <dgm:prSet presAssocID="{2DA63EBB-AF6A-4593-9DA8-6693DA846E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owser Window"/>
        </a:ext>
      </dgm:extLst>
    </dgm:pt>
    <dgm:pt modelId="{439A352A-7060-40B5-87BB-5B6C454C5D32}" type="pres">
      <dgm:prSet presAssocID="{2DA63EBB-AF6A-4593-9DA8-6693DA846E2A}" presName="spaceRect" presStyleCnt="0"/>
      <dgm:spPr/>
    </dgm:pt>
    <dgm:pt modelId="{0CC90F6D-0448-4871-BE2F-09D84D86262D}" type="pres">
      <dgm:prSet presAssocID="{2DA63EBB-AF6A-4593-9DA8-6693DA846E2A}" presName="textRect" presStyleLbl="revTx" presStyleIdx="1" presStyleCnt="4">
        <dgm:presLayoutVars>
          <dgm:chMax val="1"/>
          <dgm:chPref val="1"/>
        </dgm:presLayoutVars>
      </dgm:prSet>
      <dgm:spPr/>
    </dgm:pt>
    <dgm:pt modelId="{9B4E1B30-513C-46A7-B5E4-087EB4728F13}" type="pres">
      <dgm:prSet presAssocID="{F0A53D5D-1F56-4180-AA4E-1E431313A599}" presName="sibTrans" presStyleLbl="sibTrans2D1" presStyleIdx="0" presStyleCnt="0"/>
      <dgm:spPr/>
    </dgm:pt>
    <dgm:pt modelId="{29003C42-59B7-4159-BF39-9C15E10DD040}" type="pres">
      <dgm:prSet presAssocID="{99B50204-E5AC-4043-B896-317794823CD6}" presName="compNode" presStyleCnt="0"/>
      <dgm:spPr/>
    </dgm:pt>
    <dgm:pt modelId="{F870B3F7-511C-4E72-A16A-C4872B3022C5}" type="pres">
      <dgm:prSet presAssocID="{99B50204-E5AC-4043-B896-317794823CD6}" presName="iconBgRect" presStyleLbl="bgShp" presStyleIdx="2" presStyleCnt="4"/>
      <dgm:spPr/>
    </dgm:pt>
    <dgm:pt modelId="{6185336F-4ECA-4CE1-B08B-90FDE8CA461F}" type="pres">
      <dgm:prSet presAssocID="{99B50204-E5AC-4043-B896-317794823C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7A3AE5A1-6ADF-4D57-B0EF-716DBB9F5F9A}" type="pres">
      <dgm:prSet presAssocID="{99B50204-E5AC-4043-B896-317794823CD6}" presName="spaceRect" presStyleCnt="0"/>
      <dgm:spPr/>
    </dgm:pt>
    <dgm:pt modelId="{335AB96E-FC7D-49FD-A570-4116E801CF3F}" type="pres">
      <dgm:prSet presAssocID="{99B50204-E5AC-4043-B896-317794823CD6}" presName="textRect" presStyleLbl="revTx" presStyleIdx="2" presStyleCnt="4">
        <dgm:presLayoutVars>
          <dgm:chMax val="1"/>
          <dgm:chPref val="1"/>
        </dgm:presLayoutVars>
      </dgm:prSet>
      <dgm:spPr/>
    </dgm:pt>
    <dgm:pt modelId="{0AA99C8B-DEF3-4207-A80F-C2549040C3E0}" type="pres">
      <dgm:prSet presAssocID="{BD3F45EC-125C-4600-A5D7-5F5EE0D1B022}" presName="sibTrans" presStyleLbl="sibTrans2D1" presStyleIdx="0" presStyleCnt="0"/>
      <dgm:spPr/>
    </dgm:pt>
    <dgm:pt modelId="{E3A467A9-30D2-4C9F-84C3-F9484F44617B}" type="pres">
      <dgm:prSet presAssocID="{770628A2-8B0A-4322-ACC5-8BEDD90B77C9}" presName="compNode" presStyleCnt="0"/>
      <dgm:spPr/>
    </dgm:pt>
    <dgm:pt modelId="{8FA089B4-FFFA-483D-92C8-A1FE6FA55B07}" type="pres">
      <dgm:prSet presAssocID="{770628A2-8B0A-4322-ACC5-8BEDD90B77C9}" presName="iconBgRect" presStyleLbl="bgShp" presStyleIdx="3" presStyleCnt="4"/>
      <dgm:spPr/>
    </dgm:pt>
    <dgm:pt modelId="{F91E0796-5C59-42FE-A160-A1DA36BCE055}" type="pres">
      <dgm:prSet presAssocID="{770628A2-8B0A-4322-ACC5-8BEDD90B77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E76F71F9-4BBC-4652-A5A4-97E9AEF04E69}" type="pres">
      <dgm:prSet presAssocID="{770628A2-8B0A-4322-ACC5-8BEDD90B77C9}" presName="spaceRect" presStyleCnt="0"/>
      <dgm:spPr/>
    </dgm:pt>
    <dgm:pt modelId="{35B43998-062D-435C-A022-21C7A4F620A6}" type="pres">
      <dgm:prSet presAssocID="{770628A2-8B0A-4322-ACC5-8BEDD90B77C9}" presName="textRect" presStyleLbl="revTx" presStyleIdx="3" presStyleCnt="4">
        <dgm:presLayoutVars>
          <dgm:chMax val="1"/>
          <dgm:chPref val="1"/>
        </dgm:presLayoutVars>
      </dgm:prSet>
      <dgm:spPr/>
    </dgm:pt>
  </dgm:ptLst>
  <dgm:cxnLst>
    <dgm:cxn modelId="{80AF6C10-B2CD-44C5-B96E-B7CEF5A57460}" type="presOf" srcId="{F0A53D5D-1F56-4180-AA4E-1E431313A599}" destId="{9B4E1B30-513C-46A7-B5E4-087EB4728F13}" srcOrd="0" destOrd="0" presId="urn:microsoft.com/office/officeart/2018/2/layout/IconCircleList"/>
    <dgm:cxn modelId="{15AF2139-5F8F-4F41-84E1-445A02BE02D3}" type="presOf" srcId="{3D4D7A74-1BE1-4F47-9C1C-FF5F088D8EC3}" destId="{A1471F09-3F99-4A44-BBE9-203219C48CD1}" srcOrd="0" destOrd="0" presId="urn:microsoft.com/office/officeart/2018/2/layout/IconCircleList"/>
    <dgm:cxn modelId="{9F3A385C-FA47-4A78-81B8-49B8BF54F185}" type="presOf" srcId="{14C694B6-726D-4448-9549-E6A512FF905D}" destId="{94EC2DFD-2F6B-4A1B-B410-4EF9D388471C}" srcOrd="0" destOrd="0" presId="urn:microsoft.com/office/officeart/2018/2/layout/IconCircleList"/>
    <dgm:cxn modelId="{1A2F695E-5359-4A8C-8643-C35442E77E56}" type="presOf" srcId="{2DA63EBB-AF6A-4593-9DA8-6693DA846E2A}" destId="{0CC90F6D-0448-4871-BE2F-09D84D86262D}" srcOrd="0" destOrd="0" presId="urn:microsoft.com/office/officeart/2018/2/layout/IconCircleList"/>
    <dgm:cxn modelId="{EA12234E-2FEC-4E32-A095-40B462E282CA}" srcId="{3D4D7A74-1BE1-4F47-9C1C-FF5F088D8EC3}" destId="{770628A2-8B0A-4322-ACC5-8BEDD90B77C9}" srcOrd="3" destOrd="0" parTransId="{8D383F06-105C-4F32-8CC3-8E61FE37E12E}" sibTransId="{F6A48F07-7F97-4197-BEBD-EEBC5C6DE4A3}"/>
    <dgm:cxn modelId="{CCAD8D57-AEEB-4342-B42F-B25E8EB8E0B0}" type="presOf" srcId="{29C144AB-9D2E-427B-A7B5-19F6758422B2}" destId="{2CF6D9C2-B44A-4EE7-ADF1-0E48B8CB50CD}" srcOrd="0" destOrd="0" presId="urn:microsoft.com/office/officeart/2018/2/layout/IconCircleList"/>
    <dgm:cxn modelId="{18CD2A82-3304-4371-9830-73C1EBBFAC12}" srcId="{3D4D7A74-1BE1-4F47-9C1C-FF5F088D8EC3}" destId="{2DA63EBB-AF6A-4593-9DA8-6693DA846E2A}" srcOrd="1" destOrd="0" parTransId="{2FE19970-B976-46A1-A30D-90FE807036D4}" sibTransId="{F0A53D5D-1F56-4180-AA4E-1E431313A599}"/>
    <dgm:cxn modelId="{52B3E095-CE1A-4AC8-B1C3-44DE2E9AAED4}" type="presOf" srcId="{99B50204-E5AC-4043-B896-317794823CD6}" destId="{335AB96E-FC7D-49FD-A570-4116E801CF3F}" srcOrd="0" destOrd="0" presId="urn:microsoft.com/office/officeart/2018/2/layout/IconCircleList"/>
    <dgm:cxn modelId="{031EC3B2-FFCD-40EA-99F3-2B43F69D7459}" type="presOf" srcId="{770628A2-8B0A-4322-ACC5-8BEDD90B77C9}" destId="{35B43998-062D-435C-A022-21C7A4F620A6}" srcOrd="0" destOrd="0" presId="urn:microsoft.com/office/officeart/2018/2/layout/IconCircleList"/>
    <dgm:cxn modelId="{BD8BC0B6-055A-4DCF-88DA-A59AFB23FDDC}" type="presOf" srcId="{BD3F45EC-125C-4600-A5D7-5F5EE0D1B022}" destId="{0AA99C8B-DEF3-4207-A80F-C2549040C3E0}" srcOrd="0" destOrd="0" presId="urn:microsoft.com/office/officeart/2018/2/layout/IconCircleList"/>
    <dgm:cxn modelId="{5B93FBBB-1A17-4D30-868C-487CEB602EDA}" srcId="{3D4D7A74-1BE1-4F47-9C1C-FF5F088D8EC3}" destId="{29C144AB-9D2E-427B-A7B5-19F6758422B2}" srcOrd="0" destOrd="0" parTransId="{E9CE845B-701D-4AC5-AA45-3BC1B2F468E9}" sibTransId="{14C694B6-726D-4448-9549-E6A512FF905D}"/>
    <dgm:cxn modelId="{BC01A8EA-4E8C-4D9E-891A-7868198D6A5C}" srcId="{3D4D7A74-1BE1-4F47-9C1C-FF5F088D8EC3}" destId="{99B50204-E5AC-4043-B896-317794823CD6}" srcOrd="2" destOrd="0" parTransId="{5FCBD7E5-ECD7-44BE-8136-23D1FACAC46D}" sibTransId="{BD3F45EC-125C-4600-A5D7-5F5EE0D1B022}"/>
    <dgm:cxn modelId="{046D4457-C927-4085-842B-386FD06FD50C}" type="presParOf" srcId="{A1471F09-3F99-4A44-BBE9-203219C48CD1}" destId="{33420154-5C40-4280-9714-FAF832EBBE8F}" srcOrd="0" destOrd="0" presId="urn:microsoft.com/office/officeart/2018/2/layout/IconCircleList"/>
    <dgm:cxn modelId="{E956EE68-2CDF-4CD1-8E9C-2A8095E29E90}" type="presParOf" srcId="{33420154-5C40-4280-9714-FAF832EBBE8F}" destId="{67CA62C7-1B60-406F-9971-82487F175172}" srcOrd="0" destOrd="0" presId="urn:microsoft.com/office/officeart/2018/2/layout/IconCircleList"/>
    <dgm:cxn modelId="{7849810B-1507-4295-9041-A969433F7D46}" type="presParOf" srcId="{67CA62C7-1B60-406F-9971-82487F175172}" destId="{C4B95895-2993-483A-A999-251F16722A28}" srcOrd="0" destOrd="0" presId="urn:microsoft.com/office/officeart/2018/2/layout/IconCircleList"/>
    <dgm:cxn modelId="{5674074A-E5DB-412E-9978-7DC1BED927B4}" type="presParOf" srcId="{67CA62C7-1B60-406F-9971-82487F175172}" destId="{961E4DAD-3D4B-4566-97B9-087101B33B51}" srcOrd="1" destOrd="0" presId="urn:microsoft.com/office/officeart/2018/2/layout/IconCircleList"/>
    <dgm:cxn modelId="{929B5B2E-4A5A-48BF-A69D-37199E82388F}" type="presParOf" srcId="{67CA62C7-1B60-406F-9971-82487F175172}" destId="{76708D25-EFBE-4F54-B2C0-F511F1D64F9C}" srcOrd="2" destOrd="0" presId="urn:microsoft.com/office/officeart/2018/2/layout/IconCircleList"/>
    <dgm:cxn modelId="{80FAE7C4-6AD9-4D2A-B436-E36A3E101E0D}" type="presParOf" srcId="{67CA62C7-1B60-406F-9971-82487F175172}" destId="{2CF6D9C2-B44A-4EE7-ADF1-0E48B8CB50CD}" srcOrd="3" destOrd="0" presId="urn:microsoft.com/office/officeart/2018/2/layout/IconCircleList"/>
    <dgm:cxn modelId="{7BA21F74-B4E8-4A69-A3EB-A22C6BAC7974}" type="presParOf" srcId="{33420154-5C40-4280-9714-FAF832EBBE8F}" destId="{94EC2DFD-2F6B-4A1B-B410-4EF9D388471C}" srcOrd="1" destOrd="0" presId="urn:microsoft.com/office/officeart/2018/2/layout/IconCircleList"/>
    <dgm:cxn modelId="{2676838F-9B38-461B-A91E-F7755F7EFB30}" type="presParOf" srcId="{33420154-5C40-4280-9714-FAF832EBBE8F}" destId="{140571A4-6113-4D1C-B6B4-086E70F26454}" srcOrd="2" destOrd="0" presId="urn:microsoft.com/office/officeart/2018/2/layout/IconCircleList"/>
    <dgm:cxn modelId="{B52FDDE7-378D-4483-8301-D664012533A7}" type="presParOf" srcId="{140571A4-6113-4D1C-B6B4-086E70F26454}" destId="{E654A837-3716-4106-8582-78DE9434B7E2}" srcOrd="0" destOrd="0" presId="urn:microsoft.com/office/officeart/2018/2/layout/IconCircleList"/>
    <dgm:cxn modelId="{DA43305F-0C08-410A-890D-5AE4EE4D4A00}" type="presParOf" srcId="{140571A4-6113-4D1C-B6B4-086E70F26454}" destId="{5D923FBC-DDF1-45B2-90E1-FE1B186185D8}" srcOrd="1" destOrd="0" presId="urn:microsoft.com/office/officeart/2018/2/layout/IconCircleList"/>
    <dgm:cxn modelId="{759C60D8-004E-4C78-9A8F-A31E04FDA3C6}" type="presParOf" srcId="{140571A4-6113-4D1C-B6B4-086E70F26454}" destId="{439A352A-7060-40B5-87BB-5B6C454C5D32}" srcOrd="2" destOrd="0" presId="urn:microsoft.com/office/officeart/2018/2/layout/IconCircleList"/>
    <dgm:cxn modelId="{983A2ECB-A7DA-4941-8CDF-83E069025C47}" type="presParOf" srcId="{140571A4-6113-4D1C-B6B4-086E70F26454}" destId="{0CC90F6D-0448-4871-BE2F-09D84D86262D}" srcOrd="3" destOrd="0" presId="urn:microsoft.com/office/officeart/2018/2/layout/IconCircleList"/>
    <dgm:cxn modelId="{4C891290-C871-4380-B787-AB9EE43E06F4}" type="presParOf" srcId="{33420154-5C40-4280-9714-FAF832EBBE8F}" destId="{9B4E1B30-513C-46A7-B5E4-087EB4728F13}" srcOrd="3" destOrd="0" presId="urn:microsoft.com/office/officeart/2018/2/layout/IconCircleList"/>
    <dgm:cxn modelId="{5426EA98-1011-4243-9544-848F25133E03}" type="presParOf" srcId="{33420154-5C40-4280-9714-FAF832EBBE8F}" destId="{29003C42-59B7-4159-BF39-9C15E10DD040}" srcOrd="4" destOrd="0" presId="urn:microsoft.com/office/officeart/2018/2/layout/IconCircleList"/>
    <dgm:cxn modelId="{BD55DAC7-3F28-4F02-88C5-DAE88344BAD8}" type="presParOf" srcId="{29003C42-59B7-4159-BF39-9C15E10DD040}" destId="{F870B3F7-511C-4E72-A16A-C4872B3022C5}" srcOrd="0" destOrd="0" presId="urn:microsoft.com/office/officeart/2018/2/layout/IconCircleList"/>
    <dgm:cxn modelId="{C2472D51-F1EA-440E-A679-2DBDEAA5372E}" type="presParOf" srcId="{29003C42-59B7-4159-BF39-9C15E10DD040}" destId="{6185336F-4ECA-4CE1-B08B-90FDE8CA461F}" srcOrd="1" destOrd="0" presId="urn:microsoft.com/office/officeart/2018/2/layout/IconCircleList"/>
    <dgm:cxn modelId="{EE5E2BFC-8461-4655-8B6B-A88F46823561}" type="presParOf" srcId="{29003C42-59B7-4159-BF39-9C15E10DD040}" destId="{7A3AE5A1-6ADF-4D57-B0EF-716DBB9F5F9A}" srcOrd="2" destOrd="0" presId="urn:microsoft.com/office/officeart/2018/2/layout/IconCircleList"/>
    <dgm:cxn modelId="{9E426201-1830-4B87-AE13-62498619D5BA}" type="presParOf" srcId="{29003C42-59B7-4159-BF39-9C15E10DD040}" destId="{335AB96E-FC7D-49FD-A570-4116E801CF3F}" srcOrd="3" destOrd="0" presId="urn:microsoft.com/office/officeart/2018/2/layout/IconCircleList"/>
    <dgm:cxn modelId="{46374A83-6380-4D06-A9A5-74A3B0E04BA8}" type="presParOf" srcId="{33420154-5C40-4280-9714-FAF832EBBE8F}" destId="{0AA99C8B-DEF3-4207-A80F-C2549040C3E0}" srcOrd="5" destOrd="0" presId="urn:microsoft.com/office/officeart/2018/2/layout/IconCircleList"/>
    <dgm:cxn modelId="{5250DD16-8A2C-4444-BEAD-F4D3609E5C2F}" type="presParOf" srcId="{33420154-5C40-4280-9714-FAF832EBBE8F}" destId="{E3A467A9-30D2-4C9F-84C3-F9484F44617B}" srcOrd="6" destOrd="0" presId="urn:microsoft.com/office/officeart/2018/2/layout/IconCircleList"/>
    <dgm:cxn modelId="{9A0AA12C-44C5-4798-AC12-2E91ABB1F041}" type="presParOf" srcId="{E3A467A9-30D2-4C9F-84C3-F9484F44617B}" destId="{8FA089B4-FFFA-483D-92C8-A1FE6FA55B07}" srcOrd="0" destOrd="0" presId="urn:microsoft.com/office/officeart/2018/2/layout/IconCircleList"/>
    <dgm:cxn modelId="{89161ED4-7992-4D39-8983-5DA31A72660B}" type="presParOf" srcId="{E3A467A9-30D2-4C9F-84C3-F9484F44617B}" destId="{F91E0796-5C59-42FE-A160-A1DA36BCE055}" srcOrd="1" destOrd="0" presId="urn:microsoft.com/office/officeart/2018/2/layout/IconCircleList"/>
    <dgm:cxn modelId="{7A53C577-DE7A-4BE9-A2B3-208EB866B7C3}" type="presParOf" srcId="{E3A467A9-30D2-4C9F-84C3-F9484F44617B}" destId="{E76F71F9-4BBC-4652-A5A4-97E9AEF04E69}" srcOrd="2" destOrd="0" presId="urn:microsoft.com/office/officeart/2018/2/layout/IconCircleList"/>
    <dgm:cxn modelId="{34196E4F-FE47-4700-A6AC-BD8CE1E5F17C}" type="presParOf" srcId="{E3A467A9-30D2-4C9F-84C3-F9484F44617B}" destId="{35B43998-062D-435C-A022-21C7A4F620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87929-D63D-4CDB-AE72-CA9B1B5059D5}">
      <dsp:nvSpPr>
        <dsp:cNvPr id="0" name=""/>
        <dsp:cNvSpPr/>
      </dsp:nvSpPr>
      <dsp:spPr>
        <a:xfrm>
          <a:off x="2018308" y="2512"/>
          <a:ext cx="1441125" cy="1441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77CD9-4BD7-4419-948E-4826715EAE41}">
      <dsp:nvSpPr>
        <dsp:cNvPr id="0" name=""/>
        <dsp:cNvSpPr/>
      </dsp:nvSpPr>
      <dsp:spPr>
        <a:xfrm>
          <a:off x="2325433" y="309637"/>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6F5C98-AD4C-4A34-904A-8A1814594822}">
      <dsp:nvSpPr>
        <dsp:cNvPr id="0" name=""/>
        <dsp:cNvSpPr/>
      </dsp:nvSpPr>
      <dsp:spPr>
        <a:xfrm>
          <a:off x="1557620" y="1892512"/>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Idea of strategy</a:t>
          </a:r>
        </a:p>
      </dsp:txBody>
      <dsp:txXfrm>
        <a:off x="1557620" y="1892512"/>
        <a:ext cx="2362500" cy="720000"/>
      </dsp:txXfrm>
    </dsp:sp>
    <dsp:sp modelId="{91CFAE10-0636-4ABF-90E0-ADCA6C3F53FC}">
      <dsp:nvSpPr>
        <dsp:cNvPr id="0" name=""/>
        <dsp:cNvSpPr/>
      </dsp:nvSpPr>
      <dsp:spPr>
        <a:xfrm>
          <a:off x="4794245" y="2512"/>
          <a:ext cx="1441125" cy="1441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71B4E-0D47-4451-9B1C-07A9BD5F84F3}">
      <dsp:nvSpPr>
        <dsp:cNvPr id="0" name=""/>
        <dsp:cNvSpPr/>
      </dsp:nvSpPr>
      <dsp:spPr>
        <a:xfrm>
          <a:off x="5101370" y="309637"/>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2E0C01-C4A2-48D9-894C-CC88EC4C1D21}">
      <dsp:nvSpPr>
        <dsp:cNvPr id="0" name=""/>
        <dsp:cNvSpPr/>
      </dsp:nvSpPr>
      <dsp:spPr>
        <a:xfrm>
          <a:off x="4333558" y="1892512"/>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Data</a:t>
          </a:r>
        </a:p>
      </dsp:txBody>
      <dsp:txXfrm>
        <a:off x="4333558" y="1892512"/>
        <a:ext cx="2362500" cy="720000"/>
      </dsp:txXfrm>
    </dsp:sp>
    <dsp:sp modelId="{87B73646-5BED-4737-B526-A5C29EE928D0}">
      <dsp:nvSpPr>
        <dsp:cNvPr id="0" name=""/>
        <dsp:cNvSpPr/>
      </dsp:nvSpPr>
      <dsp:spPr>
        <a:xfrm>
          <a:off x="7570183" y="2512"/>
          <a:ext cx="1441125" cy="1441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258DF-ADD3-45CD-913A-3D3FE4452D24}">
      <dsp:nvSpPr>
        <dsp:cNvPr id="0" name=""/>
        <dsp:cNvSpPr/>
      </dsp:nvSpPr>
      <dsp:spPr>
        <a:xfrm>
          <a:off x="7877308" y="309637"/>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634D0-B11C-4824-BDE3-A78426B16B4D}">
      <dsp:nvSpPr>
        <dsp:cNvPr id="0" name=""/>
        <dsp:cNvSpPr/>
      </dsp:nvSpPr>
      <dsp:spPr>
        <a:xfrm>
          <a:off x="7109495" y="1892512"/>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Back test environment</a:t>
          </a:r>
        </a:p>
      </dsp:txBody>
      <dsp:txXfrm>
        <a:off x="7109495" y="1892512"/>
        <a:ext cx="23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46796-2D2F-4ECA-A4B5-7DD9356A0440}">
      <dsp:nvSpPr>
        <dsp:cNvPr id="0" name=""/>
        <dsp:cNvSpPr/>
      </dsp:nvSpPr>
      <dsp:spPr>
        <a:xfrm>
          <a:off x="6409" y="67936"/>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DA41A-CF08-4C6B-AEDC-299ADD316D77}">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B241E0-CB3A-40D2-9C2A-A88A9E88244E}">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Asset Class Trend-Following: </a:t>
          </a:r>
          <a:r>
            <a:rPr lang="en-GB" sz="1400" kern="1200"/>
            <a:t>The strategy is based on various moving averages/momentum filters to gain exposure to an asset class only at the time when there is a higher probability for the outperformance of the simple buy and hold strategies, but with much lower both volatility and drawdowns.</a:t>
          </a:r>
          <a:endParaRPr lang="en-US" sz="1400" kern="1200"/>
        </a:p>
      </dsp:txBody>
      <dsp:txXfrm>
        <a:off x="1777484" y="67936"/>
        <a:ext cx="3437969" cy="1458532"/>
      </dsp:txXfrm>
    </dsp:sp>
    <dsp:sp modelId="{2D33CE11-0D9C-49D4-8757-B92C16E4B7B2}">
      <dsp:nvSpPr>
        <dsp:cNvPr id="0" name=""/>
        <dsp:cNvSpPr/>
      </dsp:nvSpPr>
      <dsp:spPr>
        <a:xfrm>
          <a:off x="5814495" y="67936"/>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21156-9E3F-48EF-A9D8-540CBD29529D}">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51B8E8-5FA6-473E-A6A7-5D97BA89DEE9}">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Time Series Momentum Effect: </a:t>
          </a:r>
          <a:r>
            <a:rPr lang="en-GB" sz="1400" kern="1200"/>
            <a:t>Each security’s (or asset’s) own past return is a future predictor. The past 12-month excess return of each instrument is a positive predictor of its future return.</a:t>
          </a:r>
          <a:endParaRPr lang="en-US" sz="1400" kern="1200"/>
        </a:p>
      </dsp:txBody>
      <dsp:txXfrm>
        <a:off x="7585570" y="67936"/>
        <a:ext cx="3437969" cy="1458532"/>
      </dsp:txXfrm>
    </dsp:sp>
    <dsp:sp modelId="{E5ED3D76-CCEE-480B-A700-4746F96B511F}">
      <dsp:nvSpPr>
        <dsp:cNvPr id="0" name=""/>
        <dsp:cNvSpPr/>
      </dsp:nvSpPr>
      <dsp:spPr>
        <a:xfrm>
          <a:off x="6409" y="2151769"/>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7737D-F5C6-4D35-93B7-71A03E0E1C5F}">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4643D2-D9CA-46E0-B9EA-E80F513FBE22}">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t>Payday Anomaly: C</a:t>
          </a:r>
          <a:r>
            <a:rPr lang="en-GB" sz="1400" kern="1200" dirty="0" err="1"/>
            <a:t>onnected</a:t>
          </a:r>
          <a:r>
            <a:rPr lang="en-GB" sz="1400" kern="1200" dirty="0"/>
            <a:t> with pay checks. Employees get paid at the end of the month, and many of them either automatically invest a portion of their </a:t>
          </a:r>
          <a:r>
            <a:rPr lang="en-GB" sz="1400" kern="1200" dirty="0" err="1"/>
            <a:t>paycheck</a:t>
          </a:r>
          <a:r>
            <a:rPr lang="en-GB" sz="1400" kern="1200" dirty="0"/>
            <a:t> in the market through retirement contributions or are encouraged to do so by having a surplus of funds with the new </a:t>
          </a:r>
          <a:r>
            <a:rPr lang="en-GB" sz="1400" kern="1200" dirty="0" err="1"/>
            <a:t>paycheck</a:t>
          </a:r>
          <a:r>
            <a:rPr lang="en-GB" sz="1400" kern="1200" dirty="0"/>
            <a:t>.</a:t>
          </a:r>
          <a:endParaRPr lang="en-US" sz="1400" kern="1200" dirty="0"/>
        </a:p>
      </dsp:txBody>
      <dsp:txXfrm>
        <a:off x="1777484" y="2151769"/>
        <a:ext cx="3437969" cy="1458532"/>
      </dsp:txXfrm>
    </dsp:sp>
    <dsp:sp modelId="{C5D84C00-8DD4-472D-B988-E3C9378AF976}">
      <dsp:nvSpPr>
        <dsp:cNvPr id="0" name=""/>
        <dsp:cNvSpPr/>
      </dsp:nvSpPr>
      <dsp:spPr>
        <a:xfrm>
          <a:off x="5814495" y="2151769"/>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C71F8-0EE9-46F0-BDCA-DD051038AD52}">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B215A-CC33-46B7-923E-DC3EA46B1C82}">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t>Skewness Effect: </a:t>
          </a:r>
          <a:r>
            <a:rPr lang="en-US" sz="1400" b="0" kern="1200" dirty="0"/>
            <a:t>A</a:t>
          </a:r>
          <a:r>
            <a:rPr lang="en-GB" sz="1400" b="0" kern="1200" dirty="0" err="1"/>
            <a:t>ssets</a:t>
          </a:r>
          <a:r>
            <a:rPr lang="en-GB" sz="1400" b="0" kern="1200" dirty="0"/>
            <a:t> </a:t>
          </a:r>
          <a:r>
            <a:rPr lang="en-GB" sz="1400" kern="1200" dirty="0"/>
            <a:t>with higher degrees of skewness or lottery-like features should earn lower expected returns</a:t>
          </a:r>
          <a:endParaRPr lang="en-US" sz="1400" kern="1200" dirty="0"/>
        </a:p>
      </dsp:txBody>
      <dsp:txXfrm>
        <a:off x="7585570" y="2151769"/>
        <a:ext cx="3437969" cy="1458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7D0A0-053F-488A-A1D4-94FF47215D03}">
      <dsp:nvSpPr>
        <dsp:cNvPr id="0" name=""/>
        <dsp:cNvSpPr/>
      </dsp:nvSpPr>
      <dsp:spPr>
        <a:xfrm>
          <a:off x="235853" y="138153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7377AB-35FE-461A-82E9-A0ED5F3F8265}">
      <dsp:nvSpPr>
        <dsp:cNvPr id="0" name=""/>
        <dsp:cNvSpPr/>
      </dsp:nvSpPr>
      <dsp:spPr>
        <a:xfrm>
          <a:off x="428053" y="1573732"/>
          <a:ext cx="530837" cy="530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7DB4A-70CC-44DC-A900-D4312DBBB442}">
      <dsp:nvSpPr>
        <dsp:cNvPr id="0" name=""/>
        <dsp:cNvSpPr/>
      </dsp:nvSpPr>
      <dsp:spPr>
        <a:xfrm>
          <a:off x="1347212" y="138153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Provided by data provider</a:t>
          </a:r>
        </a:p>
      </dsp:txBody>
      <dsp:txXfrm>
        <a:off x="1347212" y="1381533"/>
        <a:ext cx="2157343" cy="915236"/>
      </dsp:txXfrm>
    </dsp:sp>
    <dsp:sp modelId="{29F4A6F5-2548-46B7-B803-8D0E939B8D83}">
      <dsp:nvSpPr>
        <dsp:cNvPr id="0" name=""/>
        <dsp:cNvSpPr/>
      </dsp:nvSpPr>
      <dsp:spPr>
        <a:xfrm>
          <a:off x="3880456" y="138153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67E8A-AC7D-4C4A-9542-592605353075}">
      <dsp:nvSpPr>
        <dsp:cNvPr id="0" name=""/>
        <dsp:cNvSpPr/>
      </dsp:nvSpPr>
      <dsp:spPr>
        <a:xfrm>
          <a:off x="4072656" y="1573732"/>
          <a:ext cx="530837" cy="530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E30C2-244E-41F9-84C2-A6525E8BC8DF}">
      <dsp:nvSpPr>
        <dsp:cNvPr id="0" name=""/>
        <dsp:cNvSpPr/>
      </dsp:nvSpPr>
      <dsp:spPr>
        <a:xfrm>
          <a:off x="4991815" y="138153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Clean / standardize your data</a:t>
          </a:r>
        </a:p>
      </dsp:txBody>
      <dsp:txXfrm>
        <a:off x="4991815" y="1381533"/>
        <a:ext cx="2157343" cy="915236"/>
      </dsp:txXfrm>
    </dsp:sp>
    <dsp:sp modelId="{A10BD701-D057-498C-8F92-4E3C3991F2A5}">
      <dsp:nvSpPr>
        <dsp:cNvPr id="0" name=""/>
        <dsp:cNvSpPr/>
      </dsp:nvSpPr>
      <dsp:spPr>
        <a:xfrm>
          <a:off x="7525059" y="138153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E4EAE-DDD0-40A7-96D7-E142F3061139}">
      <dsp:nvSpPr>
        <dsp:cNvPr id="0" name=""/>
        <dsp:cNvSpPr/>
      </dsp:nvSpPr>
      <dsp:spPr>
        <a:xfrm>
          <a:off x="7717258" y="1573732"/>
          <a:ext cx="530837" cy="530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A905A2-0F72-4846-98BE-F3DB5D0B8210}">
      <dsp:nvSpPr>
        <dsp:cNvPr id="0" name=""/>
        <dsp:cNvSpPr/>
      </dsp:nvSpPr>
      <dsp:spPr>
        <a:xfrm>
          <a:off x="8636417" y="138153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Understand your features</a:t>
          </a:r>
        </a:p>
      </dsp:txBody>
      <dsp:txXfrm>
        <a:off x="8636417" y="1381533"/>
        <a:ext cx="2157343" cy="915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ADAEF-41CC-498C-8ECA-E66AA34E91B5}">
      <dsp:nvSpPr>
        <dsp:cNvPr id="0" name=""/>
        <dsp:cNvSpPr/>
      </dsp:nvSpPr>
      <dsp:spPr>
        <a:xfrm>
          <a:off x="235853" y="138153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D52E3-69B5-456C-BDB6-731A45DFD106}">
      <dsp:nvSpPr>
        <dsp:cNvPr id="0" name=""/>
        <dsp:cNvSpPr/>
      </dsp:nvSpPr>
      <dsp:spPr>
        <a:xfrm>
          <a:off x="428053" y="1573732"/>
          <a:ext cx="530837" cy="530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DA2A90-3F9D-428D-8EF7-EE0259B65AA6}">
      <dsp:nvSpPr>
        <dsp:cNvPr id="0" name=""/>
        <dsp:cNvSpPr/>
      </dsp:nvSpPr>
      <dsp:spPr>
        <a:xfrm>
          <a:off x="1347212" y="138153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Risk model</a:t>
          </a:r>
        </a:p>
      </dsp:txBody>
      <dsp:txXfrm>
        <a:off x="1347212" y="1381533"/>
        <a:ext cx="2157343" cy="915236"/>
      </dsp:txXfrm>
    </dsp:sp>
    <dsp:sp modelId="{070EB859-B2C3-4E51-AFCA-592BB3BF55AD}">
      <dsp:nvSpPr>
        <dsp:cNvPr id="0" name=""/>
        <dsp:cNvSpPr/>
      </dsp:nvSpPr>
      <dsp:spPr>
        <a:xfrm>
          <a:off x="3880456" y="138153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BC13F-8395-4F46-879F-59CB283F43C1}">
      <dsp:nvSpPr>
        <dsp:cNvPr id="0" name=""/>
        <dsp:cNvSpPr/>
      </dsp:nvSpPr>
      <dsp:spPr>
        <a:xfrm>
          <a:off x="4072656" y="1573732"/>
          <a:ext cx="530837" cy="530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32E71-964E-4878-B192-050715DD344A}">
      <dsp:nvSpPr>
        <dsp:cNvPr id="0" name=""/>
        <dsp:cNvSpPr/>
      </dsp:nvSpPr>
      <dsp:spPr>
        <a:xfrm>
          <a:off x="4991815" y="138153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Transaction costs model</a:t>
          </a:r>
        </a:p>
      </dsp:txBody>
      <dsp:txXfrm>
        <a:off x="4991815" y="1381533"/>
        <a:ext cx="2157343" cy="915236"/>
      </dsp:txXfrm>
    </dsp:sp>
    <dsp:sp modelId="{9BFED8FA-AE56-4AC8-9ADB-5A9345E79811}">
      <dsp:nvSpPr>
        <dsp:cNvPr id="0" name=""/>
        <dsp:cNvSpPr/>
      </dsp:nvSpPr>
      <dsp:spPr>
        <a:xfrm>
          <a:off x="7525059" y="1381533"/>
          <a:ext cx="915236" cy="915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A2E21-FFAE-4438-AB56-B35590593ABB}">
      <dsp:nvSpPr>
        <dsp:cNvPr id="0" name=""/>
        <dsp:cNvSpPr/>
      </dsp:nvSpPr>
      <dsp:spPr>
        <a:xfrm>
          <a:off x="7717258" y="1573732"/>
          <a:ext cx="530837" cy="530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D86B8A-4C83-475F-AF54-B9ACEF99C38E}">
      <dsp:nvSpPr>
        <dsp:cNvPr id="0" name=""/>
        <dsp:cNvSpPr/>
      </dsp:nvSpPr>
      <dsp:spPr>
        <a:xfrm>
          <a:off x="8636417" y="1381533"/>
          <a:ext cx="2157343" cy="915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Market impact model</a:t>
          </a:r>
        </a:p>
      </dsp:txBody>
      <dsp:txXfrm>
        <a:off x="8636417" y="1381533"/>
        <a:ext cx="2157343" cy="915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C8375-E3CF-4926-8C53-AB8D71A7E436}">
      <dsp:nvSpPr>
        <dsp:cNvPr id="0" name=""/>
        <dsp:cNvSpPr/>
      </dsp:nvSpPr>
      <dsp:spPr>
        <a:xfrm>
          <a:off x="0" y="0"/>
          <a:ext cx="3446754" cy="24829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722" tIns="330200" rIns="268722" bIns="330200" numCol="1" spcCol="1270" anchor="t" anchorCtr="0">
          <a:noAutofit/>
        </a:bodyPr>
        <a:lstStyle/>
        <a:p>
          <a:pPr marL="0" lvl="0" indent="0" algn="ctr" defTabSz="533400">
            <a:lnSpc>
              <a:spcPct val="90000"/>
            </a:lnSpc>
            <a:spcBef>
              <a:spcPct val="0"/>
            </a:spcBef>
            <a:spcAft>
              <a:spcPct val="35000"/>
            </a:spcAft>
            <a:buNone/>
          </a:pPr>
          <a:r>
            <a:rPr lang="en-US" sz="1200" kern="1200" dirty="0"/>
            <a:t>Need to use time-series validation (simple / sliding / expanding window) to simulate effective trading as much as possible</a:t>
          </a:r>
        </a:p>
      </dsp:txBody>
      <dsp:txXfrm>
        <a:off x="0" y="943518"/>
        <a:ext cx="3446754" cy="1489766"/>
      </dsp:txXfrm>
    </dsp:sp>
    <dsp:sp modelId="{7BCF66D7-28E4-4F3A-8D76-ABDE03742306}">
      <dsp:nvSpPr>
        <dsp:cNvPr id="0" name=""/>
        <dsp:cNvSpPr/>
      </dsp:nvSpPr>
      <dsp:spPr>
        <a:xfrm>
          <a:off x="1350935" y="248294"/>
          <a:ext cx="744883" cy="744883"/>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074" tIns="12700" rIns="58074" bIns="12700" numCol="1" spcCol="1270" anchor="ctr" anchorCtr="0">
          <a:noAutofit/>
        </a:bodyPr>
        <a:lstStyle/>
        <a:p>
          <a:pPr marL="0" lvl="0" indent="0" algn="ctr" defTabSz="1644650">
            <a:lnSpc>
              <a:spcPct val="90000"/>
            </a:lnSpc>
            <a:spcBef>
              <a:spcPct val="0"/>
            </a:spcBef>
            <a:spcAft>
              <a:spcPct val="35000"/>
            </a:spcAft>
            <a:buNone/>
          </a:pPr>
          <a:r>
            <a:rPr lang="en-US" sz="3700" kern="1200"/>
            <a:t>1</a:t>
          </a:r>
        </a:p>
      </dsp:txBody>
      <dsp:txXfrm>
        <a:off x="1460021" y="357380"/>
        <a:ext cx="526711" cy="526711"/>
      </dsp:txXfrm>
    </dsp:sp>
    <dsp:sp modelId="{BD91E60A-B1B7-497D-AB27-EF20054A2D46}">
      <dsp:nvSpPr>
        <dsp:cNvPr id="0" name=""/>
        <dsp:cNvSpPr/>
      </dsp:nvSpPr>
      <dsp:spPr>
        <a:xfrm>
          <a:off x="0" y="2482872"/>
          <a:ext cx="3446754"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7979AA-63BB-4064-9572-528EB997C717}">
      <dsp:nvSpPr>
        <dsp:cNvPr id="0" name=""/>
        <dsp:cNvSpPr/>
      </dsp:nvSpPr>
      <dsp:spPr>
        <a:xfrm>
          <a:off x="3791430" y="0"/>
          <a:ext cx="3446754" cy="24829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722" tIns="330200" rIns="268722" bIns="330200" numCol="1" spcCol="1270" anchor="t" anchorCtr="0">
          <a:noAutofit/>
        </a:bodyPr>
        <a:lstStyle/>
        <a:p>
          <a:pPr marL="0" lvl="0" indent="0" algn="ctr" defTabSz="533400">
            <a:lnSpc>
              <a:spcPct val="90000"/>
            </a:lnSpc>
            <a:spcBef>
              <a:spcPct val="0"/>
            </a:spcBef>
            <a:spcAft>
              <a:spcPct val="35000"/>
            </a:spcAft>
            <a:buNone/>
          </a:pPr>
          <a:r>
            <a:rPr lang="en-US" sz="1200" kern="1200"/>
            <a:t>Need to be as conservative as possible on forward looking</a:t>
          </a:r>
        </a:p>
      </dsp:txBody>
      <dsp:txXfrm>
        <a:off x="3791430" y="943518"/>
        <a:ext cx="3446754" cy="1489766"/>
      </dsp:txXfrm>
    </dsp:sp>
    <dsp:sp modelId="{8A4C30D7-4114-4E79-96E3-6804FC9A67B9}">
      <dsp:nvSpPr>
        <dsp:cNvPr id="0" name=""/>
        <dsp:cNvSpPr/>
      </dsp:nvSpPr>
      <dsp:spPr>
        <a:xfrm>
          <a:off x="5142365" y="248294"/>
          <a:ext cx="744883" cy="744883"/>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074" tIns="12700" rIns="58074" bIns="12700"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5251451" y="357380"/>
        <a:ext cx="526711" cy="526711"/>
      </dsp:txXfrm>
    </dsp:sp>
    <dsp:sp modelId="{AE8D0FF6-1FF2-4306-871D-348CE7D63BCF}">
      <dsp:nvSpPr>
        <dsp:cNvPr id="0" name=""/>
        <dsp:cNvSpPr/>
      </dsp:nvSpPr>
      <dsp:spPr>
        <a:xfrm>
          <a:off x="3791430" y="2482872"/>
          <a:ext cx="3446754"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6675B6-4131-4EF3-8215-A2479646F360}">
      <dsp:nvSpPr>
        <dsp:cNvPr id="0" name=""/>
        <dsp:cNvSpPr/>
      </dsp:nvSpPr>
      <dsp:spPr>
        <a:xfrm>
          <a:off x="7582860" y="0"/>
          <a:ext cx="3446754" cy="24829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722" tIns="330200" rIns="268722" bIns="330200" numCol="1" spcCol="1270" anchor="t" anchorCtr="0">
          <a:noAutofit/>
        </a:bodyPr>
        <a:lstStyle/>
        <a:p>
          <a:pPr marL="0" lvl="0" indent="0" algn="ctr" defTabSz="533400">
            <a:lnSpc>
              <a:spcPct val="90000"/>
            </a:lnSpc>
            <a:spcBef>
              <a:spcPct val="0"/>
            </a:spcBef>
            <a:spcAft>
              <a:spcPct val="35000"/>
            </a:spcAft>
            <a:buNone/>
          </a:pPr>
          <a:r>
            <a:rPr lang="en-US" sz="1200" kern="1200" dirty="0"/>
            <a:t>Need to account for the </a:t>
          </a:r>
          <a:r>
            <a:rPr lang="en-US" sz="1200" b="1" kern="1200" dirty="0"/>
            <a:t>statistical persistence </a:t>
          </a:r>
          <a:r>
            <a:rPr lang="en-US" sz="1200" kern="1200" dirty="0"/>
            <a:t>of the identified alpha and its interaction with the other elements of the back test environment (</a:t>
          </a:r>
          <a:r>
            <a:rPr lang="en-US" sz="1200" b="1" kern="1200" dirty="0"/>
            <a:t>risk / impact / transaction costs</a:t>
          </a:r>
          <a:r>
            <a:rPr lang="en-US" sz="1200" kern="1200" dirty="0"/>
            <a:t>)</a:t>
          </a:r>
        </a:p>
      </dsp:txBody>
      <dsp:txXfrm>
        <a:off x="7582860" y="943518"/>
        <a:ext cx="3446754" cy="1489766"/>
      </dsp:txXfrm>
    </dsp:sp>
    <dsp:sp modelId="{25859466-F81B-4DC2-A551-3CB848A75875}">
      <dsp:nvSpPr>
        <dsp:cNvPr id="0" name=""/>
        <dsp:cNvSpPr/>
      </dsp:nvSpPr>
      <dsp:spPr>
        <a:xfrm>
          <a:off x="8933796" y="248294"/>
          <a:ext cx="744883" cy="744883"/>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074" tIns="12700" rIns="58074" bIns="12700" numCol="1" spcCol="1270" anchor="ctr" anchorCtr="0">
          <a:noAutofit/>
        </a:bodyPr>
        <a:lstStyle/>
        <a:p>
          <a:pPr marL="0" lvl="0" indent="0" algn="ctr" defTabSz="1644650">
            <a:lnSpc>
              <a:spcPct val="90000"/>
            </a:lnSpc>
            <a:spcBef>
              <a:spcPct val="0"/>
            </a:spcBef>
            <a:spcAft>
              <a:spcPct val="35000"/>
            </a:spcAft>
            <a:buNone/>
          </a:pPr>
          <a:r>
            <a:rPr lang="en-US" sz="3700" kern="1200"/>
            <a:t>3</a:t>
          </a:r>
        </a:p>
      </dsp:txBody>
      <dsp:txXfrm>
        <a:off x="9042882" y="357380"/>
        <a:ext cx="526711" cy="526711"/>
      </dsp:txXfrm>
    </dsp:sp>
    <dsp:sp modelId="{C15DE1FA-C3EB-4AF3-9B68-7296BE60DB68}">
      <dsp:nvSpPr>
        <dsp:cNvPr id="0" name=""/>
        <dsp:cNvSpPr/>
      </dsp:nvSpPr>
      <dsp:spPr>
        <a:xfrm>
          <a:off x="7582860" y="2482872"/>
          <a:ext cx="3446754"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95895-2993-483A-A999-251F16722A28}">
      <dsp:nvSpPr>
        <dsp:cNvPr id="0" name=""/>
        <dsp:cNvSpPr/>
      </dsp:nvSpPr>
      <dsp:spPr>
        <a:xfrm>
          <a:off x="6363" y="14643"/>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E4DAD-3D4B-4566-97B9-087101B33B51}">
      <dsp:nvSpPr>
        <dsp:cNvPr id="0" name=""/>
        <dsp:cNvSpPr/>
      </dsp:nvSpPr>
      <dsp:spPr>
        <a:xfrm>
          <a:off x="312648" y="320928"/>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F6D9C2-B44A-4EE7-ADF1-0E48B8CB50CD}">
      <dsp:nvSpPr>
        <dsp:cNvPr id="0" name=""/>
        <dsp:cNvSpPr/>
      </dsp:nvSpPr>
      <dsp:spPr>
        <a:xfrm>
          <a:off x="1777400" y="14643"/>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Simple time-split validation: </a:t>
          </a:r>
          <a:r>
            <a:rPr lang="en-GB" sz="1100" b="0" i="0" kern="1200" dirty="0"/>
            <a:t>You pick a time point in your series and use everything that comes before it as training data and everything that comes after it as validation. It’s very important to do it before you start creating features and doing any pre-processing, to make sure you don’t accidentally use future data.</a:t>
          </a:r>
          <a:endParaRPr lang="en-US" sz="1100" kern="1200" dirty="0"/>
        </a:p>
      </dsp:txBody>
      <dsp:txXfrm>
        <a:off x="1777400" y="14643"/>
        <a:ext cx="3437893" cy="1458500"/>
      </dsp:txXfrm>
    </dsp:sp>
    <dsp:sp modelId="{E654A837-3716-4106-8582-78DE9434B7E2}">
      <dsp:nvSpPr>
        <dsp:cNvPr id="0" name=""/>
        <dsp:cNvSpPr/>
      </dsp:nvSpPr>
      <dsp:spPr>
        <a:xfrm>
          <a:off x="5814320" y="14643"/>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23FBC-DDF1-45B2-90E1-FE1B186185D8}">
      <dsp:nvSpPr>
        <dsp:cNvPr id="0" name=""/>
        <dsp:cNvSpPr/>
      </dsp:nvSpPr>
      <dsp:spPr>
        <a:xfrm>
          <a:off x="6120606" y="320928"/>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90F6D-0448-4871-BE2F-09D84D86262D}">
      <dsp:nvSpPr>
        <dsp:cNvPr id="0" name=""/>
        <dsp:cNvSpPr/>
      </dsp:nvSpPr>
      <dsp:spPr>
        <a:xfrm>
          <a:off x="7585357" y="14643"/>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Sliding window validation: </a:t>
          </a:r>
          <a:r>
            <a:rPr lang="en-GB" sz="1100" b="0" i="0" kern="1200" dirty="0"/>
            <a:t>Here you will take a fixed-size window for training and another for validation. The difference is that instead of using just a single split, like in the first method, you will “slide” this window across time and get something like cross-validation. This method allows you to have a more robust estimate of your model performance over time by aggregating metrics over multiple splits, just like cross-validation.</a:t>
          </a:r>
          <a:endParaRPr lang="en-US" sz="1100" kern="1200" dirty="0"/>
        </a:p>
      </dsp:txBody>
      <dsp:txXfrm>
        <a:off x="7585357" y="14643"/>
        <a:ext cx="3437893" cy="1458500"/>
      </dsp:txXfrm>
    </dsp:sp>
    <dsp:sp modelId="{F870B3F7-511C-4E72-A16A-C4872B3022C5}">
      <dsp:nvSpPr>
        <dsp:cNvPr id="0" name=""/>
        <dsp:cNvSpPr/>
      </dsp:nvSpPr>
      <dsp:spPr>
        <a:xfrm>
          <a:off x="6363" y="2076600"/>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5336F-4ECA-4CE1-B08B-90FDE8CA461F}">
      <dsp:nvSpPr>
        <dsp:cNvPr id="0" name=""/>
        <dsp:cNvSpPr/>
      </dsp:nvSpPr>
      <dsp:spPr>
        <a:xfrm>
          <a:off x="312648" y="2382885"/>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AB96E-FC7D-49FD-A570-4116E801CF3F}">
      <dsp:nvSpPr>
        <dsp:cNvPr id="0" name=""/>
        <dsp:cNvSpPr/>
      </dsp:nvSpPr>
      <dsp:spPr>
        <a:xfrm>
          <a:off x="1777400" y="2076600"/>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Expanding window validation: </a:t>
          </a:r>
          <a:r>
            <a:rPr lang="en-GB" sz="1100" kern="1200" dirty="0"/>
            <a:t>This means expanding the training window to have more and more data. </a:t>
          </a:r>
          <a:r>
            <a:rPr lang="en-GB" sz="1100" b="0" i="0" kern="1200" dirty="0"/>
            <a:t>Every time we are increasing the size of our training dataset but keep the validation dataset with the same size. Although it’s generally good to use more data to train models, your model can get stale by looking too much at old patterns that may have changed. I only use this method when I have a small amount of new data coming every time.</a:t>
          </a:r>
          <a:endParaRPr lang="en-US" sz="1100" kern="1200" dirty="0"/>
        </a:p>
      </dsp:txBody>
      <dsp:txXfrm>
        <a:off x="1777400" y="2076600"/>
        <a:ext cx="3437893" cy="1458500"/>
      </dsp:txXfrm>
    </dsp:sp>
    <dsp:sp modelId="{8FA089B4-FFFA-483D-92C8-A1FE6FA55B07}">
      <dsp:nvSpPr>
        <dsp:cNvPr id="0" name=""/>
        <dsp:cNvSpPr/>
      </dsp:nvSpPr>
      <dsp:spPr>
        <a:xfrm>
          <a:off x="5814320" y="2076600"/>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E0796-5C59-42FE-A160-A1DA36BCE055}">
      <dsp:nvSpPr>
        <dsp:cNvPr id="0" name=""/>
        <dsp:cNvSpPr/>
      </dsp:nvSpPr>
      <dsp:spPr>
        <a:xfrm>
          <a:off x="6120606" y="2382885"/>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B43998-062D-435C-A022-21C7A4F620A6}">
      <dsp:nvSpPr>
        <dsp:cNvPr id="0" name=""/>
        <dsp:cNvSpPr/>
      </dsp:nvSpPr>
      <dsp:spPr>
        <a:xfrm>
          <a:off x="7585357" y="2076600"/>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Sliding window with gap: </a:t>
          </a:r>
          <a:r>
            <a:rPr lang="en-GB" sz="1100" b="0" i="0" kern="1200" dirty="0"/>
            <a:t>A way to make your validation even more robust is to introduce a gap between the last training set timestamp and the first validation timestamp. This is useful in cases where data is not available immediately or you want to use the most recent data to evaluate your trained model in an automatic deployment platform. Another way would be using January to train, February to do hyperparameter search, and then validating the model in March (maybe retraining with January and February after finishing the search).</a:t>
          </a:r>
          <a:br>
            <a:rPr lang="en-GB" sz="1100" kern="1200" dirty="0"/>
          </a:br>
          <a:endParaRPr lang="en-US" sz="1100" kern="1200" dirty="0"/>
        </a:p>
      </dsp:txBody>
      <dsp:txXfrm>
        <a:off x="7585357" y="2076600"/>
        <a:ext cx="3437893" cy="1458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quantpedi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B93E-5A47-00D6-A0B2-776E17A4488B}"/>
              </a:ext>
            </a:extLst>
          </p:cNvPr>
          <p:cNvSpPr>
            <a:spLocks noGrp="1"/>
          </p:cNvSpPr>
          <p:nvPr>
            <p:ph type="ctrTitle"/>
          </p:nvPr>
        </p:nvSpPr>
        <p:spPr/>
        <p:txBody>
          <a:bodyPr/>
          <a:lstStyle/>
          <a:p>
            <a:r>
              <a:rPr lang="en-US" dirty="0"/>
              <a:t>Back-testing a statistical alpha generation strategy</a:t>
            </a:r>
          </a:p>
        </p:txBody>
      </p:sp>
      <p:sp>
        <p:nvSpPr>
          <p:cNvPr id="3" name="Subtitle 2">
            <a:extLst>
              <a:ext uri="{FF2B5EF4-FFF2-40B4-BE49-F238E27FC236}">
                <a16:creationId xmlns:a16="http://schemas.microsoft.com/office/drawing/2014/main" id="{5B271FD0-8BE2-4479-67F0-F19F0059C6EC}"/>
              </a:ext>
            </a:extLst>
          </p:cNvPr>
          <p:cNvSpPr>
            <a:spLocks noGrp="1"/>
          </p:cNvSpPr>
          <p:nvPr>
            <p:ph type="subTitle" idx="1"/>
          </p:nvPr>
        </p:nvSpPr>
        <p:spPr/>
        <p:txBody>
          <a:bodyPr/>
          <a:lstStyle/>
          <a:p>
            <a:endParaRPr lang="en-US" dirty="0"/>
          </a:p>
        </p:txBody>
      </p:sp>
      <p:pic>
        <p:nvPicPr>
          <p:cNvPr id="1030" name="Picture 6" descr="University of Princeton Logo and symbol, meaning, history ...">
            <a:extLst>
              <a:ext uri="{FF2B5EF4-FFF2-40B4-BE49-F238E27FC236}">
                <a16:creationId xmlns:a16="http://schemas.microsoft.com/office/drawing/2014/main" id="{2BAA6063-0540-F434-73C5-9200AB2DC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1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1A71-31BB-1A3C-5263-2437422F8C5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1ED550D-78C8-5C9C-9BAB-C73262436E00}"/>
              </a:ext>
            </a:extLst>
          </p:cNvPr>
          <p:cNvSpPr>
            <a:spLocks noGrp="1"/>
          </p:cNvSpPr>
          <p:nvPr>
            <p:ph idx="1"/>
          </p:nvPr>
        </p:nvSpPr>
        <p:spPr/>
        <p:txBody>
          <a:bodyPr/>
          <a:lstStyle/>
          <a:p>
            <a:r>
              <a:rPr lang="en-GB" dirty="0"/>
              <a:t>Portfolio optimization with linear and fixed transaction costs</a:t>
            </a:r>
            <a:r>
              <a:rPr lang="en-US" dirty="0"/>
              <a:t>, Miguel Sousa Lobo, Maryam Fazel, Stephen Boyd, 2006</a:t>
            </a:r>
          </a:p>
          <a:p>
            <a:r>
              <a:rPr lang="en-US" dirty="0">
                <a:hlinkClick r:id="rId2"/>
              </a:rPr>
              <a:t>https://quantpedia.com/</a:t>
            </a:r>
            <a:endParaRPr lang="en-US" dirty="0"/>
          </a:p>
          <a:p>
            <a:endParaRPr lang="en-GB" dirty="0"/>
          </a:p>
        </p:txBody>
      </p:sp>
    </p:spTree>
    <p:extLst>
      <p:ext uri="{BB962C8B-B14F-4D97-AF65-F5344CB8AC3E}">
        <p14:creationId xmlns:p14="http://schemas.microsoft.com/office/powerpoint/2010/main" val="23687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A98F-A579-764E-FFF8-FB32270A6EED}"/>
              </a:ext>
            </a:extLst>
          </p:cNvPr>
          <p:cNvSpPr>
            <a:spLocks noGrp="1"/>
          </p:cNvSpPr>
          <p:nvPr>
            <p:ph type="title"/>
          </p:nvPr>
        </p:nvSpPr>
        <p:spPr/>
        <p:txBody>
          <a:bodyPr/>
          <a:lstStyle/>
          <a:p>
            <a:r>
              <a:rPr lang="en-US" dirty="0"/>
              <a:t>Optimization problem considered</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C99BE4C-C83C-422A-B3B2-04351E49DAF0}"/>
                  </a:ext>
                </a:extLst>
              </p:cNvPr>
              <p:cNvSpPr txBox="1"/>
              <p:nvPr/>
            </p:nvSpPr>
            <p:spPr>
              <a:xfrm>
                <a:off x="3117099" y="2082800"/>
                <a:ext cx="5947205" cy="10781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fr-FR" b="1" i="1" smtClean="0">
                              <a:latin typeface="Cambria Math" panose="02040503050406030204" pitchFamily="18" charset="0"/>
                            </a:rPr>
                          </m:ctrlPr>
                        </m:funcPr>
                        <m:fName>
                          <m:limLow>
                            <m:limLowPr>
                              <m:ctrlPr>
                                <a:rPr lang="fr-FR" b="1" i="1" smtClean="0">
                                  <a:latin typeface="Cambria Math" panose="02040503050406030204" pitchFamily="18" charset="0"/>
                                </a:rPr>
                              </m:ctrlPr>
                            </m:limLowPr>
                            <m:e>
                              <m:r>
                                <a:rPr lang="fr-FR" b="1" i="0" smtClean="0">
                                  <a:latin typeface="Cambria Math" panose="02040503050406030204" pitchFamily="18" charset="0"/>
                                </a:rPr>
                                <m:t>𝐦𝐚𝐱</m:t>
                              </m:r>
                            </m:e>
                            <m:lim>
                              <m:r>
                                <a:rPr lang="fr-FR" b="1" i="1" smtClean="0">
                                  <a:latin typeface="Cambria Math" panose="02040503050406030204" pitchFamily="18" charset="0"/>
                                </a:rPr>
                                <m:t>𝒙</m:t>
                              </m:r>
                              <m:r>
                                <a:rPr lang="fr-FR" b="1" i="1" smtClean="0">
                                  <a:latin typeface="Cambria Math" panose="02040503050406030204" pitchFamily="18" charset="0"/>
                                </a:rPr>
                                <m:t> ∈</m:t>
                              </m:r>
                              <m:sSup>
                                <m:sSupPr>
                                  <m:ctrlPr>
                                    <a:rPr lang="fr-FR" b="1" i="1" smtClean="0">
                                      <a:latin typeface="Cambria Math" panose="02040503050406030204" pitchFamily="18" charset="0"/>
                                    </a:rPr>
                                  </m:ctrlPr>
                                </m:sSupPr>
                                <m:e>
                                  <m:r>
                                    <a:rPr lang="fr-FR" b="1" i="1" smtClean="0">
                                      <a:latin typeface="Cambria Math" panose="02040503050406030204" pitchFamily="18" charset="0"/>
                                    </a:rPr>
                                    <m:t> </m:t>
                                  </m:r>
                                  <m:r>
                                    <a:rPr lang="fr-FR" b="1" i="1" smtClean="0">
                                      <a:latin typeface="Cambria Math" panose="02040503050406030204" pitchFamily="18" charset="0"/>
                                    </a:rPr>
                                    <m:t>𝑹</m:t>
                                  </m:r>
                                </m:e>
                                <m:sup>
                                  <m:r>
                                    <a:rPr lang="fr-FR" b="1" i="1" smtClean="0">
                                      <a:latin typeface="Cambria Math" panose="02040503050406030204" pitchFamily="18" charset="0"/>
                                    </a:rPr>
                                    <m:t>𝒑</m:t>
                                  </m:r>
                                </m:sup>
                              </m:sSup>
                            </m:lim>
                          </m:limLow>
                        </m:fName>
                        <m:e>
                          <m:sSup>
                            <m:sSupPr>
                              <m:ctrlPr>
                                <a:rPr lang="fr-FR" b="1" i="1" smtClean="0">
                                  <a:latin typeface="Cambria Math" panose="02040503050406030204" pitchFamily="18" charset="0"/>
                                </a:rPr>
                              </m:ctrlPr>
                            </m:sSupPr>
                            <m:e>
                              <m:r>
                                <a:rPr lang="fr-FR" b="1" i="1" smtClean="0">
                                  <a:latin typeface="Cambria Math" panose="02040503050406030204" pitchFamily="18" charset="0"/>
                                </a:rPr>
                                <m:t>𝜶</m:t>
                              </m:r>
                            </m:e>
                            <m:sup>
                              <m:r>
                                <a:rPr lang="fr-FR" b="1" i="1" smtClean="0">
                                  <a:latin typeface="Cambria Math" panose="02040503050406030204" pitchFamily="18" charset="0"/>
                                </a:rPr>
                                <m:t>𝑻</m:t>
                              </m:r>
                            </m:sup>
                          </m:sSup>
                          <m:d>
                            <m:dPr>
                              <m:ctrlPr>
                                <a:rPr lang="fr-FR" b="1" i="1" smtClean="0">
                                  <a:latin typeface="Cambria Math" panose="02040503050406030204" pitchFamily="18" charset="0"/>
                                </a:rPr>
                              </m:ctrlPr>
                            </m:dPr>
                            <m:e>
                              <m:r>
                                <a:rPr lang="fr-FR" b="1" i="1" smtClean="0">
                                  <a:latin typeface="Cambria Math" panose="02040503050406030204" pitchFamily="18" charset="0"/>
                                </a:rPr>
                                <m:t>𝒘</m:t>
                              </m:r>
                              <m:r>
                                <a:rPr lang="fr-FR" b="1" i="1" smtClean="0">
                                  <a:latin typeface="Cambria Math" panose="02040503050406030204" pitchFamily="18" charset="0"/>
                                </a:rPr>
                                <m:t>+</m:t>
                              </m:r>
                              <m:r>
                                <a:rPr lang="fr-FR" b="1" i="1" smtClean="0">
                                  <a:latin typeface="Cambria Math" panose="02040503050406030204" pitchFamily="18" charset="0"/>
                                </a:rPr>
                                <m:t>𝒙</m:t>
                              </m:r>
                            </m:e>
                          </m:d>
                          <m:r>
                            <a:rPr lang="fr-FR" b="1" i="1" smtClean="0">
                              <a:latin typeface="Cambria Math" panose="02040503050406030204" pitchFamily="18" charset="0"/>
                            </a:rPr>
                            <m:t>−</m:t>
                          </m:r>
                          <m:f>
                            <m:fPr>
                              <m:ctrlPr>
                                <a:rPr lang="fr-FR" b="1" i="1" smtClean="0">
                                  <a:latin typeface="Cambria Math" panose="02040503050406030204" pitchFamily="18" charset="0"/>
                                </a:rPr>
                              </m:ctrlPr>
                            </m:fPr>
                            <m:num>
                              <m:r>
                                <a:rPr lang="fr-FR" b="1" i="1" smtClean="0">
                                  <a:latin typeface="Cambria Math" panose="02040503050406030204" pitchFamily="18" charset="0"/>
                                </a:rPr>
                                <m:t>𝝀</m:t>
                              </m:r>
                            </m:num>
                            <m:den>
                              <m:r>
                                <a:rPr lang="fr-FR" b="1" i="1" smtClean="0">
                                  <a:latin typeface="Cambria Math" panose="02040503050406030204" pitchFamily="18" charset="0"/>
                                </a:rPr>
                                <m:t>𝟐</m:t>
                              </m:r>
                            </m:den>
                          </m:f>
                        </m:e>
                      </m:func>
                      <m:sSup>
                        <m:sSupPr>
                          <m:ctrlPr>
                            <a:rPr lang="fr-FR" b="1" i="1" smtClean="0">
                              <a:latin typeface="Cambria Math" panose="02040503050406030204" pitchFamily="18" charset="0"/>
                            </a:rPr>
                          </m:ctrlPr>
                        </m:sSupPr>
                        <m:e>
                          <m:d>
                            <m:dPr>
                              <m:ctrlPr>
                                <a:rPr lang="fr-FR" b="1" i="1" smtClean="0">
                                  <a:latin typeface="Cambria Math" panose="02040503050406030204" pitchFamily="18" charset="0"/>
                                </a:rPr>
                              </m:ctrlPr>
                            </m:dPr>
                            <m:e>
                              <m:r>
                                <a:rPr lang="fr-FR" b="1" i="1" smtClean="0">
                                  <a:latin typeface="Cambria Math" panose="02040503050406030204" pitchFamily="18" charset="0"/>
                                </a:rPr>
                                <m:t>𝒘</m:t>
                              </m:r>
                              <m:r>
                                <a:rPr lang="fr-FR" b="1" i="1" smtClean="0">
                                  <a:latin typeface="Cambria Math" panose="02040503050406030204" pitchFamily="18" charset="0"/>
                                </a:rPr>
                                <m:t>+</m:t>
                              </m:r>
                              <m:r>
                                <a:rPr lang="fr-FR" b="1" i="1" smtClean="0">
                                  <a:latin typeface="Cambria Math" panose="02040503050406030204" pitchFamily="18" charset="0"/>
                                </a:rPr>
                                <m:t>𝒙</m:t>
                              </m:r>
                            </m:e>
                          </m:d>
                        </m:e>
                        <m:sup>
                          <m:r>
                            <a:rPr lang="fr-FR" b="1" i="1" smtClean="0">
                              <a:latin typeface="Cambria Math" panose="02040503050406030204" pitchFamily="18" charset="0"/>
                            </a:rPr>
                            <m:t>𝑻</m:t>
                          </m:r>
                        </m:sup>
                      </m:sSup>
                      <m:r>
                        <a:rPr lang="fr-FR" b="1" i="0" smtClean="0">
                          <a:latin typeface="Cambria Math" panose="02040503050406030204" pitchFamily="18" charset="0"/>
                        </a:rPr>
                        <m:t>𝚺</m:t>
                      </m:r>
                      <m:d>
                        <m:dPr>
                          <m:ctrlPr>
                            <a:rPr lang="fr-FR" b="1" i="0" smtClean="0">
                              <a:latin typeface="Cambria Math" panose="02040503050406030204" pitchFamily="18" charset="0"/>
                            </a:rPr>
                          </m:ctrlPr>
                        </m:dPr>
                        <m:e>
                          <m:r>
                            <a:rPr lang="fr-FR" b="1" i="1" smtClean="0">
                              <a:latin typeface="Cambria Math" panose="02040503050406030204" pitchFamily="18" charset="0"/>
                            </a:rPr>
                            <m:t>𝒘</m:t>
                          </m:r>
                          <m:r>
                            <a:rPr lang="fr-FR" b="1" i="1" smtClean="0">
                              <a:latin typeface="Cambria Math" panose="02040503050406030204" pitchFamily="18" charset="0"/>
                            </a:rPr>
                            <m:t>+</m:t>
                          </m:r>
                          <m:r>
                            <a:rPr lang="fr-FR" b="1" i="1" smtClean="0">
                              <a:latin typeface="Cambria Math" panose="02040503050406030204" pitchFamily="18" charset="0"/>
                            </a:rPr>
                            <m:t>𝒙</m:t>
                          </m:r>
                        </m:e>
                      </m:d>
                      <m:r>
                        <a:rPr lang="fr-FR" b="1" i="1" smtClean="0">
                          <a:latin typeface="Cambria Math" panose="02040503050406030204" pitchFamily="18" charset="0"/>
                        </a:rPr>
                        <m:t>+</m:t>
                      </m:r>
                      <m:r>
                        <a:rPr lang="fr-FR" b="1" i="1" smtClean="0">
                          <a:latin typeface="Cambria Math" panose="02040503050406030204" pitchFamily="18" charset="0"/>
                        </a:rPr>
                        <m:t>𝜿</m:t>
                      </m:r>
                      <m:d>
                        <m:dPr>
                          <m:ctrlPr>
                            <a:rPr lang="fr-FR" b="1" i="1" smtClean="0">
                              <a:latin typeface="Cambria Math" panose="02040503050406030204" pitchFamily="18" charset="0"/>
                            </a:rPr>
                          </m:ctrlPr>
                        </m:dPr>
                        <m:e>
                          <m:sSup>
                            <m:sSupPr>
                              <m:ctrlPr>
                                <a:rPr lang="fr-FR" b="1" i="1" smtClean="0">
                                  <a:latin typeface="Cambria Math" panose="02040503050406030204" pitchFamily="18" charset="0"/>
                                </a:rPr>
                              </m:ctrlPr>
                            </m:sSupPr>
                            <m:e>
                              <m:r>
                                <a:rPr lang="fr-FR" b="1" i="1" smtClean="0">
                                  <a:latin typeface="Cambria Math" panose="02040503050406030204" pitchFamily="18" charset="0"/>
                                </a:rPr>
                                <m:t>𝟏</m:t>
                              </m:r>
                            </m:e>
                            <m:sup>
                              <m:r>
                                <a:rPr lang="fr-FR" b="1" i="1" smtClean="0">
                                  <a:latin typeface="Cambria Math" panose="02040503050406030204" pitchFamily="18" charset="0"/>
                                </a:rPr>
                                <m:t>𝑻</m:t>
                              </m:r>
                            </m:sup>
                          </m:sSup>
                          <m:r>
                            <a:rPr lang="fr-FR" b="1" i="1" smtClean="0">
                              <a:latin typeface="Cambria Math" panose="02040503050406030204" pitchFamily="18" charset="0"/>
                            </a:rPr>
                            <m:t>𝒙</m:t>
                          </m:r>
                          <m:r>
                            <a:rPr lang="fr-FR" b="1" i="1" smtClean="0">
                              <a:latin typeface="Cambria Math" panose="02040503050406030204" pitchFamily="18" charset="0"/>
                            </a:rPr>
                            <m:t>+</m:t>
                          </m:r>
                          <m:r>
                            <a:rPr lang="fr-FR" b="1" i="1" smtClean="0">
                              <a:latin typeface="Cambria Math" panose="02040503050406030204" pitchFamily="18" charset="0"/>
                            </a:rPr>
                            <m:t>𝝓</m:t>
                          </m:r>
                          <m:d>
                            <m:dPr>
                              <m:ctrlPr>
                                <a:rPr lang="fr-FR" b="1" i="1" smtClean="0">
                                  <a:latin typeface="Cambria Math" panose="02040503050406030204" pitchFamily="18" charset="0"/>
                                </a:rPr>
                              </m:ctrlPr>
                            </m:dPr>
                            <m:e>
                              <m:r>
                                <a:rPr lang="fr-FR" b="1" i="1" smtClean="0">
                                  <a:latin typeface="Cambria Math" panose="02040503050406030204" pitchFamily="18" charset="0"/>
                                </a:rPr>
                                <m:t>𝒙</m:t>
                              </m:r>
                            </m:e>
                          </m:d>
                        </m:e>
                      </m:d>
                    </m:oMath>
                  </m:oMathPara>
                </a14:m>
                <a:endParaRPr lang="fr-FR" b="1" dirty="0"/>
              </a:p>
              <a:p>
                <a:r>
                  <a:rPr lang="fr-FR" b="1" dirty="0"/>
                  <a:t> </a:t>
                </a:r>
              </a:p>
              <a:p>
                <a:endParaRPr lang="en-US" b="1" dirty="0"/>
              </a:p>
            </p:txBody>
          </p:sp>
        </mc:Choice>
        <mc:Fallback>
          <p:sp>
            <p:nvSpPr>
              <p:cNvPr id="3" name="TextBox 2">
                <a:extLst>
                  <a:ext uri="{FF2B5EF4-FFF2-40B4-BE49-F238E27FC236}">
                    <a16:creationId xmlns:a16="http://schemas.microsoft.com/office/drawing/2014/main" id="{4C99BE4C-C83C-422A-B3B2-04351E49DAF0}"/>
                  </a:ext>
                </a:extLst>
              </p:cNvPr>
              <p:cNvSpPr txBox="1">
                <a:spLocks noRot="1" noChangeAspect="1" noMove="1" noResize="1" noEditPoints="1" noAdjustHandles="1" noChangeArrowheads="1" noChangeShapeType="1" noTextEdit="1"/>
              </p:cNvSpPr>
              <p:nvPr/>
            </p:nvSpPr>
            <p:spPr>
              <a:xfrm>
                <a:off x="3117099" y="2082800"/>
                <a:ext cx="5947205" cy="107818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2285E21-49E1-48EB-4B5C-DBFEEDCFB7F4}"/>
                  </a:ext>
                </a:extLst>
              </p:cNvPr>
              <p:cNvSpPr txBox="1"/>
              <p:nvPr/>
            </p:nvSpPr>
            <p:spPr>
              <a:xfrm>
                <a:off x="538480" y="2915920"/>
                <a:ext cx="11067030" cy="2031325"/>
              </a:xfrm>
              <a:prstGeom prst="rect">
                <a:avLst/>
              </a:prstGeom>
              <a:noFill/>
            </p:spPr>
            <p:txBody>
              <a:bodyPr wrap="square" rtlCol="0">
                <a:spAutoFit/>
              </a:bodyPr>
              <a:lstStyle/>
              <a:p>
                <a:pPr marL="285750" indent="-285750">
                  <a:buFontTx/>
                  <a:buChar char="-"/>
                </a:pPr>
                <a14:m>
                  <m:oMath xmlns:m="http://schemas.openxmlformats.org/officeDocument/2006/math">
                    <m:r>
                      <a:rPr lang="fr-FR" b="0" i="1" smtClean="0">
                        <a:latin typeface="Cambria Math" panose="02040503050406030204" pitchFamily="18" charset="0"/>
                      </a:rPr>
                      <m:t>𝜆</m:t>
                    </m:r>
                    <m:r>
                      <a:rPr lang="fr-FR" b="0" i="1" smtClean="0">
                        <a:latin typeface="Cambria Math" panose="02040503050406030204" pitchFamily="18" charset="0"/>
                      </a:rPr>
                      <m:t>, </m:t>
                    </m:r>
                    <m:r>
                      <a:rPr lang="fr-FR" b="0" i="1" smtClean="0">
                        <a:latin typeface="Cambria Math" panose="02040503050406030204" pitchFamily="18" charset="0"/>
                      </a:rPr>
                      <m:t>𝜅</m:t>
                    </m:r>
                  </m:oMath>
                </a14:m>
                <a:r>
                  <a:rPr lang="en-US" dirty="0"/>
                  <a:t> are positive optimization parameters for variance and transaction costs</a:t>
                </a:r>
              </a:p>
              <a:p>
                <a:pPr marL="285750" indent="-285750">
                  <a:buFontTx/>
                  <a:buChar char="-"/>
                </a:pPr>
                <a14:m>
                  <m:oMath xmlns:m="http://schemas.openxmlformats.org/officeDocument/2006/math">
                    <m:r>
                      <a:rPr lang="fr-FR" b="0" i="1" smtClean="0">
                        <a:latin typeface="Cambria Math" panose="02040503050406030204" pitchFamily="18" charset="0"/>
                      </a:rPr>
                      <m:t>𝛼</m:t>
                    </m:r>
                  </m:oMath>
                </a14:m>
                <a:r>
                  <a:rPr lang="en-US" dirty="0"/>
                  <a:t> is the vector of expected returns on each asset</a:t>
                </a:r>
              </a:p>
              <a:p>
                <a:pPr marL="285750" indent="-285750">
                  <a:buFontTx/>
                  <a:buChar char="-"/>
                </a:pPr>
                <a:r>
                  <a:rPr lang="en-US" dirty="0"/>
                  <a:t>x: vector of amounts transacted in each asset</a:t>
                </a:r>
              </a:p>
              <a:p>
                <a:pPr marL="285750" indent="-285750">
                  <a:buFontTx/>
                  <a:buChar char="-"/>
                </a:pPr>
                <a:r>
                  <a:rPr lang="en-US" dirty="0"/>
                  <a:t>w: vector of current holdings in each asset</a:t>
                </a:r>
              </a:p>
              <a:p>
                <a:pPr marL="285750" indent="-285750">
                  <a:buFontTx/>
                  <a:buChar char="-"/>
                </a:pPr>
                <a14:m>
                  <m:oMath xmlns:m="http://schemas.openxmlformats.org/officeDocument/2006/math">
                    <m:r>
                      <a:rPr lang="fr-FR" b="1" i="0" smtClean="0">
                        <a:latin typeface="Cambria Math" panose="02040503050406030204" pitchFamily="18" charset="0"/>
                      </a:rPr>
                      <m:t>𝚺</m:t>
                    </m:r>
                  </m:oMath>
                </a14:m>
                <a:r>
                  <a:rPr lang="en-US" dirty="0"/>
                  <a:t> is the covariance matrix of your returns</a:t>
                </a:r>
              </a:p>
              <a:p>
                <a:pPr marL="285750" indent="-285750">
                  <a:buFontTx/>
                  <a:buChar char="-"/>
                </a:pPr>
                <a14:m>
                  <m:oMath xmlns:m="http://schemas.openxmlformats.org/officeDocument/2006/math">
                    <m:r>
                      <a:rPr lang="fr-FR" b="0" i="1" smtClean="0">
                        <a:latin typeface="Cambria Math" panose="02040503050406030204" pitchFamily="18" charset="0"/>
                      </a:rPr>
                      <m:t>𝜙</m:t>
                    </m:r>
                  </m:oMath>
                </a14:m>
                <a:r>
                  <a:rPr lang="en-US" dirty="0"/>
                  <a:t> is the transaction cost function</a:t>
                </a:r>
              </a:p>
              <a:p>
                <a:pPr marL="285750" indent="-285750">
                  <a:buFontTx/>
                  <a:buChar char="-"/>
                </a:pPr>
                <a:r>
                  <a:rPr lang="en-US" dirty="0"/>
                  <a:t>+ &lt;impact term&gt;</a:t>
                </a:r>
              </a:p>
            </p:txBody>
          </p:sp>
        </mc:Choice>
        <mc:Fallback>
          <p:sp>
            <p:nvSpPr>
              <p:cNvPr id="4" name="TextBox 3">
                <a:extLst>
                  <a:ext uri="{FF2B5EF4-FFF2-40B4-BE49-F238E27FC236}">
                    <a16:creationId xmlns:a16="http://schemas.microsoft.com/office/drawing/2014/main" id="{42285E21-49E1-48EB-4B5C-DBFEEDCFB7F4}"/>
                  </a:ext>
                </a:extLst>
              </p:cNvPr>
              <p:cNvSpPr txBox="1">
                <a:spLocks noRot="1" noChangeAspect="1" noMove="1" noResize="1" noEditPoints="1" noAdjustHandles="1" noChangeArrowheads="1" noChangeShapeType="1" noTextEdit="1"/>
              </p:cNvSpPr>
              <p:nvPr/>
            </p:nvSpPr>
            <p:spPr>
              <a:xfrm>
                <a:off x="538480" y="2915920"/>
                <a:ext cx="11067030" cy="2031325"/>
              </a:xfrm>
              <a:prstGeom prst="rect">
                <a:avLst/>
              </a:prstGeom>
              <a:blipFill>
                <a:blip r:embed="rId3"/>
                <a:stretch>
                  <a:fillRect l="-385" t="-1497" b="-3593"/>
                </a:stretch>
              </a:blipFill>
            </p:spPr>
            <p:txBody>
              <a:bodyPr/>
              <a:lstStyle/>
              <a:p>
                <a:r>
                  <a:rPr lang="en-US">
                    <a:noFill/>
                  </a:rPr>
                  <a:t> </a:t>
                </a:r>
              </a:p>
            </p:txBody>
          </p:sp>
        </mc:Fallback>
      </mc:AlternateContent>
      <p:pic>
        <p:nvPicPr>
          <p:cNvPr id="5" name="Picture 6" descr="University of Princeton Logo and symbol, meaning, history ...">
            <a:extLst>
              <a:ext uri="{FF2B5EF4-FFF2-40B4-BE49-F238E27FC236}">
                <a16:creationId xmlns:a16="http://schemas.microsoft.com/office/drawing/2014/main" id="{57261D80-7D25-54C4-12AF-22A193751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0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7A98-7A66-448C-997B-A2C268D1CD82}"/>
              </a:ext>
            </a:extLst>
          </p:cNvPr>
          <p:cNvSpPr>
            <a:spLocks noGrp="1"/>
          </p:cNvSpPr>
          <p:nvPr>
            <p:ph type="title"/>
          </p:nvPr>
        </p:nvSpPr>
        <p:spPr/>
        <p:txBody>
          <a:bodyPr/>
          <a:lstStyle/>
          <a:p>
            <a:r>
              <a:rPr lang="en-US" dirty="0"/>
              <a:t>Back testing a strategy</a:t>
            </a:r>
          </a:p>
        </p:txBody>
      </p:sp>
      <p:graphicFrame>
        <p:nvGraphicFramePr>
          <p:cNvPr id="5" name="Content Placeholder 2">
            <a:extLst>
              <a:ext uri="{FF2B5EF4-FFF2-40B4-BE49-F238E27FC236}">
                <a16:creationId xmlns:a16="http://schemas.microsoft.com/office/drawing/2014/main" id="{738FAB1A-CF83-9791-9D99-DE9B326577F1}"/>
              </a:ext>
            </a:extLst>
          </p:cNvPr>
          <p:cNvGraphicFramePr>
            <a:graphicFrameLocks noGrp="1"/>
          </p:cNvGraphicFramePr>
          <p:nvPr>
            <p:ph idx="1"/>
            <p:extLst>
              <p:ext uri="{D42A27DB-BD31-4B8C-83A1-F6EECF244321}">
                <p14:modId xmlns:p14="http://schemas.microsoft.com/office/powerpoint/2010/main" val="1575666152"/>
              </p:ext>
            </p:extLst>
          </p:nvPr>
        </p:nvGraphicFramePr>
        <p:xfrm>
          <a:off x="581192" y="2180497"/>
          <a:ext cx="11029616" cy="2615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6" descr="University of Princeton Logo and symbol, meaning, history ...">
            <a:extLst>
              <a:ext uri="{FF2B5EF4-FFF2-40B4-BE49-F238E27FC236}">
                <a16:creationId xmlns:a16="http://schemas.microsoft.com/office/drawing/2014/main" id="{8B99F97E-36FB-8924-F328-82858C0B0A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77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73D-0D51-591B-0B02-A8106DC5BF8B}"/>
              </a:ext>
            </a:extLst>
          </p:cNvPr>
          <p:cNvSpPr>
            <a:spLocks noGrp="1"/>
          </p:cNvSpPr>
          <p:nvPr>
            <p:ph type="title"/>
          </p:nvPr>
        </p:nvSpPr>
        <p:spPr>
          <a:xfrm>
            <a:off x="581192" y="702156"/>
            <a:ext cx="11029616" cy="1013800"/>
          </a:xfrm>
        </p:spPr>
        <p:txBody>
          <a:bodyPr>
            <a:normAutofit/>
          </a:bodyPr>
          <a:lstStyle/>
          <a:p>
            <a:r>
              <a:rPr lang="en-US">
                <a:solidFill>
                  <a:srgbClr val="FFFEFF"/>
                </a:solidFill>
              </a:rPr>
              <a:t>Strategy ideas</a:t>
            </a:r>
          </a:p>
        </p:txBody>
      </p:sp>
      <p:graphicFrame>
        <p:nvGraphicFramePr>
          <p:cNvPr id="5" name="Content Placeholder 2">
            <a:extLst>
              <a:ext uri="{FF2B5EF4-FFF2-40B4-BE49-F238E27FC236}">
                <a16:creationId xmlns:a16="http://schemas.microsoft.com/office/drawing/2014/main" id="{9902D7CB-81DD-1A61-C710-6B5A1567F116}"/>
              </a:ext>
            </a:extLst>
          </p:cNvPr>
          <p:cNvGraphicFramePr>
            <a:graphicFrameLocks noGrp="1"/>
          </p:cNvGraphicFramePr>
          <p:nvPr>
            <p:ph idx="1"/>
            <p:extLst>
              <p:ext uri="{D42A27DB-BD31-4B8C-83A1-F6EECF244321}">
                <p14:modId xmlns:p14="http://schemas.microsoft.com/office/powerpoint/2010/main" val="419808741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descr="University of Princeton Logo and symbol, meaning, history ...">
            <a:extLst>
              <a:ext uri="{FF2B5EF4-FFF2-40B4-BE49-F238E27FC236}">
                <a16:creationId xmlns:a16="http://schemas.microsoft.com/office/drawing/2014/main" id="{D74B31EE-48AA-19C9-0E7A-A2FD86A40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95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BD13-FD08-789A-0304-FFFBDA263FE1}"/>
              </a:ext>
            </a:extLst>
          </p:cNvPr>
          <p:cNvSpPr>
            <a:spLocks noGrp="1"/>
          </p:cNvSpPr>
          <p:nvPr>
            <p:ph type="title"/>
          </p:nvPr>
        </p:nvSpPr>
        <p:spPr/>
        <p:txBody>
          <a:bodyPr/>
          <a:lstStyle/>
          <a:p>
            <a:r>
              <a:rPr lang="en-US" dirty="0"/>
              <a:t>DATA</a:t>
            </a:r>
          </a:p>
        </p:txBody>
      </p:sp>
      <p:graphicFrame>
        <p:nvGraphicFramePr>
          <p:cNvPr id="5" name="Content Placeholder 2">
            <a:extLst>
              <a:ext uri="{FF2B5EF4-FFF2-40B4-BE49-F238E27FC236}">
                <a16:creationId xmlns:a16="http://schemas.microsoft.com/office/drawing/2014/main" id="{41335E7B-2C80-F271-8D8C-D6837C1000F5}"/>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descr="University of Princeton Logo and symbol, meaning, history ...">
            <a:extLst>
              <a:ext uri="{FF2B5EF4-FFF2-40B4-BE49-F238E27FC236}">
                <a16:creationId xmlns:a16="http://schemas.microsoft.com/office/drawing/2014/main" id="{2C1CD9D5-C87D-A5F0-B0B3-31BD4753C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69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68DE-C000-77A0-6EB9-7228F7E05C4A}"/>
              </a:ext>
            </a:extLst>
          </p:cNvPr>
          <p:cNvSpPr>
            <a:spLocks noGrp="1"/>
          </p:cNvSpPr>
          <p:nvPr>
            <p:ph type="title"/>
          </p:nvPr>
        </p:nvSpPr>
        <p:spPr/>
        <p:txBody>
          <a:bodyPr/>
          <a:lstStyle/>
          <a:p>
            <a:r>
              <a:rPr lang="en-US" dirty="0"/>
              <a:t>Back test environment</a:t>
            </a:r>
          </a:p>
        </p:txBody>
      </p:sp>
      <p:graphicFrame>
        <p:nvGraphicFramePr>
          <p:cNvPr id="5" name="Content Placeholder 2">
            <a:extLst>
              <a:ext uri="{FF2B5EF4-FFF2-40B4-BE49-F238E27FC236}">
                <a16:creationId xmlns:a16="http://schemas.microsoft.com/office/drawing/2014/main" id="{C91A2401-48C9-5722-B133-954D58B04742}"/>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descr="University of Princeton Logo and symbol, meaning, history ...">
            <a:extLst>
              <a:ext uri="{FF2B5EF4-FFF2-40B4-BE49-F238E27FC236}">
                <a16:creationId xmlns:a16="http://schemas.microsoft.com/office/drawing/2014/main" id="{1FE68494-B454-D02C-73B7-E50A79E2D1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26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3ACA-5970-6180-E585-99097A21FB30}"/>
              </a:ext>
            </a:extLst>
          </p:cNvPr>
          <p:cNvSpPr>
            <a:spLocks noGrp="1"/>
          </p:cNvSpPr>
          <p:nvPr>
            <p:ph type="title"/>
          </p:nvPr>
        </p:nvSpPr>
        <p:spPr/>
        <p:txBody>
          <a:bodyPr/>
          <a:lstStyle/>
          <a:p>
            <a:r>
              <a:rPr lang="en-US"/>
              <a:t>Back Testing your alpha</a:t>
            </a:r>
            <a:endParaRPr lang="en-US" dirty="0"/>
          </a:p>
        </p:txBody>
      </p:sp>
      <p:graphicFrame>
        <p:nvGraphicFramePr>
          <p:cNvPr id="6" name="Content Placeholder 2">
            <a:extLst>
              <a:ext uri="{FF2B5EF4-FFF2-40B4-BE49-F238E27FC236}">
                <a16:creationId xmlns:a16="http://schemas.microsoft.com/office/drawing/2014/main" id="{E0450FA1-AF74-9396-E773-4B5FB5870BE1}"/>
              </a:ext>
            </a:extLst>
          </p:cNvPr>
          <p:cNvGraphicFramePr>
            <a:graphicFrameLocks noGrp="1"/>
          </p:cNvGraphicFramePr>
          <p:nvPr>
            <p:ph idx="1"/>
            <p:extLst>
              <p:ext uri="{D42A27DB-BD31-4B8C-83A1-F6EECF244321}">
                <p14:modId xmlns:p14="http://schemas.microsoft.com/office/powerpoint/2010/main" val="725918701"/>
              </p:ext>
            </p:extLst>
          </p:nvPr>
        </p:nvGraphicFramePr>
        <p:xfrm>
          <a:off x="581192" y="2180497"/>
          <a:ext cx="11029615" cy="2482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descr="University of Princeton Logo and symbol, meaning, history ...">
            <a:extLst>
              <a:ext uri="{FF2B5EF4-FFF2-40B4-BE49-F238E27FC236}">
                <a16:creationId xmlns:a16="http://schemas.microsoft.com/office/drawing/2014/main" id="{A119EDFF-4EDF-22A5-5E53-7D976B0965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87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47DD5-A00B-81E4-AE50-999BB1CC3004}"/>
              </a:ext>
            </a:extLst>
          </p:cNvPr>
          <p:cNvPicPr>
            <a:picLocks noChangeAspect="1"/>
          </p:cNvPicPr>
          <p:nvPr/>
        </p:nvPicPr>
        <p:blipFill rotWithShape="1">
          <a:blip r:embed="rId2"/>
          <a:srcRect t="881"/>
          <a:stretch/>
        </p:blipFill>
        <p:spPr>
          <a:xfrm>
            <a:off x="20" y="10"/>
            <a:ext cx="12191980" cy="6857990"/>
          </a:xfrm>
          <a:prstGeom prst="rect">
            <a:avLst/>
          </a:prstGeom>
        </p:spPr>
      </p:pic>
    </p:spTree>
    <p:extLst>
      <p:ext uri="{BB962C8B-B14F-4D97-AF65-F5344CB8AC3E}">
        <p14:creationId xmlns:p14="http://schemas.microsoft.com/office/powerpoint/2010/main" val="261581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132D-B347-0AE2-36F0-EBBD5CDAB12D}"/>
              </a:ext>
            </a:extLst>
          </p:cNvPr>
          <p:cNvSpPr>
            <a:spLocks noGrp="1"/>
          </p:cNvSpPr>
          <p:nvPr>
            <p:ph type="title"/>
          </p:nvPr>
        </p:nvSpPr>
        <p:spPr/>
        <p:txBody>
          <a:bodyPr/>
          <a:lstStyle/>
          <a:p>
            <a:r>
              <a:rPr lang="en-US" dirty="0"/>
              <a:t>HOW TO PERFORM TIME-SERIES VALIDATION?</a:t>
            </a:r>
          </a:p>
        </p:txBody>
      </p:sp>
      <p:graphicFrame>
        <p:nvGraphicFramePr>
          <p:cNvPr id="5" name="Content Placeholder 2">
            <a:extLst>
              <a:ext uri="{FF2B5EF4-FFF2-40B4-BE49-F238E27FC236}">
                <a16:creationId xmlns:a16="http://schemas.microsoft.com/office/drawing/2014/main" id="{A5D3DF72-4631-A89A-7693-1EA5AEDCBA3E}"/>
              </a:ext>
            </a:extLst>
          </p:cNvPr>
          <p:cNvGraphicFramePr>
            <a:graphicFrameLocks noGrp="1"/>
          </p:cNvGraphicFramePr>
          <p:nvPr>
            <p:ph idx="1"/>
            <p:extLst>
              <p:ext uri="{D42A27DB-BD31-4B8C-83A1-F6EECF244321}">
                <p14:modId xmlns:p14="http://schemas.microsoft.com/office/powerpoint/2010/main" val="1203500389"/>
              </p:ext>
            </p:extLst>
          </p:nvPr>
        </p:nvGraphicFramePr>
        <p:xfrm>
          <a:off x="581192" y="1946816"/>
          <a:ext cx="11029615" cy="354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6" descr="University of Princeton Logo and symbol, meaning, history ...">
            <a:extLst>
              <a:ext uri="{FF2B5EF4-FFF2-40B4-BE49-F238E27FC236}">
                <a16:creationId xmlns:a16="http://schemas.microsoft.com/office/drawing/2014/main" id="{1FEF9A5F-A988-6897-AB59-CD15DBD4A7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99796" y="5496560"/>
            <a:ext cx="1499164" cy="8432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B1FF2DE-2A5C-7E4D-E8CF-5CA6D3076F55}"/>
              </a:ext>
            </a:extLst>
          </p:cNvPr>
          <p:cNvSpPr txBox="1"/>
          <p:nvPr/>
        </p:nvSpPr>
        <p:spPr>
          <a:xfrm>
            <a:off x="581192" y="6004560"/>
            <a:ext cx="4932119" cy="369332"/>
          </a:xfrm>
          <a:prstGeom prst="rect">
            <a:avLst/>
          </a:prstGeom>
          <a:noFill/>
        </p:spPr>
        <p:txBody>
          <a:bodyPr wrap="none" rtlCol="0">
            <a:spAutoFit/>
          </a:bodyPr>
          <a:lstStyle/>
          <a:p>
            <a:r>
              <a:rPr lang="en-US" b="1" u="sng" dirty="0"/>
              <a:t>Python:</a:t>
            </a:r>
            <a:r>
              <a:rPr lang="en-US" b="1" dirty="0"/>
              <a:t> </a:t>
            </a:r>
            <a:r>
              <a:rPr lang="en-US" dirty="0" err="1">
                <a:solidFill>
                  <a:srgbClr val="366658"/>
                </a:solidFill>
              </a:rPr>
              <a:t>sklearn.model_selection.TimeSeriesSplit</a:t>
            </a:r>
            <a:r>
              <a:rPr lang="en-US" dirty="0">
                <a:solidFill>
                  <a:srgbClr val="366658"/>
                </a:solidFill>
              </a:rPr>
              <a:t> </a:t>
            </a:r>
          </a:p>
        </p:txBody>
      </p:sp>
    </p:spTree>
    <p:extLst>
      <p:ext uri="{BB962C8B-B14F-4D97-AF65-F5344CB8AC3E}">
        <p14:creationId xmlns:p14="http://schemas.microsoft.com/office/powerpoint/2010/main" val="3252387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Template>
  <TotalTime>67</TotalTime>
  <Words>701</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Gill Sans MT</vt:lpstr>
      <vt:lpstr>Wingdings 2</vt:lpstr>
      <vt:lpstr>Dividend</vt:lpstr>
      <vt:lpstr>Back-testing a statistical alpha generation strategy</vt:lpstr>
      <vt:lpstr>Optimization problem considered</vt:lpstr>
      <vt:lpstr>Back testing a strategy</vt:lpstr>
      <vt:lpstr>Strategy ideas</vt:lpstr>
      <vt:lpstr>DATA</vt:lpstr>
      <vt:lpstr>Back test environment</vt:lpstr>
      <vt:lpstr>Back Testing your alpha</vt:lpstr>
      <vt:lpstr>PowerPoint Presentation</vt:lpstr>
      <vt:lpstr>HOW TO PERFORM TIME-SERIES VALIDATION?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Back-testing a statistical alpha generation strategy</dc:title>
  <dc:creator>Mathieu-Savvas Dimitriades (Student at CentraleSupelec)</dc:creator>
  <cp:lastModifiedBy>Mathieu-Savvas Dimitriades (Student at CentraleSupelec)</cp:lastModifiedBy>
  <cp:revision>2</cp:revision>
  <dcterms:created xsi:type="dcterms:W3CDTF">2023-04-21T13:15:11Z</dcterms:created>
  <dcterms:modified xsi:type="dcterms:W3CDTF">2023-04-21T14:23:06Z</dcterms:modified>
</cp:coreProperties>
</file>