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1"/>
  </p:notesMasterIdLst>
  <p:sldIdLst>
    <p:sldId id="256" r:id="rId2"/>
    <p:sldId id="268" r:id="rId3"/>
    <p:sldId id="257" r:id="rId4"/>
    <p:sldId id="269" r:id="rId5"/>
    <p:sldId id="279" r:id="rId6"/>
    <p:sldId id="276" r:id="rId7"/>
    <p:sldId id="277" r:id="rId8"/>
    <p:sldId id="278" r:id="rId9"/>
    <p:sldId id="270" r:id="rId10"/>
    <p:sldId id="262" r:id="rId11"/>
    <p:sldId id="272" r:id="rId12"/>
    <p:sldId id="265" r:id="rId13"/>
    <p:sldId id="266" r:id="rId14"/>
    <p:sldId id="267" r:id="rId15"/>
    <p:sldId id="273" r:id="rId16"/>
    <p:sldId id="258" r:id="rId17"/>
    <p:sldId id="259" r:id="rId18"/>
    <p:sldId id="260" r:id="rId19"/>
    <p:sldId id="26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76E80A-6A7D-4DDC-9C3D-68CC05DD93D0}" type="doc">
      <dgm:prSet loTypeId="urn:microsoft.com/office/officeart/2005/8/layout/process4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A9EB5DB0-A0EC-45DC-9482-64D7686F8869}">
      <dgm:prSet phldrT="[Text]"/>
      <dgm:spPr/>
      <dgm:t>
        <a:bodyPr/>
        <a:lstStyle/>
        <a:p>
          <a:r>
            <a:rPr lang="en-GB" b="1" dirty="0" smtClean="0"/>
            <a:t>Simulink</a:t>
          </a:r>
          <a:endParaRPr lang="en-GB" b="1" dirty="0"/>
        </a:p>
      </dgm:t>
    </dgm:pt>
    <dgm:pt modelId="{4F836332-9BD5-4769-A756-20A069DFBDD1}" type="parTrans" cxnId="{D28FA16A-54C0-4194-9A33-49E718E97AA3}">
      <dgm:prSet/>
      <dgm:spPr/>
      <dgm:t>
        <a:bodyPr/>
        <a:lstStyle/>
        <a:p>
          <a:endParaRPr lang="en-GB" b="1"/>
        </a:p>
      </dgm:t>
    </dgm:pt>
    <dgm:pt modelId="{3687D7CE-CAFE-4A87-8C8C-1D138AD19A70}" type="sibTrans" cxnId="{D28FA16A-54C0-4194-9A33-49E718E97AA3}">
      <dgm:prSet/>
      <dgm:spPr/>
      <dgm:t>
        <a:bodyPr/>
        <a:lstStyle/>
        <a:p>
          <a:endParaRPr lang="en-GB" b="1"/>
        </a:p>
      </dgm:t>
    </dgm:pt>
    <dgm:pt modelId="{747F798B-CB73-4428-991F-A58FBA1BE9CD}">
      <dgm:prSet phldrT="[Text]"/>
      <dgm:spPr/>
      <dgm:t>
        <a:bodyPr/>
        <a:lstStyle/>
        <a:p>
          <a:r>
            <a:rPr lang="en-GB" b="1" dirty="0" smtClean="0"/>
            <a:t>MATLAB</a:t>
          </a:r>
          <a:endParaRPr lang="en-GB" b="1" dirty="0"/>
        </a:p>
      </dgm:t>
    </dgm:pt>
    <dgm:pt modelId="{AB6FE23B-56F1-448E-8E13-35E06C940403}" type="parTrans" cxnId="{47B00A9C-84CB-45A9-B2DD-D2A79899DAC7}">
      <dgm:prSet/>
      <dgm:spPr/>
      <dgm:t>
        <a:bodyPr/>
        <a:lstStyle/>
        <a:p>
          <a:endParaRPr lang="en-GB" b="1"/>
        </a:p>
      </dgm:t>
    </dgm:pt>
    <dgm:pt modelId="{4593B9B5-4C08-48B3-B1B9-08375C623498}" type="sibTrans" cxnId="{47B00A9C-84CB-45A9-B2DD-D2A79899DAC7}">
      <dgm:prSet/>
      <dgm:spPr/>
      <dgm:t>
        <a:bodyPr/>
        <a:lstStyle/>
        <a:p>
          <a:endParaRPr lang="en-GB" b="1"/>
        </a:p>
      </dgm:t>
    </dgm:pt>
    <dgm:pt modelId="{B9CA4306-AE88-4BA3-9C19-4811D1271A0B}">
      <dgm:prSet phldrT="[Text]"/>
      <dgm:spPr/>
      <dgm:t>
        <a:bodyPr/>
        <a:lstStyle/>
        <a:p>
          <a:r>
            <a:rPr lang="en-GB" b="1" dirty="0" smtClean="0"/>
            <a:t>C++</a:t>
          </a:r>
          <a:endParaRPr lang="en-GB" b="1" dirty="0"/>
        </a:p>
      </dgm:t>
    </dgm:pt>
    <dgm:pt modelId="{DEE2EAD6-2C4B-433B-AD0F-45BE73B0D67B}" type="parTrans" cxnId="{5F144B3F-1437-431F-A83D-412F0D4AD0D2}">
      <dgm:prSet/>
      <dgm:spPr/>
      <dgm:t>
        <a:bodyPr/>
        <a:lstStyle/>
        <a:p>
          <a:endParaRPr lang="en-GB" b="1"/>
        </a:p>
      </dgm:t>
    </dgm:pt>
    <dgm:pt modelId="{0C4FABCE-1C88-4675-8BAA-0216909C616F}" type="sibTrans" cxnId="{5F144B3F-1437-431F-A83D-412F0D4AD0D2}">
      <dgm:prSet/>
      <dgm:spPr/>
      <dgm:t>
        <a:bodyPr/>
        <a:lstStyle/>
        <a:p>
          <a:endParaRPr lang="en-GB" b="1"/>
        </a:p>
      </dgm:t>
    </dgm:pt>
    <dgm:pt modelId="{9DB33393-5C1C-431C-A4A6-097BBA4B7F6C}">
      <dgm:prSet phldrT="[Text]"/>
      <dgm:spPr/>
      <dgm:t>
        <a:bodyPr/>
        <a:lstStyle/>
        <a:p>
          <a:r>
            <a:rPr lang="en-GB" b="1" dirty="0" smtClean="0"/>
            <a:t>Hardware</a:t>
          </a:r>
          <a:endParaRPr lang="en-GB" b="1" dirty="0"/>
        </a:p>
      </dgm:t>
    </dgm:pt>
    <dgm:pt modelId="{81C50849-DBCC-4021-A18B-64C12F1E65D6}" type="parTrans" cxnId="{4DCB41B4-04AE-4CEA-883B-AD04A031115B}">
      <dgm:prSet/>
      <dgm:spPr/>
      <dgm:t>
        <a:bodyPr/>
        <a:lstStyle/>
        <a:p>
          <a:endParaRPr lang="en-GB" b="1"/>
        </a:p>
      </dgm:t>
    </dgm:pt>
    <dgm:pt modelId="{7B690F67-E5FB-4546-98C2-1B99BF04BEC1}" type="sibTrans" cxnId="{4DCB41B4-04AE-4CEA-883B-AD04A031115B}">
      <dgm:prSet/>
      <dgm:spPr/>
      <dgm:t>
        <a:bodyPr/>
        <a:lstStyle/>
        <a:p>
          <a:endParaRPr lang="en-GB" b="1"/>
        </a:p>
      </dgm:t>
    </dgm:pt>
    <dgm:pt modelId="{316F16BB-1B3F-4D59-A776-A0BC188D86EE}" type="pres">
      <dgm:prSet presAssocID="{C576E80A-6A7D-4DDC-9C3D-68CC05DD93D0}" presName="Name0" presStyleCnt="0">
        <dgm:presLayoutVars>
          <dgm:dir/>
          <dgm:animLvl val="lvl"/>
          <dgm:resizeHandles val="exact"/>
        </dgm:presLayoutVars>
      </dgm:prSet>
      <dgm:spPr/>
    </dgm:pt>
    <dgm:pt modelId="{1D8890CB-FC30-4FD9-9CB5-05D8152DD0AA}" type="pres">
      <dgm:prSet presAssocID="{9DB33393-5C1C-431C-A4A6-097BBA4B7F6C}" presName="boxAndChildren" presStyleCnt="0"/>
      <dgm:spPr/>
    </dgm:pt>
    <dgm:pt modelId="{9A5F3A2F-CDBD-4840-80C2-C078CDABE485}" type="pres">
      <dgm:prSet presAssocID="{9DB33393-5C1C-431C-A4A6-097BBA4B7F6C}" presName="parentTextBox" presStyleLbl="node1" presStyleIdx="0" presStyleCnt="4"/>
      <dgm:spPr/>
    </dgm:pt>
    <dgm:pt modelId="{0C273D23-6773-47E0-AA20-F0BD2B1D8BD7}" type="pres">
      <dgm:prSet presAssocID="{0C4FABCE-1C88-4675-8BAA-0216909C616F}" presName="sp" presStyleCnt="0"/>
      <dgm:spPr/>
    </dgm:pt>
    <dgm:pt modelId="{1FE97786-B722-4DEC-AE5E-EDBDFD2BD76F}" type="pres">
      <dgm:prSet presAssocID="{B9CA4306-AE88-4BA3-9C19-4811D1271A0B}" presName="arrowAndChildren" presStyleCnt="0"/>
      <dgm:spPr/>
    </dgm:pt>
    <dgm:pt modelId="{FF05CCDA-D3FA-4757-AE2E-445D40C4757F}" type="pres">
      <dgm:prSet presAssocID="{B9CA4306-AE88-4BA3-9C19-4811D1271A0B}" presName="parentTextArrow" presStyleLbl="node1" presStyleIdx="1" presStyleCnt="4"/>
      <dgm:spPr/>
    </dgm:pt>
    <dgm:pt modelId="{346B2DEA-D4AF-42CA-860B-A5BEBBD89111}" type="pres">
      <dgm:prSet presAssocID="{4593B9B5-4C08-48B3-B1B9-08375C623498}" presName="sp" presStyleCnt="0"/>
      <dgm:spPr/>
    </dgm:pt>
    <dgm:pt modelId="{A25D8648-3598-4787-B39E-6DF08856DA2D}" type="pres">
      <dgm:prSet presAssocID="{747F798B-CB73-4428-991F-A58FBA1BE9CD}" presName="arrowAndChildren" presStyleCnt="0"/>
      <dgm:spPr/>
    </dgm:pt>
    <dgm:pt modelId="{FB9CC92D-68A5-4648-85BB-F317E02836A3}" type="pres">
      <dgm:prSet presAssocID="{747F798B-CB73-4428-991F-A58FBA1BE9CD}" presName="parentTextArrow" presStyleLbl="node1" presStyleIdx="2" presStyleCnt="4"/>
      <dgm:spPr/>
    </dgm:pt>
    <dgm:pt modelId="{5F1DEFCE-173C-4E02-9740-0F253917CD01}" type="pres">
      <dgm:prSet presAssocID="{3687D7CE-CAFE-4A87-8C8C-1D138AD19A70}" presName="sp" presStyleCnt="0"/>
      <dgm:spPr/>
    </dgm:pt>
    <dgm:pt modelId="{D28562E9-A3E5-40B4-9818-AEFD8970C13A}" type="pres">
      <dgm:prSet presAssocID="{A9EB5DB0-A0EC-45DC-9482-64D7686F8869}" presName="arrowAndChildren" presStyleCnt="0"/>
      <dgm:spPr/>
    </dgm:pt>
    <dgm:pt modelId="{D939EE0B-7337-4BF5-BE91-4ADBAE4534BA}" type="pres">
      <dgm:prSet presAssocID="{A9EB5DB0-A0EC-45DC-9482-64D7686F8869}" presName="parentTextArrow" presStyleLbl="node1" presStyleIdx="3" presStyleCnt="4"/>
      <dgm:spPr/>
    </dgm:pt>
  </dgm:ptLst>
  <dgm:cxnLst>
    <dgm:cxn modelId="{D28FA16A-54C0-4194-9A33-49E718E97AA3}" srcId="{C576E80A-6A7D-4DDC-9C3D-68CC05DD93D0}" destId="{A9EB5DB0-A0EC-45DC-9482-64D7686F8869}" srcOrd="0" destOrd="0" parTransId="{4F836332-9BD5-4769-A756-20A069DFBDD1}" sibTransId="{3687D7CE-CAFE-4A87-8C8C-1D138AD19A70}"/>
    <dgm:cxn modelId="{5F144B3F-1437-431F-A83D-412F0D4AD0D2}" srcId="{C576E80A-6A7D-4DDC-9C3D-68CC05DD93D0}" destId="{B9CA4306-AE88-4BA3-9C19-4811D1271A0B}" srcOrd="2" destOrd="0" parTransId="{DEE2EAD6-2C4B-433B-AD0F-45BE73B0D67B}" sibTransId="{0C4FABCE-1C88-4675-8BAA-0216909C616F}"/>
    <dgm:cxn modelId="{7521D1CA-D8EB-4E3C-B87E-14DBECCAC9EA}" type="presOf" srcId="{9DB33393-5C1C-431C-A4A6-097BBA4B7F6C}" destId="{9A5F3A2F-CDBD-4840-80C2-C078CDABE485}" srcOrd="0" destOrd="0" presId="urn:microsoft.com/office/officeart/2005/8/layout/process4"/>
    <dgm:cxn modelId="{22D1AFC0-8D8B-479B-85E6-BDDEBBC8CF94}" type="presOf" srcId="{B9CA4306-AE88-4BA3-9C19-4811D1271A0B}" destId="{FF05CCDA-D3FA-4757-AE2E-445D40C4757F}" srcOrd="0" destOrd="0" presId="urn:microsoft.com/office/officeart/2005/8/layout/process4"/>
    <dgm:cxn modelId="{4DCB41B4-04AE-4CEA-883B-AD04A031115B}" srcId="{C576E80A-6A7D-4DDC-9C3D-68CC05DD93D0}" destId="{9DB33393-5C1C-431C-A4A6-097BBA4B7F6C}" srcOrd="3" destOrd="0" parTransId="{81C50849-DBCC-4021-A18B-64C12F1E65D6}" sibTransId="{7B690F67-E5FB-4546-98C2-1B99BF04BEC1}"/>
    <dgm:cxn modelId="{0F8806C1-155F-4468-AD93-626E7F26522F}" type="presOf" srcId="{C576E80A-6A7D-4DDC-9C3D-68CC05DD93D0}" destId="{316F16BB-1B3F-4D59-A776-A0BC188D86EE}" srcOrd="0" destOrd="0" presId="urn:microsoft.com/office/officeart/2005/8/layout/process4"/>
    <dgm:cxn modelId="{47B00A9C-84CB-45A9-B2DD-D2A79899DAC7}" srcId="{C576E80A-6A7D-4DDC-9C3D-68CC05DD93D0}" destId="{747F798B-CB73-4428-991F-A58FBA1BE9CD}" srcOrd="1" destOrd="0" parTransId="{AB6FE23B-56F1-448E-8E13-35E06C940403}" sibTransId="{4593B9B5-4C08-48B3-B1B9-08375C623498}"/>
    <dgm:cxn modelId="{0213F24B-D3E0-480C-8E81-A46EE8F71960}" type="presOf" srcId="{A9EB5DB0-A0EC-45DC-9482-64D7686F8869}" destId="{D939EE0B-7337-4BF5-BE91-4ADBAE4534BA}" srcOrd="0" destOrd="0" presId="urn:microsoft.com/office/officeart/2005/8/layout/process4"/>
    <dgm:cxn modelId="{FD880BC6-8309-4FA1-8A29-31D96182A4D9}" type="presOf" srcId="{747F798B-CB73-4428-991F-A58FBA1BE9CD}" destId="{FB9CC92D-68A5-4648-85BB-F317E02836A3}" srcOrd="0" destOrd="0" presId="urn:microsoft.com/office/officeart/2005/8/layout/process4"/>
    <dgm:cxn modelId="{D2AE5C1D-3A3C-4FC2-AE68-8AE8C3619CE7}" type="presParOf" srcId="{316F16BB-1B3F-4D59-A776-A0BC188D86EE}" destId="{1D8890CB-FC30-4FD9-9CB5-05D8152DD0AA}" srcOrd="0" destOrd="0" presId="urn:microsoft.com/office/officeart/2005/8/layout/process4"/>
    <dgm:cxn modelId="{5BCA785F-0AE5-410B-8C67-1BB6CEDA958D}" type="presParOf" srcId="{1D8890CB-FC30-4FD9-9CB5-05D8152DD0AA}" destId="{9A5F3A2F-CDBD-4840-80C2-C078CDABE485}" srcOrd="0" destOrd="0" presId="urn:microsoft.com/office/officeart/2005/8/layout/process4"/>
    <dgm:cxn modelId="{FD9E296D-2016-4489-91AF-102DFB047BF4}" type="presParOf" srcId="{316F16BB-1B3F-4D59-A776-A0BC188D86EE}" destId="{0C273D23-6773-47E0-AA20-F0BD2B1D8BD7}" srcOrd="1" destOrd="0" presId="urn:microsoft.com/office/officeart/2005/8/layout/process4"/>
    <dgm:cxn modelId="{5D476F52-2B8D-4E3F-922C-D9A383698AF7}" type="presParOf" srcId="{316F16BB-1B3F-4D59-A776-A0BC188D86EE}" destId="{1FE97786-B722-4DEC-AE5E-EDBDFD2BD76F}" srcOrd="2" destOrd="0" presId="urn:microsoft.com/office/officeart/2005/8/layout/process4"/>
    <dgm:cxn modelId="{8C285329-3EBC-4B83-ACB2-C3BC189CB7A8}" type="presParOf" srcId="{1FE97786-B722-4DEC-AE5E-EDBDFD2BD76F}" destId="{FF05CCDA-D3FA-4757-AE2E-445D40C4757F}" srcOrd="0" destOrd="0" presId="urn:microsoft.com/office/officeart/2005/8/layout/process4"/>
    <dgm:cxn modelId="{11FE045D-FDE6-495B-AD2E-51E5F4F59CCD}" type="presParOf" srcId="{316F16BB-1B3F-4D59-A776-A0BC188D86EE}" destId="{346B2DEA-D4AF-42CA-860B-A5BEBBD89111}" srcOrd="3" destOrd="0" presId="urn:microsoft.com/office/officeart/2005/8/layout/process4"/>
    <dgm:cxn modelId="{574D107A-3084-43A8-8E2C-B95BD0210E04}" type="presParOf" srcId="{316F16BB-1B3F-4D59-A776-A0BC188D86EE}" destId="{A25D8648-3598-4787-B39E-6DF08856DA2D}" srcOrd="4" destOrd="0" presId="urn:microsoft.com/office/officeart/2005/8/layout/process4"/>
    <dgm:cxn modelId="{250DE6ED-9644-49E5-A05F-18EDE35EAEC5}" type="presParOf" srcId="{A25D8648-3598-4787-B39E-6DF08856DA2D}" destId="{FB9CC92D-68A5-4648-85BB-F317E02836A3}" srcOrd="0" destOrd="0" presId="urn:microsoft.com/office/officeart/2005/8/layout/process4"/>
    <dgm:cxn modelId="{4996C55C-A218-4EC9-819E-E71BDBB18655}" type="presParOf" srcId="{316F16BB-1B3F-4D59-A776-A0BC188D86EE}" destId="{5F1DEFCE-173C-4E02-9740-0F253917CD01}" srcOrd="5" destOrd="0" presId="urn:microsoft.com/office/officeart/2005/8/layout/process4"/>
    <dgm:cxn modelId="{01BAC982-4307-46A6-B1B6-0FDF48E2820C}" type="presParOf" srcId="{316F16BB-1B3F-4D59-A776-A0BC188D86EE}" destId="{D28562E9-A3E5-40B4-9818-AEFD8970C13A}" srcOrd="6" destOrd="0" presId="urn:microsoft.com/office/officeart/2005/8/layout/process4"/>
    <dgm:cxn modelId="{04DBAA7B-504D-4037-AC0E-50D317ABF043}" type="presParOf" srcId="{D28562E9-A3E5-40B4-9818-AEFD8970C13A}" destId="{D939EE0B-7337-4BF5-BE91-4ADBAE4534B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F3A2F-CDBD-4840-80C2-C078CDABE485}">
      <dsp:nvSpPr>
        <dsp:cNvPr id="0" name=""/>
        <dsp:cNvSpPr/>
      </dsp:nvSpPr>
      <dsp:spPr>
        <a:xfrm>
          <a:off x="0" y="2012169"/>
          <a:ext cx="2220258" cy="44021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/>
            <a:t>Hardware</a:t>
          </a:r>
          <a:endParaRPr lang="en-GB" sz="1500" b="1" kern="1200" dirty="0"/>
        </a:p>
      </dsp:txBody>
      <dsp:txXfrm>
        <a:off x="0" y="2012169"/>
        <a:ext cx="2220258" cy="440213"/>
      </dsp:txXfrm>
    </dsp:sp>
    <dsp:sp modelId="{FF05CCDA-D3FA-4757-AE2E-445D40C4757F}">
      <dsp:nvSpPr>
        <dsp:cNvPr id="0" name=""/>
        <dsp:cNvSpPr/>
      </dsp:nvSpPr>
      <dsp:spPr>
        <a:xfrm rot="10800000">
          <a:off x="0" y="1341724"/>
          <a:ext cx="2220258" cy="677048"/>
        </a:xfrm>
        <a:prstGeom prst="upArrowCallout">
          <a:avLst/>
        </a:prstGeom>
        <a:solidFill>
          <a:schemeClr val="accent1">
            <a:shade val="80000"/>
            <a:hueOff val="148730"/>
            <a:satOff val="-3019"/>
            <a:lumOff val="102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/>
            <a:t>C++</a:t>
          </a:r>
          <a:endParaRPr lang="en-GB" sz="1500" b="1" kern="1200" dirty="0"/>
        </a:p>
      </dsp:txBody>
      <dsp:txXfrm rot="10800000">
        <a:off x="0" y="1341724"/>
        <a:ext cx="2220258" cy="439925"/>
      </dsp:txXfrm>
    </dsp:sp>
    <dsp:sp modelId="{FB9CC92D-68A5-4648-85BB-F317E02836A3}">
      <dsp:nvSpPr>
        <dsp:cNvPr id="0" name=""/>
        <dsp:cNvSpPr/>
      </dsp:nvSpPr>
      <dsp:spPr>
        <a:xfrm rot="10800000">
          <a:off x="0" y="671279"/>
          <a:ext cx="2220258" cy="677048"/>
        </a:xfrm>
        <a:prstGeom prst="upArrowCallout">
          <a:avLst/>
        </a:prstGeom>
        <a:solidFill>
          <a:schemeClr val="accent1">
            <a:shade val="80000"/>
            <a:hueOff val="297461"/>
            <a:satOff val="-6039"/>
            <a:lumOff val="2045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/>
            <a:t>MATLAB</a:t>
          </a:r>
          <a:endParaRPr lang="en-GB" sz="1500" b="1" kern="1200" dirty="0"/>
        </a:p>
      </dsp:txBody>
      <dsp:txXfrm rot="10800000">
        <a:off x="0" y="671279"/>
        <a:ext cx="2220258" cy="439925"/>
      </dsp:txXfrm>
    </dsp:sp>
    <dsp:sp modelId="{D939EE0B-7337-4BF5-BE91-4ADBAE4534BA}">
      <dsp:nvSpPr>
        <dsp:cNvPr id="0" name=""/>
        <dsp:cNvSpPr/>
      </dsp:nvSpPr>
      <dsp:spPr>
        <a:xfrm rot="10800000">
          <a:off x="0" y="834"/>
          <a:ext cx="2220258" cy="677048"/>
        </a:xfrm>
        <a:prstGeom prst="upArrowCallout">
          <a:avLst/>
        </a:prstGeom>
        <a:solidFill>
          <a:schemeClr val="accent1">
            <a:shade val="80000"/>
            <a:hueOff val="446191"/>
            <a:satOff val="-9058"/>
            <a:lumOff val="306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/>
            <a:t>Simulink</a:t>
          </a:r>
          <a:endParaRPr lang="en-GB" sz="1500" b="1" kern="1200" dirty="0"/>
        </a:p>
      </dsp:txBody>
      <dsp:txXfrm rot="10800000">
        <a:off x="0" y="834"/>
        <a:ext cx="2220258" cy="439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7D5C-A6B3-4A4C-8802-51A47B1BFA78}" type="datetimeFigureOut">
              <a:rPr lang="en-GB" smtClean="0"/>
              <a:t>25/11/2015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C77A1-2A6C-4D20-8F05-10CFCE5D4E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52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77A1-2A6C-4D20-8F05-10CFCE5D4ED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25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77A1-2A6C-4D20-8F05-10CFCE5D4ED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83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77A1-2A6C-4D20-8F05-10CFCE5D4ED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51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7F2D-335F-456D-A51D-F90A95FF230F}" type="datetime1">
              <a:rPr lang="en-GB" smtClean="0"/>
              <a:t>25/11/2015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45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8FF-CD85-49B0-AD96-9F658B8DF2DB}" type="datetime1">
              <a:rPr lang="en-GB" smtClean="0"/>
              <a:t>25/11/2015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128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5B46-63A4-46BC-BF81-3835E8328473}" type="datetime1">
              <a:rPr lang="en-GB" smtClean="0"/>
              <a:t>25/11/2015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3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B247-BACC-4D19-AA27-9ACF43DFDEBF}" type="datetime1">
              <a:rPr lang="en-GB" smtClean="0"/>
              <a:t>25/11/2015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278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9949-70F6-4BCE-89A6-6BDF61A44A5B}" type="datetime1">
              <a:rPr lang="en-GB" smtClean="0"/>
              <a:t>25/11/2015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12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2EC6-83AD-4311-8992-52DFA4CE95F7}" type="datetime1">
              <a:rPr lang="en-GB" smtClean="0"/>
              <a:t>25/11/2015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658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4B91-A850-4FE4-BE78-FFDE0FBAE643}" type="datetime1">
              <a:rPr lang="en-GB" smtClean="0"/>
              <a:t>25/11/2015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813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7095-A26C-4446-96F6-3D9B4C50C33C}" type="datetime1">
              <a:rPr lang="en-GB" smtClean="0"/>
              <a:t>25/11/2015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275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AA53-500C-4D1D-918F-72083430148B}" type="datetime1">
              <a:rPr lang="en-GB" smtClean="0"/>
              <a:t>25/11/2015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8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84E46A8-0556-41F5-BA40-07D3BD28D2D7}" type="datetime1">
              <a:rPr lang="en-GB" smtClean="0"/>
              <a:t>25/11/2015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51ECF2-655B-4E9A-A9C3-0FAD68C22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31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5858-FFD9-4BF5-9C98-937ADA9907E9}" type="datetime1">
              <a:rPr lang="en-GB" smtClean="0"/>
              <a:t>25/11/2015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852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E71091-8080-41F0-8BF9-F436BD23E23B}" type="datetime1">
              <a:rPr lang="en-GB" smtClean="0"/>
              <a:t>25/11/2015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51ECF2-655B-4E9A-A9C3-0FAD68C2201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58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3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3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508" y="1122363"/>
            <a:ext cx="8138984" cy="2387600"/>
          </a:xfrm>
        </p:spPr>
        <p:txBody>
          <a:bodyPr>
            <a:normAutofit/>
          </a:bodyPr>
          <a:lstStyle/>
          <a:p>
            <a:r>
              <a:rPr lang="en-GB" sz="4800" dirty="0" smtClean="0"/>
              <a:t>Simplified Telemetry Framework for the </a:t>
            </a:r>
            <a:r>
              <a:rPr lang="en-GB" sz="4800" dirty="0" err="1" smtClean="0"/>
              <a:t>Freescale</a:t>
            </a:r>
            <a:r>
              <a:rPr lang="en-GB" sz="4800" dirty="0" smtClean="0"/>
              <a:t> Cup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884" y="3911923"/>
            <a:ext cx="8682232" cy="1143000"/>
          </a:xfrm>
        </p:spPr>
        <p:txBody>
          <a:bodyPr>
            <a:normAutofit/>
          </a:bodyPr>
          <a:lstStyle/>
          <a:p>
            <a:pPr algn="ctr"/>
            <a:r>
              <a:rPr lang="en-GB" sz="2000" dirty="0" smtClean="0"/>
              <a:t>Daniel C. Castro, Matt Douthwaite, Sanket Kamthe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7594" y="92359"/>
            <a:ext cx="8488812" cy="717463"/>
            <a:chOff x="461599" y="501591"/>
            <a:chExt cx="21788801" cy="1841560"/>
          </a:xfrm>
        </p:grpSpPr>
        <p:sp>
          <p:nvSpPr>
            <p:cNvPr id="5" name="Rectangle 4"/>
            <p:cNvSpPr/>
            <p:nvPr/>
          </p:nvSpPr>
          <p:spPr>
            <a:xfrm>
              <a:off x="461599" y="501591"/>
              <a:ext cx="21788801" cy="1841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42158" y="771496"/>
              <a:ext cx="21147086" cy="1358363"/>
              <a:chOff x="742158" y="771496"/>
              <a:chExt cx="21147086" cy="1358363"/>
            </a:xfrm>
          </p:grpSpPr>
          <p:pic>
            <p:nvPicPr>
              <p:cNvPr id="7" name="Picture 6" descr="IMP_ML_2CS_P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158" y="832871"/>
                <a:ext cx="4376737" cy="1296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Grafik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34932" y="873096"/>
                <a:ext cx="2754312" cy="1098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8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4057" y="967553"/>
                <a:ext cx="3910012" cy="909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Grafik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64" t="20042" r="7381" b="15163"/>
              <a:stretch>
                <a:fillRect/>
              </a:stretch>
            </p:blipFill>
            <p:spPr bwMode="auto">
              <a:xfrm>
                <a:off x="14915358" y="771496"/>
                <a:ext cx="3552825" cy="1073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Grafik 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60820" y="1035815"/>
                <a:ext cx="3889375" cy="773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19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Measuring RPM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The two DC motors are not precisely controlled and operate independently</a:t>
                </a:r>
              </a:p>
              <a:p>
                <a:r>
                  <a:rPr lang="en-GB" dirty="0" smtClean="0"/>
                  <a:t>Accurate </a:t>
                </a:r>
                <a:r>
                  <a:rPr lang="en-GB" dirty="0" smtClean="0"/>
                  <a:t>rotational speed </a:t>
                </a:r>
                <a:r>
                  <a:rPr lang="en-GB" dirty="0" smtClean="0"/>
                  <a:t>data is important for closed-loop </a:t>
                </a:r>
                <a:r>
                  <a:rPr lang="en-GB" dirty="0" smtClean="0"/>
                  <a:t>control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𝑅𝑃𝑀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revolutions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  <m:f>
                            <m:fPr>
                              <m:type m:val="lin"/>
                              <m:ctrl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RPM </a:t>
                </a:r>
                <a:r>
                  <a:rPr lang="en-GB" dirty="0" smtClean="0"/>
                  <a:t>sensor required to be:</a:t>
                </a:r>
              </a:p>
              <a:p>
                <a:pPr lvl="1"/>
                <a:r>
                  <a:rPr lang="en-GB" dirty="0"/>
                  <a:t>Contactless</a:t>
                </a:r>
              </a:p>
              <a:p>
                <a:pPr lvl="1"/>
                <a:r>
                  <a:rPr lang="en-GB" dirty="0" smtClean="0"/>
                  <a:t>Robust </a:t>
                </a:r>
                <a:r>
                  <a:rPr lang="en-GB" dirty="0" smtClean="0"/>
                  <a:t>against noise</a:t>
                </a:r>
              </a:p>
              <a:p>
                <a:pPr lvl="1"/>
                <a:r>
                  <a:rPr lang="en-GB" dirty="0" smtClean="0"/>
                  <a:t>Easy </a:t>
                </a:r>
                <a:r>
                  <a:rPr lang="en-GB" dirty="0" smtClean="0"/>
                  <a:t>to </a:t>
                </a:r>
                <a:r>
                  <a:rPr lang="en-GB" dirty="0" smtClean="0"/>
                  <a:t>implement</a:t>
                </a: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8" t="-1667" b="-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43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RPM Sensors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47974"/>
          </a:xfrm>
        </p:spPr>
        <p:txBody>
          <a:bodyPr numCol="2" spcCol="540000">
            <a:normAutofit/>
          </a:bodyPr>
          <a:lstStyle/>
          <a:p>
            <a:endParaRPr lang="en-GB" sz="2400" dirty="0" smtClean="0"/>
          </a:p>
          <a:p>
            <a:r>
              <a:rPr lang="en-GB" sz="2400" dirty="0" smtClean="0"/>
              <a:t>Infrared Sensor</a:t>
            </a:r>
          </a:p>
          <a:p>
            <a:pPr lvl="1"/>
            <a:r>
              <a:rPr lang="en-GB" sz="2000" dirty="0" smtClean="0"/>
              <a:t>Detects a reflective surface</a:t>
            </a:r>
          </a:p>
          <a:p>
            <a:pPr lvl="1"/>
            <a:r>
              <a:rPr lang="en-GB" sz="2000" dirty="0" smtClean="0"/>
              <a:t>Advantage:</a:t>
            </a:r>
          </a:p>
          <a:p>
            <a:pPr lvl="2"/>
            <a:r>
              <a:rPr lang="en-GB" sz="1600" dirty="0" smtClean="0"/>
              <a:t>Will not affect rotation</a:t>
            </a:r>
          </a:p>
          <a:p>
            <a:pPr lvl="1"/>
            <a:r>
              <a:rPr lang="en-GB" sz="2000" dirty="0" smtClean="0"/>
              <a:t>Disadvantage:</a:t>
            </a:r>
          </a:p>
          <a:p>
            <a:pPr lvl="2"/>
            <a:r>
              <a:rPr lang="en-GB" sz="1600" dirty="0" smtClean="0"/>
              <a:t>Requires </a:t>
            </a:r>
            <a:r>
              <a:rPr lang="en-GB" sz="1600" dirty="0"/>
              <a:t>more external </a:t>
            </a:r>
            <a:r>
              <a:rPr lang="en-GB" sz="1600" dirty="0" smtClean="0"/>
              <a:t>circuitry</a:t>
            </a:r>
          </a:p>
          <a:p>
            <a:pPr lvl="2"/>
            <a:r>
              <a:rPr lang="en-GB" sz="1600" dirty="0" smtClean="0"/>
              <a:t>Sensitive to noise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Hall Effect Sensor</a:t>
            </a:r>
          </a:p>
          <a:p>
            <a:pPr lvl="1"/>
            <a:r>
              <a:rPr lang="en-GB" sz="2000" dirty="0" smtClean="0"/>
              <a:t>Detects a magnetic field</a:t>
            </a:r>
          </a:p>
          <a:p>
            <a:pPr lvl="1"/>
            <a:r>
              <a:rPr lang="en-GB" sz="2000" dirty="0" smtClean="0"/>
              <a:t>Advantages:</a:t>
            </a:r>
          </a:p>
          <a:p>
            <a:pPr lvl="2"/>
            <a:r>
              <a:rPr lang="en-GB" sz="1600" dirty="0" smtClean="0"/>
              <a:t>Digital output robust to noise</a:t>
            </a:r>
          </a:p>
          <a:p>
            <a:pPr lvl="2"/>
            <a:r>
              <a:rPr lang="en-GB" sz="1600" dirty="0" smtClean="0"/>
              <a:t>Widely used solution</a:t>
            </a:r>
          </a:p>
          <a:p>
            <a:pPr lvl="1"/>
            <a:r>
              <a:rPr lang="en-GB" sz="2000" dirty="0" smtClean="0"/>
              <a:t>Disadvantage:</a:t>
            </a:r>
          </a:p>
          <a:p>
            <a:pPr lvl="2"/>
            <a:r>
              <a:rPr lang="en-GB" sz="1600" dirty="0"/>
              <a:t>M</a:t>
            </a:r>
            <a:r>
              <a:rPr lang="en-GB" sz="1600" dirty="0" smtClean="0"/>
              <a:t>ight interfere with rotation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67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Hall Effect Implementation</a:t>
            </a:r>
            <a:endParaRPr lang="en-GB" dirty="0"/>
          </a:p>
        </p:txBody>
      </p:sp>
      <p:pic>
        <p:nvPicPr>
          <p:cNvPr id="240" name="Picture 2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00" y="2253613"/>
            <a:ext cx="1638725" cy="1608459"/>
          </a:xfrm>
          <a:prstGeom prst="rect">
            <a:avLst/>
          </a:prstGeom>
        </p:spPr>
      </p:pic>
      <p:sp>
        <p:nvSpPr>
          <p:cNvPr id="275" name="Circular Arrow 274"/>
          <p:cNvSpPr/>
          <p:nvPr/>
        </p:nvSpPr>
        <p:spPr>
          <a:xfrm rot="5400000">
            <a:off x="1159082" y="2502107"/>
            <a:ext cx="3173916" cy="2642270"/>
          </a:xfrm>
          <a:prstGeom prst="circularArrow">
            <a:avLst>
              <a:gd name="adj1" fmla="val 4269"/>
              <a:gd name="adj2" fmla="val 952287"/>
              <a:gd name="adj3" fmla="val 15224051"/>
              <a:gd name="adj4" fmla="val 10825235"/>
              <a:gd name="adj5" fmla="val 6789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12</a:t>
            </a:fld>
            <a:endParaRPr lang="en-GB"/>
          </a:p>
        </p:txBody>
      </p:sp>
      <p:pic>
        <p:nvPicPr>
          <p:cNvPr id="276" name="Picture 27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0" t="9499" r="-1" b="10480"/>
          <a:stretch/>
        </p:blipFill>
        <p:spPr>
          <a:xfrm rot="5400000">
            <a:off x="5360934" y="2931718"/>
            <a:ext cx="3734807" cy="228192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802231" y="2979878"/>
            <a:ext cx="928127" cy="2188730"/>
            <a:chOff x="6802231" y="2979878"/>
            <a:chExt cx="928127" cy="2188730"/>
          </a:xfrm>
        </p:grpSpPr>
        <p:sp>
          <p:nvSpPr>
            <p:cNvPr id="277" name="Oval 276"/>
            <p:cNvSpPr/>
            <p:nvPr/>
          </p:nvSpPr>
          <p:spPr>
            <a:xfrm>
              <a:off x="7205784" y="2979878"/>
              <a:ext cx="524574" cy="524574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802231" y="3424224"/>
              <a:ext cx="231902" cy="1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830623" y="5168607"/>
              <a:ext cx="231902" cy="1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972682" y="3823241"/>
            <a:ext cx="3158564" cy="1238314"/>
            <a:chOff x="16455030" y="16441310"/>
            <a:chExt cx="4068168" cy="1594925"/>
          </a:xfrm>
        </p:grpSpPr>
        <p:sp>
          <p:nvSpPr>
            <p:cNvPr id="53" name="TextBox 52"/>
            <p:cNvSpPr txBox="1"/>
            <p:nvPr/>
          </p:nvSpPr>
          <p:spPr>
            <a:xfrm>
              <a:off x="17124438" y="16441310"/>
              <a:ext cx="1558584" cy="39641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 err="1" smtClean="0"/>
                <a:t>V</a:t>
              </a:r>
              <a:r>
                <a:rPr lang="en-GB" sz="1400" baseline="-25000" dirty="0" err="1" smtClean="0"/>
                <a:t>out</a:t>
              </a:r>
              <a:r>
                <a:rPr lang="en-GB" sz="1400" dirty="0" smtClean="0"/>
                <a:t> </a:t>
              </a:r>
              <a:r>
                <a:rPr lang="en-GB" sz="1400" dirty="0" smtClean="0"/>
                <a:t>(V)</a:t>
              </a:r>
              <a:endParaRPr lang="en-GB" sz="1400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7053908" y="16507755"/>
              <a:ext cx="3469290" cy="1164473"/>
              <a:chOff x="19771192" y="11079555"/>
              <a:chExt cx="1298604" cy="503426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0439141" y="11285637"/>
                <a:ext cx="406487" cy="197710"/>
                <a:chOff x="1540458" y="1433383"/>
                <a:chExt cx="1161554" cy="197710"/>
              </a:xfrm>
            </p:grpSpPr>
            <p:cxnSp>
              <p:nvCxnSpPr>
                <p:cNvPr id="72" name="Elbow Connector 71"/>
                <p:cNvCxnSpPr/>
                <p:nvPr/>
              </p:nvCxnSpPr>
              <p:spPr>
                <a:xfrm rot="10800000" flipV="1">
                  <a:off x="2463110" y="1433384"/>
                  <a:ext cx="238902" cy="197709"/>
                </a:xfrm>
                <a:prstGeom prst="bentConnector3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Elbow Connector 72"/>
                <p:cNvCxnSpPr/>
                <p:nvPr/>
              </p:nvCxnSpPr>
              <p:spPr>
                <a:xfrm rot="10800000">
                  <a:off x="2240687" y="1433383"/>
                  <a:ext cx="222421" cy="197708"/>
                </a:xfrm>
                <a:prstGeom prst="bentConnector3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Elbow Connector 73"/>
                <p:cNvCxnSpPr/>
                <p:nvPr/>
              </p:nvCxnSpPr>
              <p:spPr>
                <a:xfrm rot="10800000" flipV="1">
                  <a:off x="2001785" y="1433383"/>
                  <a:ext cx="238902" cy="197709"/>
                </a:xfrm>
                <a:prstGeom prst="bentConnector3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Elbow Connector 74"/>
                <p:cNvCxnSpPr/>
                <p:nvPr/>
              </p:nvCxnSpPr>
              <p:spPr>
                <a:xfrm rot="10800000">
                  <a:off x="1779360" y="1433383"/>
                  <a:ext cx="222421" cy="197708"/>
                </a:xfrm>
                <a:prstGeom prst="bentConnector3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Elbow Connector 75"/>
                <p:cNvCxnSpPr/>
                <p:nvPr/>
              </p:nvCxnSpPr>
              <p:spPr>
                <a:xfrm rot="10800000" flipV="1">
                  <a:off x="1540458" y="1433383"/>
                  <a:ext cx="238902" cy="197709"/>
                </a:xfrm>
                <a:prstGeom prst="bentConnector3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 flipH="1">
                <a:off x="19771193" y="11285636"/>
                <a:ext cx="667945" cy="197710"/>
                <a:chOff x="1540458" y="1433383"/>
                <a:chExt cx="1161554" cy="197710"/>
              </a:xfrm>
            </p:grpSpPr>
            <p:cxnSp>
              <p:nvCxnSpPr>
                <p:cNvPr id="67" name="Elbow Connector 66"/>
                <p:cNvCxnSpPr/>
                <p:nvPr/>
              </p:nvCxnSpPr>
              <p:spPr>
                <a:xfrm rot="10800000" flipV="1">
                  <a:off x="2463110" y="1433384"/>
                  <a:ext cx="238902" cy="197709"/>
                </a:xfrm>
                <a:prstGeom prst="bentConnector3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Elbow Connector 67"/>
                <p:cNvCxnSpPr/>
                <p:nvPr/>
              </p:nvCxnSpPr>
              <p:spPr>
                <a:xfrm rot="10800000">
                  <a:off x="2240687" y="1433383"/>
                  <a:ext cx="222421" cy="197708"/>
                </a:xfrm>
                <a:prstGeom prst="bentConnector3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Elbow Connector 68"/>
                <p:cNvCxnSpPr/>
                <p:nvPr/>
              </p:nvCxnSpPr>
              <p:spPr>
                <a:xfrm rot="10800000" flipV="1">
                  <a:off x="2001785" y="1433383"/>
                  <a:ext cx="238902" cy="197709"/>
                </a:xfrm>
                <a:prstGeom prst="bentConnector3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Elbow Connector 69"/>
                <p:cNvCxnSpPr/>
                <p:nvPr/>
              </p:nvCxnSpPr>
              <p:spPr>
                <a:xfrm rot="10800000">
                  <a:off x="1779360" y="1433383"/>
                  <a:ext cx="222421" cy="197708"/>
                </a:xfrm>
                <a:prstGeom prst="bentConnector3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Elbow Connector 70"/>
                <p:cNvCxnSpPr/>
                <p:nvPr/>
              </p:nvCxnSpPr>
              <p:spPr>
                <a:xfrm rot="10800000" flipV="1">
                  <a:off x="1540458" y="1433383"/>
                  <a:ext cx="238902" cy="197709"/>
                </a:xfrm>
                <a:prstGeom prst="bentConnector3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 flipH="1">
                <a:off x="20846479" y="11285636"/>
                <a:ext cx="169677" cy="197710"/>
                <a:chOff x="1540458" y="1433383"/>
                <a:chExt cx="1161556" cy="197710"/>
              </a:xfrm>
            </p:grpSpPr>
            <p:cxnSp>
              <p:nvCxnSpPr>
                <p:cNvPr id="62" name="Elbow Connector 61"/>
                <p:cNvCxnSpPr/>
                <p:nvPr/>
              </p:nvCxnSpPr>
              <p:spPr>
                <a:xfrm rot="10800000" flipV="1">
                  <a:off x="2463110" y="1433384"/>
                  <a:ext cx="238902" cy="197709"/>
                </a:xfrm>
                <a:prstGeom prst="bentConnector3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Elbow Connector 62"/>
                <p:cNvCxnSpPr/>
                <p:nvPr/>
              </p:nvCxnSpPr>
              <p:spPr>
                <a:xfrm rot="10800000">
                  <a:off x="2240687" y="1433383"/>
                  <a:ext cx="222421" cy="197708"/>
                </a:xfrm>
                <a:prstGeom prst="bentConnector3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Elbow Connector 63"/>
                <p:cNvCxnSpPr/>
                <p:nvPr/>
              </p:nvCxnSpPr>
              <p:spPr>
                <a:xfrm rot="10800000" flipV="1">
                  <a:off x="2001785" y="1433383"/>
                  <a:ext cx="238902" cy="197709"/>
                </a:xfrm>
                <a:prstGeom prst="bentConnector3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Elbow Connector 64"/>
                <p:cNvCxnSpPr/>
                <p:nvPr/>
              </p:nvCxnSpPr>
              <p:spPr>
                <a:xfrm rot="10800000">
                  <a:off x="1779360" y="1433383"/>
                  <a:ext cx="222421" cy="197708"/>
                </a:xfrm>
                <a:prstGeom prst="bentConnector3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Elbow Connector 65"/>
                <p:cNvCxnSpPr/>
                <p:nvPr/>
              </p:nvCxnSpPr>
              <p:spPr>
                <a:xfrm rot="10800000" flipV="1">
                  <a:off x="1540458" y="1433383"/>
                  <a:ext cx="238902" cy="197709"/>
                </a:xfrm>
                <a:prstGeom prst="bentConnector3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Arrow Connector 59"/>
              <p:cNvCxnSpPr/>
              <p:nvPr/>
            </p:nvCxnSpPr>
            <p:spPr>
              <a:xfrm flipV="1">
                <a:off x="19772357" y="11079555"/>
                <a:ext cx="2381" cy="503426"/>
              </a:xfrm>
              <a:prstGeom prst="straightConnector1">
                <a:avLst/>
              </a:prstGeom>
              <a:ln w="25400">
                <a:solidFill>
                  <a:schemeClr val="dk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19771192" y="11582980"/>
                <a:ext cx="1298604" cy="0"/>
              </a:xfrm>
              <a:prstGeom prst="straightConnector1">
                <a:avLst/>
              </a:prstGeom>
              <a:ln w="25400">
                <a:solidFill>
                  <a:schemeClr val="dk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18219493" y="17639824"/>
              <a:ext cx="1050172" cy="39641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Time</a:t>
              </a:r>
              <a:endParaRPr lang="en-GB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455030" y="16736492"/>
              <a:ext cx="609837" cy="95138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 smtClean="0"/>
                <a:t>3.3</a:t>
              </a:r>
            </a:p>
            <a:p>
              <a:pPr algn="r"/>
              <a:endParaRPr lang="en-GB" sz="1400" dirty="0"/>
            </a:p>
            <a:p>
              <a:pPr algn="r"/>
              <a:r>
                <a:rPr lang="en-GB" sz="1400" dirty="0" smtClean="0"/>
                <a:t>0</a:t>
              </a:r>
              <a:endParaRPr lang="en-GB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28511" y="4224832"/>
            <a:ext cx="3537950" cy="1951904"/>
            <a:chOff x="2428511" y="4224832"/>
            <a:chExt cx="3537950" cy="1951904"/>
          </a:xfrm>
        </p:grpSpPr>
        <p:grpSp>
          <p:nvGrpSpPr>
            <p:cNvPr id="77" name="Group 76"/>
            <p:cNvGrpSpPr/>
            <p:nvPr/>
          </p:nvGrpSpPr>
          <p:grpSpPr>
            <a:xfrm>
              <a:off x="2428511" y="4935922"/>
              <a:ext cx="2693590" cy="1240814"/>
              <a:chOff x="19766782" y="11954832"/>
              <a:chExt cx="1298605" cy="840447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19766782" y="11992493"/>
                <a:ext cx="1298605" cy="802786"/>
                <a:chOff x="19766782" y="11859094"/>
                <a:chExt cx="1298605" cy="802821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19766782" y="11859094"/>
                  <a:ext cx="1298605" cy="612421"/>
                  <a:chOff x="19762020" y="11722835"/>
                  <a:chExt cx="1298605" cy="440560"/>
                </a:xfrm>
              </p:grpSpPr>
              <p:sp>
                <p:nvSpPr>
                  <p:cNvPr id="82" name="Freeform 81"/>
                  <p:cNvSpPr/>
                  <p:nvPr/>
                </p:nvSpPr>
                <p:spPr>
                  <a:xfrm>
                    <a:off x="19764401" y="11741024"/>
                    <a:ext cx="1247345" cy="349105"/>
                  </a:xfrm>
                  <a:custGeom>
                    <a:avLst/>
                    <a:gdLst>
                      <a:gd name="connsiteX0" fmla="*/ 0 w 1181100"/>
                      <a:gd name="connsiteY0" fmla="*/ 345282 h 349105"/>
                      <a:gd name="connsiteX1" fmla="*/ 745331 w 1181100"/>
                      <a:gd name="connsiteY1" fmla="*/ 300038 h 349105"/>
                      <a:gd name="connsiteX2" fmla="*/ 1181100 w 1181100"/>
                      <a:gd name="connsiteY2" fmla="*/ 0 h 349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81100" h="349105">
                        <a:moveTo>
                          <a:pt x="0" y="345282"/>
                        </a:moveTo>
                        <a:cubicBezTo>
                          <a:pt x="274240" y="351433"/>
                          <a:pt x="548481" y="357585"/>
                          <a:pt x="745331" y="300038"/>
                        </a:cubicBezTo>
                        <a:cubicBezTo>
                          <a:pt x="942181" y="242491"/>
                          <a:pt x="1061640" y="121245"/>
                          <a:pt x="1181100" y="0"/>
                        </a:cubicBezTo>
                      </a:path>
                    </a:pathLst>
                  </a:custGeom>
                  <a:ln w="38100">
                    <a:solidFill>
                      <a:srgbClr val="FF8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/>
                  </a:p>
                </p:txBody>
              </p:sp>
              <p:cxnSp>
                <p:nvCxnSpPr>
                  <p:cNvPr id="83" name="Straight Arrow Connector 82"/>
                  <p:cNvCxnSpPr/>
                  <p:nvPr/>
                </p:nvCxnSpPr>
                <p:spPr>
                  <a:xfrm flipV="1">
                    <a:off x="19764402" y="11722835"/>
                    <a:ext cx="2381" cy="440531"/>
                  </a:xfrm>
                  <a:prstGeom prst="straightConnector1">
                    <a:avLst/>
                  </a:prstGeom>
                  <a:ln w="25400">
                    <a:solidFill>
                      <a:schemeClr val="dk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/>
                  <p:cNvCxnSpPr/>
                  <p:nvPr/>
                </p:nvCxnSpPr>
                <p:spPr>
                  <a:xfrm>
                    <a:off x="19762020" y="12163395"/>
                    <a:ext cx="1298605" cy="0"/>
                  </a:xfrm>
                  <a:prstGeom prst="straightConnector1">
                    <a:avLst/>
                  </a:prstGeom>
                  <a:ln w="25400">
                    <a:solidFill>
                      <a:schemeClr val="dk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TextBox 80"/>
                <p:cNvSpPr txBox="1"/>
                <p:nvPr/>
              </p:nvSpPr>
              <p:spPr>
                <a:xfrm>
                  <a:off x="20205210" y="12453438"/>
                  <a:ext cx="393094" cy="20847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 smtClean="0"/>
                    <a:t>Time</a:t>
                  </a:r>
                  <a:endParaRPr lang="en-GB" sz="1400" dirty="0"/>
                </a:p>
              </p:txBody>
            </p:sp>
          </p:grpSp>
          <p:sp>
            <p:nvSpPr>
              <p:cNvPr id="79" name="Rectangle 78"/>
              <p:cNvSpPr/>
              <p:nvPr/>
            </p:nvSpPr>
            <p:spPr>
              <a:xfrm>
                <a:off x="19792302" y="11954832"/>
                <a:ext cx="255186" cy="208468"/>
              </a:xfrm>
              <a:prstGeom prst="rect">
                <a:avLst/>
              </a:prstGeom>
              <a:ln w="25400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GB" sz="1400" dirty="0" smtClean="0"/>
                  <a:t>RPM</a:t>
                </a:r>
                <a:endParaRPr lang="en-GB" sz="1400" dirty="0"/>
              </a:p>
            </p:txBody>
          </p:sp>
        </p:grpSp>
        <p:sp>
          <p:nvSpPr>
            <p:cNvPr id="85" name="Circular Arrow 84"/>
            <p:cNvSpPr/>
            <p:nvPr/>
          </p:nvSpPr>
          <p:spPr>
            <a:xfrm rot="5400000">
              <a:off x="4495909" y="4177408"/>
              <a:ext cx="1423127" cy="1517976"/>
            </a:xfrm>
            <a:prstGeom prst="circularArrow">
              <a:avLst>
                <a:gd name="adj1" fmla="val 7961"/>
                <a:gd name="adj2" fmla="val 1579808"/>
                <a:gd name="adj3" fmla="val 20021209"/>
                <a:gd name="adj4" fmla="val 10800000"/>
                <a:gd name="adj5" fmla="val 12584"/>
              </a:avLst>
            </a:prstGeom>
            <a:gradFill>
              <a:gsLst>
                <a:gs pos="0">
                  <a:srgbClr val="FF8000"/>
                </a:gs>
                <a:gs pos="100000">
                  <a:srgbClr val="FF8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156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RPM Simulink Block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Readings initially too noisy</a:t>
                </a:r>
                <a:endParaRPr lang="en-GB" dirty="0"/>
              </a:p>
              <a:p>
                <a:r>
                  <a:rPr lang="en-GB" dirty="0"/>
                  <a:t>Designed </a:t>
                </a:r>
                <a:r>
                  <a:rPr lang="en-GB" dirty="0" smtClean="0"/>
                  <a:t>a filtering </a:t>
                </a:r>
                <a:r>
                  <a:rPr lang="en-GB" dirty="0"/>
                  <a:t>algorithm to </a:t>
                </a:r>
                <a:r>
                  <a:rPr lang="en-GB" dirty="0" smtClean="0"/>
                  <a:t>smooth </a:t>
                </a:r>
                <a:r>
                  <a:rPr lang="en-GB" dirty="0" smtClean="0"/>
                  <a:t>results</a:t>
                </a:r>
              </a:p>
              <a:p>
                <a:r>
                  <a:rPr lang="en-GB" dirty="0"/>
                  <a:t>Exponential window: fast response to sudden changes</a:t>
                </a: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GB" dirty="0" smtClean="0"/>
                  <a:t> sampling time: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GB" dirty="0" smtClean="0"/>
                  <a:t> noise,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GB" dirty="0" smtClean="0"/>
                  <a:t> time resolution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GB" dirty="0" smtClean="0"/>
                  <a:t> triggers (magnets):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GB" dirty="0" smtClean="0"/>
                  <a:t> quantization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13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4870207" y="3988809"/>
                <a:ext cx="3734612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𝑅𝑃𝑀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  <m:f>
                            <m:fPr>
                              <m:type m:val="li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207" y="3988809"/>
                <a:ext cx="3734612" cy="8487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619369" y="4385521"/>
            <a:ext cx="4074755" cy="1780766"/>
            <a:chOff x="733465" y="4324561"/>
            <a:chExt cx="4074755" cy="1780766"/>
          </a:xfrm>
        </p:grpSpPr>
        <p:sp>
          <p:nvSpPr>
            <p:cNvPr id="7" name="Rectangle 6"/>
            <p:cNvSpPr/>
            <p:nvPr/>
          </p:nvSpPr>
          <p:spPr>
            <a:xfrm>
              <a:off x="1057275" y="4978400"/>
              <a:ext cx="219075" cy="4889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6348" y="4886325"/>
              <a:ext cx="219075" cy="58102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5423" y="4949825"/>
              <a:ext cx="219075" cy="51752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14496" y="4787901"/>
              <a:ext cx="219075" cy="6794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33569" y="5067300"/>
              <a:ext cx="219075" cy="4000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52642" y="5153025"/>
              <a:ext cx="219075" cy="31432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71713" y="5092700"/>
              <a:ext cx="219075" cy="3746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90786" y="5276850"/>
              <a:ext cx="219075" cy="1905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09855" y="5207794"/>
              <a:ext cx="219075" cy="25955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28928" y="4886325"/>
              <a:ext cx="219075" cy="58102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48003" y="4949825"/>
              <a:ext cx="219075" cy="51752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67076" y="4752975"/>
              <a:ext cx="219075" cy="7143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86149" y="4860925"/>
              <a:ext cx="219075" cy="60642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05222" y="4787901"/>
              <a:ext cx="219075" cy="67944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24293" y="4949825"/>
              <a:ext cx="219075" cy="51752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43366" y="5080000"/>
              <a:ext cx="219075" cy="3873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808204" y="4484581"/>
              <a:ext cx="2643699" cy="938179"/>
            </a:xfrm>
            <a:custGeom>
              <a:avLst/>
              <a:gdLst>
                <a:gd name="connsiteX0" fmla="*/ 0 w 3881438"/>
                <a:gd name="connsiteY0" fmla="*/ 1157287 h 1157287"/>
                <a:gd name="connsiteX1" fmla="*/ 3014663 w 3881438"/>
                <a:gd name="connsiteY1" fmla="*/ 428625 h 1157287"/>
                <a:gd name="connsiteX2" fmla="*/ 3881438 w 3881438"/>
                <a:gd name="connsiteY2" fmla="*/ 0 h 1157287"/>
                <a:gd name="connsiteX0" fmla="*/ 0 w 3881438"/>
                <a:gd name="connsiteY0" fmla="*/ 1157287 h 1157287"/>
                <a:gd name="connsiteX1" fmla="*/ 2738438 w 3881438"/>
                <a:gd name="connsiteY1" fmla="*/ 676275 h 1157287"/>
                <a:gd name="connsiteX2" fmla="*/ 3881438 w 3881438"/>
                <a:gd name="connsiteY2" fmla="*/ 0 h 1157287"/>
                <a:gd name="connsiteX0" fmla="*/ 0 w 3290888"/>
                <a:gd name="connsiteY0" fmla="*/ 1133474 h 1133474"/>
                <a:gd name="connsiteX1" fmla="*/ 2147888 w 3290888"/>
                <a:gd name="connsiteY1" fmla="*/ 676275 h 1133474"/>
                <a:gd name="connsiteX2" fmla="*/ 3290888 w 3290888"/>
                <a:gd name="connsiteY2" fmla="*/ 0 h 1133474"/>
                <a:gd name="connsiteX0" fmla="*/ 0 w 3290888"/>
                <a:gd name="connsiteY0" fmla="*/ 1133474 h 1133474"/>
                <a:gd name="connsiteX1" fmla="*/ 2147888 w 3290888"/>
                <a:gd name="connsiteY1" fmla="*/ 676275 h 1133474"/>
                <a:gd name="connsiteX2" fmla="*/ 3290888 w 3290888"/>
                <a:gd name="connsiteY2" fmla="*/ 0 h 1133474"/>
                <a:gd name="connsiteX0" fmla="*/ 0 w 3290888"/>
                <a:gd name="connsiteY0" fmla="*/ 1133474 h 1133474"/>
                <a:gd name="connsiteX1" fmla="*/ 2147888 w 3290888"/>
                <a:gd name="connsiteY1" fmla="*/ 676275 h 1133474"/>
                <a:gd name="connsiteX2" fmla="*/ 3290888 w 3290888"/>
                <a:gd name="connsiteY2" fmla="*/ 0 h 1133474"/>
                <a:gd name="connsiteX0" fmla="*/ 0 w 3290888"/>
                <a:gd name="connsiteY0" fmla="*/ 1133474 h 1133474"/>
                <a:gd name="connsiteX1" fmla="*/ 3290888 w 3290888"/>
                <a:gd name="connsiteY1" fmla="*/ 0 h 1133474"/>
                <a:gd name="connsiteX0" fmla="*/ 0 w 3290888"/>
                <a:gd name="connsiteY0" fmla="*/ 1133474 h 1133474"/>
                <a:gd name="connsiteX1" fmla="*/ 3290888 w 3290888"/>
                <a:gd name="connsiteY1" fmla="*/ 0 h 1133474"/>
                <a:gd name="connsiteX0" fmla="*/ 0 w 3290888"/>
                <a:gd name="connsiteY0" fmla="*/ 1133474 h 1133474"/>
                <a:gd name="connsiteX1" fmla="*/ 3290888 w 3290888"/>
                <a:gd name="connsiteY1" fmla="*/ 0 h 1133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90888" h="1133474">
                  <a:moveTo>
                    <a:pt x="0" y="1133474"/>
                  </a:moveTo>
                  <a:cubicBezTo>
                    <a:pt x="1254126" y="1127124"/>
                    <a:pt x="2432050" y="963612"/>
                    <a:pt x="3290888" y="0"/>
                  </a:cubicBezTo>
                </a:path>
              </a:pathLst>
            </a:cu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742950" y="5467350"/>
              <a:ext cx="4065270" cy="0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808204" y="5861050"/>
              <a:ext cx="2643699" cy="0"/>
            </a:xfrm>
            <a:prstGeom prst="straightConnector1">
              <a:avLst/>
            </a:prstGeom>
            <a:ln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92854" y="5797550"/>
              <a:ext cx="1074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window size</a:t>
              </a:r>
              <a:endParaRPr lang="en-GB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8900000">
              <a:off x="3984734" y="5521346"/>
              <a:ext cx="424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/>
                <a:t>t</a:t>
              </a:r>
              <a:r>
                <a:rPr lang="en-GB" sz="1400" dirty="0" smtClean="0"/>
                <a:t>-1</a:t>
              </a:r>
              <a:endParaRPr lang="en-GB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8900000">
              <a:off x="3764358" y="5521346"/>
              <a:ext cx="424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 smtClean="0"/>
                <a:t>t-2</a:t>
              </a:r>
              <a:endParaRPr lang="en-GB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18900000">
              <a:off x="4234972" y="5521346"/>
              <a:ext cx="389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 smtClean="0"/>
                <a:t>t</a:t>
              </a:r>
              <a:endParaRPr lang="en-GB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 rot="18900000">
              <a:off x="1568974" y="5517224"/>
              <a:ext cx="424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 smtClean="0"/>
                <a:t>t-n</a:t>
              </a:r>
              <a:endParaRPr lang="en-GB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72034" y="540030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…</a:t>
              </a:r>
              <a:endParaRPr lang="en-GB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166813" y="5599670"/>
              <a:ext cx="228600" cy="0"/>
            </a:xfrm>
            <a:prstGeom prst="straightConnector1">
              <a:avLst/>
            </a:prstGeom>
            <a:ln>
              <a:headEnd type="arrow" w="lg" len="sm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099857" y="5625392"/>
                  <a:ext cx="3529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a14:m>
                  <a:r>
                    <a:rPr lang="en-GB" sz="1400" dirty="0" smtClean="0"/>
                    <a:t>t</a:t>
                  </a:r>
                  <a:endParaRPr lang="en-GB" sz="1400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57" y="5625392"/>
                  <a:ext cx="352982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4000" r="-3448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V="1">
              <a:off x="944880" y="4978400"/>
              <a:ext cx="0" cy="4889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33465" y="5063612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c</a:t>
              </a:r>
              <a:endParaRPr lang="en-GB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06077" y="4324561"/>
              <a:ext cx="312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w</a:t>
              </a:r>
              <a:endParaRPr lang="en-GB" sz="14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14496" y="4335090"/>
              <a:ext cx="2847945" cy="118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4978406" y="5187569"/>
                <a:ext cx="3680899" cy="739141"/>
              </a:xfrm>
              <a:prstGeom prst="rect">
                <a:avLst/>
              </a:prstGeom>
              <a:noFill/>
            </p:spPr>
            <p:txBody>
              <a:bodyPr wrap="square" numCol="2" rtlCol="0">
                <a:noAutofit/>
              </a:bodyPr>
              <a:lstStyle/>
              <a:p>
                <a:r>
                  <a:rPr lang="en-GB" sz="1400" dirty="0" smtClean="0"/>
                  <a:t>n: window size</a:t>
                </a:r>
              </a:p>
              <a:p>
                <a:r>
                  <a:rPr lang="en-GB" sz="1400" dirty="0"/>
                  <a:t>c</a:t>
                </a:r>
                <a:r>
                  <a:rPr lang="en-GB" sz="1400" dirty="0" smtClean="0"/>
                  <a:t>: count</a:t>
                </a:r>
              </a:p>
              <a:p>
                <a:r>
                  <a:rPr lang="en-GB" sz="1400" dirty="0" smtClean="0"/>
                  <a:t>w: weights (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400" dirty="0" smtClean="0"/>
                  <a:t>)</a:t>
                </a:r>
              </a:p>
              <a:p>
                <a:r>
                  <a:rPr lang="en-GB" sz="1400" dirty="0" smtClean="0"/>
                  <a:t>m: number of triggers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1400" dirty="0" smtClean="0"/>
                  <a:t>t: sampling time</a:t>
                </a:r>
                <a:endParaRPr lang="en-GB" sz="14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06" y="5187569"/>
                <a:ext cx="3680899" cy="739141"/>
              </a:xfrm>
              <a:prstGeom prst="rect">
                <a:avLst/>
              </a:prstGeom>
              <a:blipFill rotWithShape="0">
                <a:blip r:embed="rId5"/>
                <a:stretch>
                  <a:fillRect l="-498" t="-1653"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734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Measuring Ambient Light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3828527" y="3783944"/>
            <a:ext cx="3638166" cy="2200477"/>
            <a:chOff x="16945522" y="22459104"/>
            <a:chExt cx="3638166" cy="2200477"/>
          </a:xfrm>
        </p:grpSpPr>
        <p:sp>
          <p:nvSpPr>
            <p:cNvPr id="5" name="Rectangle 4"/>
            <p:cNvSpPr/>
            <p:nvPr/>
          </p:nvSpPr>
          <p:spPr>
            <a:xfrm>
              <a:off x="17250561" y="22459104"/>
              <a:ext cx="803160" cy="75335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17307161" y="22540609"/>
              <a:ext cx="209422" cy="1954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7408175" y="22784605"/>
              <a:ext cx="92994" cy="886066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7464916" y="22784605"/>
              <a:ext cx="297196" cy="841041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528311" y="22770589"/>
              <a:ext cx="485963" cy="78203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1"/>
              <a:endCxn id="5" idx="3"/>
            </p:cNvCxnSpPr>
            <p:nvPr/>
          </p:nvCxnSpPr>
          <p:spPr>
            <a:xfrm>
              <a:off x="17250561" y="22835780"/>
              <a:ext cx="80316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0"/>
              <a:endCxn id="5" idx="2"/>
            </p:cNvCxnSpPr>
            <p:nvPr/>
          </p:nvCxnSpPr>
          <p:spPr>
            <a:xfrm>
              <a:off x="17652141" y="22459104"/>
              <a:ext cx="0" cy="75335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18940631" y="23237987"/>
              <a:ext cx="1454981" cy="621528"/>
            </a:xfrm>
            <a:custGeom>
              <a:avLst/>
              <a:gdLst>
                <a:gd name="connsiteX0" fmla="*/ 0 w 2032000"/>
                <a:gd name="connsiteY0" fmla="*/ 685800 h 685800"/>
                <a:gd name="connsiteX1" fmla="*/ 2032000 w 2032000"/>
                <a:gd name="connsiteY1" fmla="*/ 685800 h 685800"/>
                <a:gd name="connsiteX2" fmla="*/ 2032000 w 2032000"/>
                <a:gd name="connsiteY2" fmla="*/ 254000 h 685800"/>
                <a:gd name="connsiteX3" fmla="*/ 1778000 w 2032000"/>
                <a:gd name="connsiteY3" fmla="*/ 0 h 685800"/>
                <a:gd name="connsiteX4" fmla="*/ 266700 w 2032000"/>
                <a:gd name="connsiteY4" fmla="*/ 0 h 685800"/>
                <a:gd name="connsiteX5" fmla="*/ 38100 w 2032000"/>
                <a:gd name="connsiteY5" fmla="*/ 228600 h 685800"/>
                <a:gd name="connsiteX6" fmla="*/ 0 w 2032000"/>
                <a:gd name="connsiteY6" fmla="*/ 685800 h 685800"/>
                <a:gd name="connsiteX0" fmla="*/ 7056 w 1993900"/>
                <a:gd name="connsiteY0" fmla="*/ 685800 h 685800"/>
                <a:gd name="connsiteX1" fmla="*/ 1993900 w 1993900"/>
                <a:gd name="connsiteY1" fmla="*/ 685800 h 685800"/>
                <a:gd name="connsiteX2" fmla="*/ 1993900 w 1993900"/>
                <a:gd name="connsiteY2" fmla="*/ 254000 h 685800"/>
                <a:gd name="connsiteX3" fmla="*/ 1739900 w 1993900"/>
                <a:gd name="connsiteY3" fmla="*/ 0 h 685800"/>
                <a:gd name="connsiteX4" fmla="*/ 228600 w 1993900"/>
                <a:gd name="connsiteY4" fmla="*/ 0 h 685800"/>
                <a:gd name="connsiteX5" fmla="*/ 0 w 1993900"/>
                <a:gd name="connsiteY5" fmla="*/ 228600 h 685800"/>
                <a:gd name="connsiteX6" fmla="*/ 7056 w 1993900"/>
                <a:gd name="connsiteY6" fmla="*/ 685800 h 685800"/>
                <a:gd name="connsiteX0" fmla="*/ 605 w 1993900"/>
                <a:gd name="connsiteY0" fmla="*/ 685800 h 685800"/>
                <a:gd name="connsiteX1" fmla="*/ 1993900 w 1993900"/>
                <a:gd name="connsiteY1" fmla="*/ 685800 h 685800"/>
                <a:gd name="connsiteX2" fmla="*/ 1993900 w 1993900"/>
                <a:gd name="connsiteY2" fmla="*/ 254000 h 685800"/>
                <a:gd name="connsiteX3" fmla="*/ 1739900 w 1993900"/>
                <a:gd name="connsiteY3" fmla="*/ 0 h 685800"/>
                <a:gd name="connsiteX4" fmla="*/ 228600 w 1993900"/>
                <a:gd name="connsiteY4" fmla="*/ 0 h 685800"/>
                <a:gd name="connsiteX5" fmla="*/ 0 w 1993900"/>
                <a:gd name="connsiteY5" fmla="*/ 228600 h 685800"/>
                <a:gd name="connsiteX6" fmla="*/ 605 w 1993900"/>
                <a:gd name="connsiteY6" fmla="*/ 685800 h 685800"/>
                <a:gd name="connsiteX0" fmla="*/ 605 w 1993900"/>
                <a:gd name="connsiteY0" fmla="*/ 685800 h 685800"/>
                <a:gd name="connsiteX1" fmla="*/ 1993900 w 1993900"/>
                <a:gd name="connsiteY1" fmla="*/ 685800 h 685800"/>
                <a:gd name="connsiteX2" fmla="*/ 1993900 w 1993900"/>
                <a:gd name="connsiteY2" fmla="*/ 254000 h 685800"/>
                <a:gd name="connsiteX3" fmla="*/ 1739900 w 1993900"/>
                <a:gd name="connsiteY3" fmla="*/ 0 h 685800"/>
                <a:gd name="connsiteX4" fmla="*/ 228600 w 1993900"/>
                <a:gd name="connsiteY4" fmla="*/ 0 h 685800"/>
                <a:gd name="connsiteX5" fmla="*/ 0 w 1993900"/>
                <a:gd name="connsiteY5" fmla="*/ 276628 h 685800"/>
                <a:gd name="connsiteX6" fmla="*/ 605 w 1993900"/>
                <a:gd name="connsiteY6" fmla="*/ 685800 h 685800"/>
                <a:gd name="connsiteX0" fmla="*/ 605 w 1993900"/>
                <a:gd name="connsiteY0" fmla="*/ 685800 h 685800"/>
                <a:gd name="connsiteX1" fmla="*/ 1993900 w 1993900"/>
                <a:gd name="connsiteY1" fmla="*/ 685800 h 685800"/>
                <a:gd name="connsiteX2" fmla="*/ 1993900 w 1993900"/>
                <a:gd name="connsiteY2" fmla="*/ 254000 h 685800"/>
                <a:gd name="connsiteX3" fmla="*/ 1739900 w 1993900"/>
                <a:gd name="connsiteY3" fmla="*/ 0 h 685800"/>
                <a:gd name="connsiteX4" fmla="*/ 276981 w 1993900"/>
                <a:gd name="connsiteY4" fmla="*/ 0 h 685800"/>
                <a:gd name="connsiteX5" fmla="*/ 0 w 1993900"/>
                <a:gd name="connsiteY5" fmla="*/ 276628 h 685800"/>
                <a:gd name="connsiteX6" fmla="*/ 605 w 1993900"/>
                <a:gd name="connsiteY6" fmla="*/ 685800 h 685800"/>
                <a:gd name="connsiteX0" fmla="*/ 605 w 1993900"/>
                <a:gd name="connsiteY0" fmla="*/ 685800 h 685800"/>
                <a:gd name="connsiteX1" fmla="*/ 1993900 w 1993900"/>
                <a:gd name="connsiteY1" fmla="*/ 685800 h 685800"/>
                <a:gd name="connsiteX2" fmla="*/ 1993900 w 1993900"/>
                <a:gd name="connsiteY2" fmla="*/ 254000 h 685800"/>
                <a:gd name="connsiteX3" fmla="*/ 1739900 w 1993900"/>
                <a:gd name="connsiteY3" fmla="*/ 0 h 685800"/>
                <a:gd name="connsiteX4" fmla="*/ 286657 w 1993900"/>
                <a:gd name="connsiteY4" fmla="*/ 0 h 685800"/>
                <a:gd name="connsiteX5" fmla="*/ 0 w 1993900"/>
                <a:gd name="connsiteY5" fmla="*/ 276628 h 685800"/>
                <a:gd name="connsiteX6" fmla="*/ 605 w 1993900"/>
                <a:gd name="connsiteY6" fmla="*/ 685800 h 685800"/>
                <a:gd name="connsiteX0" fmla="*/ 610 w 1993905"/>
                <a:gd name="connsiteY0" fmla="*/ 685800 h 685800"/>
                <a:gd name="connsiteX1" fmla="*/ 1993905 w 1993905"/>
                <a:gd name="connsiteY1" fmla="*/ 685800 h 685800"/>
                <a:gd name="connsiteX2" fmla="*/ 1993905 w 1993905"/>
                <a:gd name="connsiteY2" fmla="*/ 254000 h 685800"/>
                <a:gd name="connsiteX3" fmla="*/ 1739905 w 1993905"/>
                <a:gd name="connsiteY3" fmla="*/ 0 h 685800"/>
                <a:gd name="connsiteX4" fmla="*/ 286662 w 1993905"/>
                <a:gd name="connsiteY4" fmla="*/ 0 h 685800"/>
                <a:gd name="connsiteX5" fmla="*/ 5 w 1993905"/>
                <a:gd name="connsiteY5" fmla="*/ 276628 h 685800"/>
                <a:gd name="connsiteX6" fmla="*/ 610 w 1993905"/>
                <a:gd name="connsiteY6" fmla="*/ 685800 h 685800"/>
                <a:gd name="connsiteX0" fmla="*/ 614 w 1993909"/>
                <a:gd name="connsiteY0" fmla="*/ 685800 h 685800"/>
                <a:gd name="connsiteX1" fmla="*/ 1993909 w 1993909"/>
                <a:gd name="connsiteY1" fmla="*/ 685800 h 685800"/>
                <a:gd name="connsiteX2" fmla="*/ 1993909 w 1993909"/>
                <a:gd name="connsiteY2" fmla="*/ 254000 h 685800"/>
                <a:gd name="connsiteX3" fmla="*/ 1739909 w 1993909"/>
                <a:gd name="connsiteY3" fmla="*/ 0 h 685800"/>
                <a:gd name="connsiteX4" fmla="*/ 286666 w 1993909"/>
                <a:gd name="connsiteY4" fmla="*/ 0 h 685800"/>
                <a:gd name="connsiteX5" fmla="*/ 9 w 1993909"/>
                <a:gd name="connsiteY5" fmla="*/ 276628 h 685800"/>
                <a:gd name="connsiteX6" fmla="*/ 614 w 1993909"/>
                <a:gd name="connsiteY6" fmla="*/ 685800 h 685800"/>
                <a:gd name="connsiteX0" fmla="*/ 618 w 1993913"/>
                <a:gd name="connsiteY0" fmla="*/ 685800 h 685800"/>
                <a:gd name="connsiteX1" fmla="*/ 1993913 w 1993913"/>
                <a:gd name="connsiteY1" fmla="*/ 685800 h 685800"/>
                <a:gd name="connsiteX2" fmla="*/ 1993913 w 1993913"/>
                <a:gd name="connsiteY2" fmla="*/ 254000 h 685800"/>
                <a:gd name="connsiteX3" fmla="*/ 1739913 w 1993913"/>
                <a:gd name="connsiteY3" fmla="*/ 0 h 685800"/>
                <a:gd name="connsiteX4" fmla="*/ 286670 w 1993913"/>
                <a:gd name="connsiteY4" fmla="*/ 0 h 685800"/>
                <a:gd name="connsiteX5" fmla="*/ 13 w 1993913"/>
                <a:gd name="connsiteY5" fmla="*/ 276628 h 685800"/>
                <a:gd name="connsiteX6" fmla="*/ 618 w 1993913"/>
                <a:gd name="connsiteY6" fmla="*/ 685800 h 685800"/>
                <a:gd name="connsiteX0" fmla="*/ 618 w 1993913"/>
                <a:gd name="connsiteY0" fmla="*/ 685830 h 685830"/>
                <a:gd name="connsiteX1" fmla="*/ 1993913 w 1993913"/>
                <a:gd name="connsiteY1" fmla="*/ 685830 h 685830"/>
                <a:gd name="connsiteX2" fmla="*/ 1993913 w 1993913"/>
                <a:gd name="connsiteY2" fmla="*/ 254030 h 685830"/>
                <a:gd name="connsiteX3" fmla="*/ 1739913 w 1993913"/>
                <a:gd name="connsiteY3" fmla="*/ 30 h 685830"/>
                <a:gd name="connsiteX4" fmla="*/ 286670 w 1993913"/>
                <a:gd name="connsiteY4" fmla="*/ 30 h 685830"/>
                <a:gd name="connsiteX5" fmla="*/ 13 w 1993913"/>
                <a:gd name="connsiteY5" fmla="*/ 276658 h 685830"/>
                <a:gd name="connsiteX6" fmla="*/ 618 w 1993913"/>
                <a:gd name="connsiteY6" fmla="*/ 685830 h 685830"/>
                <a:gd name="connsiteX0" fmla="*/ 618 w 1994075"/>
                <a:gd name="connsiteY0" fmla="*/ 685857 h 685857"/>
                <a:gd name="connsiteX1" fmla="*/ 1993913 w 1994075"/>
                <a:gd name="connsiteY1" fmla="*/ 685857 h 685857"/>
                <a:gd name="connsiteX2" fmla="*/ 1993913 w 1994075"/>
                <a:gd name="connsiteY2" fmla="*/ 254057 h 685857"/>
                <a:gd name="connsiteX3" fmla="*/ 1739913 w 1994075"/>
                <a:gd name="connsiteY3" fmla="*/ 57 h 685857"/>
                <a:gd name="connsiteX4" fmla="*/ 286670 w 1994075"/>
                <a:gd name="connsiteY4" fmla="*/ 57 h 685857"/>
                <a:gd name="connsiteX5" fmla="*/ 13 w 1994075"/>
                <a:gd name="connsiteY5" fmla="*/ 276685 h 685857"/>
                <a:gd name="connsiteX6" fmla="*/ 618 w 1994075"/>
                <a:gd name="connsiteY6" fmla="*/ 685857 h 685857"/>
                <a:gd name="connsiteX0" fmla="*/ 618 w 1994075"/>
                <a:gd name="connsiteY0" fmla="*/ 685830 h 685830"/>
                <a:gd name="connsiteX1" fmla="*/ 1993913 w 1994075"/>
                <a:gd name="connsiteY1" fmla="*/ 685830 h 685830"/>
                <a:gd name="connsiteX2" fmla="*/ 1993913 w 1994075"/>
                <a:gd name="connsiteY2" fmla="*/ 341354 h 685830"/>
                <a:gd name="connsiteX3" fmla="*/ 1739913 w 1994075"/>
                <a:gd name="connsiteY3" fmla="*/ 30 h 685830"/>
                <a:gd name="connsiteX4" fmla="*/ 286670 w 1994075"/>
                <a:gd name="connsiteY4" fmla="*/ 30 h 685830"/>
                <a:gd name="connsiteX5" fmla="*/ 13 w 1994075"/>
                <a:gd name="connsiteY5" fmla="*/ 276658 h 685830"/>
                <a:gd name="connsiteX6" fmla="*/ 618 w 1994075"/>
                <a:gd name="connsiteY6" fmla="*/ 685830 h 685830"/>
                <a:gd name="connsiteX0" fmla="*/ 618 w 1994075"/>
                <a:gd name="connsiteY0" fmla="*/ 685830 h 685830"/>
                <a:gd name="connsiteX1" fmla="*/ 1993913 w 1994075"/>
                <a:gd name="connsiteY1" fmla="*/ 685830 h 685830"/>
                <a:gd name="connsiteX2" fmla="*/ 1993913 w 1994075"/>
                <a:gd name="connsiteY2" fmla="*/ 341354 h 685830"/>
                <a:gd name="connsiteX3" fmla="*/ 1739913 w 1994075"/>
                <a:gd name="connsiteY3" fmla="*/ 30 h 685830"/>
                <a:gd name="connsiteX4" fmla="*/ 286670 w 1994075"/>
                <a:gd name="connsiteY4" fmla="*/ 30 h 685830"/>
                <a:gd name="connsiteX5" fmla="*/ 13 w 1994075"/>
                <a:gd name="connsiteY5" fmla="*/ 350882 h 685830"/>
                <a:gd name="connsiteX6" fmla="*/ 618 w 1994075"/>
                <a:gd name="connsiteY6" fmla="*/ 685830 h 685830"/>
                <a:gd name="connsiteX0" fmla="*/ 613 w 1994070"/>
                <a:gd name="connsiteY0" fmla="*/ 685830 h 685830"/>
                <a:gd name="connsiteX1" fmla="*/ 1993908 w 1994070"/>
                <a:gd name="connsiteY1" fmla="*/ 685830 h 685830"/>
                <a:gd name="connsiteX2" fmla="*/ 1993908 w 1994070"/>
                <a:gd name="connsiteY2" fmla="*/ 341354 h 685830"/>
                <a:gd name="connsiteX3" fmla="*/ 1739908 w 1994070"/>
                <a:gd name="connsiteY3" fmla="*/ 30 h 685830"/>
                <a:gd name="connsiteX4" fmla="*/ 349560 w 1994070"/>
                <a:gd name="connsiteY4" fmla="*/ 30 h 685830"/>
                <a:gd name="connsiteX5" fmla="*/ 8 w 1994070"/>
                <a:gd name="connsiteY5" fmla="*/ 350882 h 685830"/>
                <a:gd name="connsiteX6" fmla="*/ 613 w 1994070"/>
                <a:gd name="connsiteY6" fmla="*/ 685830 h 685830"/>
                <a:gd name="connsiteX0" fmla="*/ 613 w 1993953"/>
                <a:gd name="connsiteY0" fmla="*/ 685830 h 685830"/>
                <a:gd name="connsiteX1" fmla="*/ 1993908 w 1993953"/>
                <a:gd name="connsiteY1" fmla="*/ 685830 h 685830"/>
                <a:gd name="connsiteX2" fmla="*/ 1993908 w 1993953"/>
                <a:gd name="connsiteY2" fmla="*/ 341354 h 685830"/>
                <a:gd name="connsiteX3" fmla="*/ 1667337 w 1993953"/>
                <a:gd name="connsiteY3" fmla="*/ 30 h 685830"/>
                <a:gd name="connsiteX4" fmla="*/ 349560 w 1993953"/>
                <a:gd name="connsiteY4" fmla="*/ 30 h 685830"/>
                <a:gd name="connsiteX5" fmla="*/ 8 w 1993953"/>
                <a:gd name="connsiteY5" fmla="*/ 350882 h 685830"/>
                <a:gd name="connsiteX6" fmla="*/ 613 w 1993953"/>
                <a:gd name="connsiteY6" fmla="*/ 685830 h 68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3953" h="685830">
                  <a:moveTo>
                    <a:pt x="613" y="685830"/>
                  </a:moveTo>
                  <a:lnTo>
                    <a:pt x="1993908" y="685830"/>
                  </a:lnTo>
                  <a:lnTo>
                    <a:pt x="1993908" y="341354"/>
                  </a:lnTo>
                  <a:cubicBezTo>
                    <a:pt x="1996327" y="173729"/>
                    <a:pt x="1901985" y="-2627"/>
                    <a:pt x="1667337" y="30"/>
                  </a:cubicBezTo>
                  <a:lnTo>
                    <a:pt x="349560" y="30"/>
                  </a:lnTo>
                  <a:cubicBezTo>
                    <a:pt x="142732" y="9283"/>
                    <a:pt x="-1202" y="97125"/>
                    <a:pt x="8" y="350882"/>
                  </a:cubicBezTo>
                  <a:cubicBezTo>
                    <a:pt x="210" y="503282"/>
                    <a:pt x="411" y="533430"/>
                    <a:pt x="613" y="685830"/>
                  </a:cubicBezTo>
                  <a:close/>
                </a:path>
              </a:pathLst>
            </a:custGeom>
            <a:noFill/>
            <a:ln>
              <a:noFill/>
            </a:ln>
            <a:scene3d>
              <a:camera prst="orthographicFront">
                <a:rot lat="298856" lon="901140" rev="26213"/>
              </a:camera>
              <a:lightRig rig="soft" dir="t">
                <a:rot lat="0" lon="0" rev="18600000"/>
              </a:lightRig>
            </a:scene3d>
            <a:sp3d extrusionH="3810000" prstMaterial="matte">
              <a:extrusionClr>
                <a:schemeClr val="accent1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7023000" y="23470870"/>
              <a:ext cx="3417632" cy="839877"/>
            </a:xfrm>
            <a:custGeom>
              <a:avLst/>
              <a:gdLst>
                <a:gd name="connsiteX0" fmla="*/ 4931664 w 4931664"/>
                <a:gd name="connsiteY0" fmla="*/ 0 h 904458"/>
                <a:gd name="connsiteX1" fmla="*/ 3877056 w 4931664"/>
                <a:gd name="connsiteY1" fmla="*/ 377952 h 904458"/>
                <a:gd name="connsiteX2" fmla="*/ 1328928 w 4931664"/>
                <a:gd name="connsiteY2" fmla="*/ 890016 h 904458"/>
                <a:gd name="connsiteX3" fmla="*/ 0 w 4931664"/>
                <a:gd name="connsiteY3" fmla="*/ 713232 h 904458"/>
                <a:gd name="connsiteX0" fmla="*/ 4931664 w 4931664"/>
                <a:gd name="connsiteY0" fmla="*/ 0 h 900948"/>
                <a:gd name="connsiteX1" fmla="*/ 2058416 w 4931664"/>
                <a:gd name="connsiteY1" fmla="*/ 784352 h 900948"/>
                <a:gd name="connsiteX2" fmla="*/ 1328928 w 4931664"/>
                <a:gd name="connsiteY2" fmla="*/ 890016 h 900948"/>
                <a:gd name="connsiteX3" fmla="*/ 0 w 4931664"/>
                <a:gd name="connsiteY3" fmla="*/ 713232 h 900948"/>
                <a:gd name="connsiteX0" fmla="*/ 4931664 w 4931664"/>
                <a:gd name="connsiteY0" fmla="*/ 0 h 906553"/>
                <a:gd name="connsiteX1" fmla="*/ 2058416 w 4931664"/>
                <a:gd name="connsiteY1" fmla="*/ 784352 h 906553"/>
                <a:gd name="connsiteX2" fmla="*/ 1328928 w 4931664"/>
                <a:gd name="connsiteY2" fmla="*/ 890016 h 906553"/>
                <a:gd name="connsiteX3" fmla="*/ 0 w 4931664"/>
                <a:gd name="connsiteY3" fmla="*/ 713232 h 906553"/>
                <a:gd name="connsiteX0" fmla="*/ 4931664 w 4931664"/>
                <a:gd name="connsiteY0" fmla="*/ 0 h 811099"/>
                <a:gd name="connsiteX1" fmla="*/ 2058416 w 4931664"/>
                <a:gd name="connsiteY1" fmla="*/ 784352 h 811099"/>
                <a:gd name="connsiteX2" fmla="*/ 749808 w 4931664"/>
                <a:gd name="connsiteY2" fmla="*/ 636016 h 811099"/>
                <a:gd name="connsiteX3" fmla="*/ 0 w 4931664"/>
                <a:gd name="connsiteY3" fmla="*/ 713232 h 811099"/>
                <a:gd name="connsiteX0" fmla="*/ 4565904 w 4565904"/>
                <a:gd name="connsiteY0" fmla="*/ 0 h 818345"/>
                <a:gd name="connsiteX1" fmla="*/ 1692656 w 4565904"/>
                <a:gd name="connsiteY1" fmla="*/ 784352 h 818345"/>
                <a:gd name="connsiteX2" fmla="*/ 384048 w 4565904"/>
                <a:gd name="connsiteY2" fmla="*/ 636016 h 818345"/>
                <a:gd name="connsiteX3" fmla="*/ 0 w 4565904"/>
                <a:gd name="connsiteY3" fmla="*/ 266192 h 818345"/>
                <a:gd name="connsiteX0" fmla="*/ 4593906 w 4593906"/>
                <a:gd name="connsiteY0" fmla="*/ 0 h 818345"/>
                <a:gd name="connsiteX1" fmla="*/ 1720658 w 4593906"/>
                <a:gd name="connsiteY1" fmla="*/ 784352 h 818345"/>
                <a:gd name="connsiteX2" fmla="*/ 412050 w 4593906"/>
                <a:gd name="connsiteY2" fmla="*/ 636016 h 818345"/>
                <a:gd name="connsiteX3" fmla="*/ 28002 w 4593906"/>
                <a:gd name="connsiteY3" fmla="*/ 266192 h 818345"/>
                <a:gd name="connsiteX0" fmla="*/ 4613594 w 4613594"/>
                <a:gd name="connsiteY0" fmla="*/ 0 h 836062"/>
                <a:gd name="connsiteX1" fmla="*/ 1740346 w 4613594"/>
                <a:gd name="connsiteY1" fmla="*/ 784352 h 836062"/>
                <a:gd name="connsiteX2" fmla="*/ 289498 w 4613594"/>
                <a:gd name="connsiteY2" fmla="*/ 707136 h 836062"/>
                <a:gd name="connsiteX3" fmla="*/ 47690 w 4613594"/>
                <a:gd name="connsiteY3" fmla="*/ 266192 h 836062"/>
                <a:gd name="connsiteX0" fmla="*/ 4324096 w 4324096"/>
                <a:gd name="connsiteY0" fmla="*/ 0 h 836062"/>
                <a:gd name="connsiteX1" fmla="*/ 1450848 w 4324096"/>
                <a:gd name="connsiteY1" fmla="*/ 784352 h 836062"/>
                <a:gd name="connsiteX2" fmla="*/ 0 w 4324096"/>
                <a:gd name="connsiteY2" fmla="*/ 707136 h 836062"/>
                <a:gd name="connsiteX0" fmla="*/ 3900805 w 3900805"/>
                <a:gd name="connsiteY0" fmla="*/ 0 h 808601"/>
                <a:gd name="connsiteX1" fmla="*/ 1027557 w 3900805"/>
                <a:gd name="connsiteY1" fmla="*/ 784352 h 808601"/>
                <a:gd name="connsiteX2" fmla="*/ 0 w 3900805"/>
                <a:gd name="connsiteY2" fmla="*/ 470389 h 808601"/>
                <a:gd name="connsiteX0" fmla="*/ 3900805 w 3900805"/>
                <a:gd name="connsiteY0" fmla="*/ 0 h 827602"/>
                <a:gd name="connsiteX1" fmla="*/ 1027557 w 3900805"/>
                <a:gd name="connsiteY1" fmla="*/ 784352 h 827602"/>
                <a:gd name="connsiteX2" fmla="*/ 0 w 3900805"/>
                <a:gd name="connsiteY2" fmla="*/ 470389 h 827602"/>
                <a:gd name="connsiteX0" fmla="*/ 4383505 w 4383505"/>
                <a:gd name="connsiteY0" fmla="*/ 0 h 837434"/>
                <a:gd name="connsiteX1" fmla="*/ 1510257 w 4383505"/>
                <a:gd name="connsiteY1" fmla="*/ 784352 h 837434"/>
                <a:gd name="connsiteX2" fmla="*/ 0 w 4383505"/>
                <a:gd name="connsiteY2" fmla="*/ 524503 h 837434"/>
                <a:gd name="connsiteX0" fmla="*/ 3087184 w 3087184"/>
                <a:gd name="connsiteY0" fmla="*/ 422487 h 1216253"/>
                <a:gd name="connsiteX1" fmla="*/ 213936 w 3087184"/>
                <a:gd name="connsiteY1" fmla="*/ 1206839 h 1216253"/>
                <a:gd name="connsiteX2" fmla="*/ 627051 w 3087184"/>
                <a:gd name="connsiteY2" fmla="*/ 0 h 1216253"/>
                <a:gd name="connsiteX0" fmla="*/ 3087715 w 3087715"/>
                <a:gd name="connsiteY0" fmla="*/ 422487 h 1210737"/>
                <a:gd name="connsiteX1" fmla="*/ 214467 w 3087715"/>
                <a:gd name="connsiteY1" fmla="*/ 1206839 h 1210737"/>
                <a:gd name="connsiteX2" fmla="*/ 255568 w 3087715"/>
                <a:gd name="connsiteY2" fmla="*/ 693297 h 1210737"/>
                <a:gd name="connsiteX3" fmla="*/ 627582 w 3087715"/>
                <a:gd name="connsiteY3" fmla="*/ 0 h 1210737"/>
                <a:gd name="connsiteX0" fmla="*/ 4283615 w 4283615"/>
                <a:gd name="connsiteY0" fmla="*/ 422487 h 1215591"/>
                <a:gd name="connsiteX1" fmla="*/ 1410367 w 4283615"/>
                <a:gd name="connsiteY1" fmla="*/ 1206839 h 1215591"/>
                <a:gd name="connsiteX2" fmla="*/ 3369 w 4283615"/>
                <a:gd name="connsiteY2" fmla="*/ 916516 h 1215591"/>
                <a:gd name="connsiteX3" fmla="*/ 1823482 w 4283615"/>
                <a:gd name="connsiteY3" fmla="*/ 0 h 1215591"/>
                <a:gd name="connsiteX0" fmla="*/ 4283615 w 4283615"/>
                <a:gd name="connsiteY0" fmla="*/ 43691 h 836795"/>
                <a:gd name="connsiteX1" fmla="*/ 1410367 w 4283615"/>
                <a:gd name="connsiteY1" fmla="*/ 828043 h 836795"/>
                <a:gd name="connsiteX2" fmla="*/ 3369 w 4283615"/>
                <a:gd name="connsiteY2" fmla="*/ 537720 h 836795"/>
                <a:gd name="connsiteX3" fmla="*/ 1712089 w 4283615"/>
                <a:gd name="connsiteY3" fmla="*/ 0 h 836795"/>
                <a:gd name="connsiteX0" fmla="*/ 4283615 w 4283615"/>
                <a:gd name="connsiteY0" fmla="*/ 43691 h 836795"/>
                <a:gd name="connsiteX1" fmla="*/ 1410367 w 4283615"/>
                <a:gd name="connsiteY1" fmla="*/ 828043 h 836795"/>
                <a:gd name="connsiteX2" fmla="*/ 3369 w 4283615"/>
                <a:gd name="connsiteY2" fmla="*/ 537720 h 836795"/>
                <a:gd name="connsiteX3" fmla="*/ 1712089 w 4283615"/>
                <a:gd name="connsiteY3" fmla="*/ 0 h 836795"/>
                <a:gd name="connsiteX0" fmla="*/ 4283615 w 4283615"/>
                <a:gd name="connsiteY0" fmla="*/ 44042 h 837146"/>
                <a:gd name="connsiteX1" fmla="*/ 1410367 w 4283615"/>
                <a:gd name="connsiteY1" fmla="*/ 828394 h 837146"/>
                <a:gd name="connsiteX2" fmla="*/ 3369 w 4283615"/>
                <a:gd name="connsiteY2" fmla="*/ 538071 h 837146"/>
                <a:gd name="connsiteX3" fmla="*/ 1712089 w 4283615"/>
                <a:gd name="connsiteY3" fmla="*/ 351 h 837146"/>
                <a:gd name="connsiteX0" fmla="*/ 4283615 w 4283615"/>
                <a:gd name="connsiteY0" fmla="*/ 184387 h 977491"/>
                <a:gd name="connsiteX1" fmla="*/ 1410367 w 4283615"/>
                <a:gd name="connsiteY1" fmla="*/ 968739 h 977491"/>
                <a:gd name="connsiteX2" fmla="*/ 3369 w 4283615"/>
                <a:gd name="connsiteY2" fmla="*/ 678416 h 977491"/>
                <a:gd name="connsiteX3" fmla="*/ 1436615 w 4283615"/>
                <a:gd name="connsiteY3" fmla="*/ 22287 h 977491"/>
                <a:gd name="connsiteX4" fmla="*/ 1712089 w 4283615"/>
                <a:gd name="connsiteY4" fmla="*/ 140696 h 977491"/>
                <a:gd name="connsiteX0" fmla="*/ 4283615 w 4283615"/>
                <a:gd name="connsiteY0" fmla="*/ 354846 h 1147950"/>
                <a:gd name="connsiteX1" fmla="*/ 1410367 w 4283615"/>
                <a:gd name="connsiteY1" fmla="*/ 1139198 h 1147950"/>
                <a:gd name="connsiteX2" fmla="*/ 3369 w 4283615"/>
                <a:gd name="connsiteY2" fmla="*/ 848875 h 1147950"/>
                <a:gd name="connsiteX3" fmla="*/ 1436615 w 4283615"/>
                <a:gd name="connsiteY3" fmla="*/ 192746 h 1147950"/>
                <a:gd name="connsiteX4" fmla="*/ 2023987 w 4283615"/>
                <a:gd name="connsiteY4" fmla="*/ 0 h 1147950"/>
                <a:gd name="connsiteX0" fmla="*/ 4283615 w 4283615"/>
                <a:gd name="connsiteY0" fmla="*/ 293968 h 1087072"/>
                <a:gd name="connsiteX1" fmla="*/ 1410367 w 4283615"/>
                <a:gd name="connsiteY1" fmla="*/ 1078320 h 1087072"/>
                <a:gd name="connsiteX2" fmla="*/ 3369 w 4283615"/>
                <a:gd name="connsiteY2" fmla="*/ 787997 h 1087072"/>
                <a:gd name="connsiteX3" fmla="*/ 1436615 w 4283615"/>
                <a:gd name="connsiteY3" fmla="*/ 131868 h 1087072"/>
                <a:gd name="connsiteX4" fmla="*/ 2179937 w 4283615"/>
                <a:gd name="connsiteY4" fmla="*/ 0 h 1087072"/>
                <a:gd name="connsiteX0" fmla="*/ 4283615 w 4283615"/>
                <a:gd name="connsiteY0" fmla="*/ 293968 h 1087072"/>
                <a:gd name="connsiteX1" fmla="*/ 1410367 w 4283615"/>
                <a:gd name="connsiteY1" fmla="*/ 1078320 h 1087072"/>
                <a:gd name="connsiteX2" fmla="*/ 3369 w 4283615"/>
                <a:gd name="connsiteY2" fmla="*/ 787997 h 1087072"/>
                <a:gd name="connsiteX3" fmla="*/ 1518303 w 4283615"/>
                <a:gd name="connsiteY3" fmla="*/ 233332 h 1087072"/>
                <a:gd name="connsiteX4" fmla="*/ 2179937 w 4283615"/>
                <a:gd name="connsiteY4" fmla="*/ 0 h 1087072"/>
                <a:gd name="connsiteX0" fmla="*/ 4261410 w 4261410"/>
                <a:gd name="connsiteY0" fmla="*/ 293968 h 1095110"/>
                <a:gd name="connsiteX1" fmla="*/ 1388162 w 4261410"/>
                <a:gd name="connsiteY1" fmla="*/ 1078320 h 1095110"/>
                <a:gd name="connsiteX2" fmla="*/ 3442 w 4261410"/>
                <a:gd name="connsiteY2" fmla="*/ 882696 h 1095110"/>
                <a:gd name="connsiteX3" fmla="*/ 1496098 w 4261410"/>
                <a:gd name="connsiteY3" fmla="*/ 233332 h 1095110"/>
                <a:gd name="connsiteX4" fmla="*/ 2157732 w 4261410"/>
                <a:gd name="connsiteY4" fmla="*/ 0 h 1095110"/>
                <a:gd name="connsiteX0" fmla="*/ 4261410 w 4261410"/>
                <a:gd name="connsiteY0" fmla="*/ 293968 h 1095110"/>
                <a:gd name="connsiteX1" fmla="*/ 1388162 w 4261410"/>
                <a:gd name="connsiteY1" fmla="*/ 1078320 h 1095110"/>
                <a:gd name="connsiteX2" fmla="*/ 3442 w 4261410"/>
                <a:gd name="connsiteY2" fmla="*/ 882696 h 1095110"/>
                <a:gd name="connsiteX3" fmla="*/ 1510949 w 4261410"/>
                <a:gd name="connsiteY3" fmla="*/ 388909 h 1095110"/>
                <a:gd name="connsiteX4" fmla="*/ 2157732 w 4261410"/>
                <a:gd name="connsiteY4" fmla="*/ 0 h 1095110"/>
                <a:gd name="connsiteX0" fmla="*/ 4261410 w 4261410"/>
                <a:gd name="connsiteY0" fmla="*/ 111334 h 912476"/>
                <a:gd name="connsiteX1" fmla="*/ 1388162 w 4261410"/>
                <a:gd name="connsiteY1" fmla="*/ 895686 h 912476"/>
                <a:gd name="connsiteX2" fmla="*/ 3442 w 4261410"/>
                <a:gd name="connsiteY2" fmla="*/ 700062 h 912476"/>
                <a:gd name="connsiteX3" fmla="*/ 1510949 w 4261410"/>
                <a:gd name="connsiteY3" fmla="*/ 206275 h 912476"/>
                <a:gd name="connsiteX4" fmla="*/ 2283976 w 4261410"/>
                <a:gd name="connsiteY4" fmla="*/ 0 h 91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1410" h="912476">
                  <a:moveTo>
                    <a:pt x="4261410" y="111334"/>
                  </a:moveTo>
                  <a:cubicBezTo>
                    <a:pt x="4034334" y="226142"/>
                    <a:pt x="2108845" y="777830"/>
                    <a:pt x="1388162" y="895686"/>
                  </a:cubicBezTo>
                  <a:cubicBezTo>
                    <a:pt x="916138" y="940821"/>
                    <a:pt x="-65410" y="901202"/>
                    <a:pt x="3442" y="700062"/>
                  </a:cubicBezTo>
                  <a:cubicBezTo>
                    <a:pt x="18956" y="563740"/>
                    <a:pt x="1226162" y="295895"/>
                    <a:pt x="1510949" y="206275"/>
                  </a:cubicBezTo>
                  <a:cubicBezTo>
                    <a:pt x="1795736" y="116655"/>
                    <a:pt x="2249203" y="1685"/>
                    <a:pt x="228397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6945522" y="22903653"/>
              <a:ext cx="1780124" cy="1755928"/>
            </a:xfrm>
            <a:prstGeom prst="ellipse">
              <a:avLst/>
            </a:prstGeom>
            <a:gradFill flip="none" rotWithShape="0">
              <a:gsLst>
                <a:gs pos="0">
                  <a:srgbClr val="FFFFCC"/>
                </a:gs>
                <a:gs pos="74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>
                <a:rot lat="4200000" lon="0" rev="9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373715" y="23532284"/>
              <a:ext cx="209973" cy="179665"/>
            </a:xfrm>
            <a:prstGeom prst="rect">
              <a:avLst/>
            </a:prstGeom>
            <a:solidFill>
              <a:srgbClr val="427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GB" dirty="0" smtClean="0"/>
              <a:t>Varying </a:t>
            </a:r>
            <a:r>
              <a:rPr lang="en-GB" dirty="0" smtClean="0"/>
              <a:t>light conditions around the </a:t>
            </a:r>
            <a:r>
              <a:rPr lang="en-GB" dirty="0" smtClean="0"/>
              <a:t>track i</a:t>
            </a:r>
            <a:r>
              <a:rPr lang="en-GB" dirty="0" smtClean="0"/>
              <a:t>nterfere with the camera</a:t>
            </a:r>
            <a:endParaRPr lang="en-GB" dirty="0" smtClean="0"/>
          </a:p>
          <a:p>
            <a:r>
              <a:rPr lang="en-GB" dirty="0" smtClean="0"/>
              <a:t>Enables robust, adaptive line tracking</a:t>
            </a:r>
            <a:endParaRPr lang="en-GB" dirty="0" smtClean="0"/>
          </a:p>
          <a:p>
            <a:r>
              <a:rPr lang="en-GB" dirty="0" smtClean="0"/>
              <a:t>Analogue </a:t>
            </a:r>
            <a:r>
              <a:rPr lang="en-GB" dirty="0" smtClean="0"/>
              <a:t>photodiode sensitive to visible light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5" t="17798" r="25561" b="19980"/>
          <a:stretch/>
        </p:blipFill>
        <p:spPr>
          <a:xfrm rot="5400000">
            <a:off x="937738" y="3767043"/>
            <a:ext cx="1892600" cy="18337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56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Deliverables and Conclusion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068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Deliverables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Hardware guidelines</a:t>
            </a:r>
          </a:p>
          <a:p>
            <a:pPr lvl="1"/>
            <a:r>
              <a:rPr lang="en-GB" dirty="0" smtClean="0"/>
              <a:t>To physically set up and connect Bluetooth module and sensors</a:t>
            </a:r>
          </a:p>
          <a:p>
            <a:r>
              <a:rPr lang="en-GB" dirty="0" smtClean="0"/>
              <a:t>Bluetooth Simulink blocks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Sensors Simulink blocks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80173262"/>
              </p:ext>
            </p:extLst>
          </p:nvPr>
        </p:nvGraphicFramePr>
        <p:xfrm>
          <a:off x="5934307" y="3105149"/>
          <a:ext cx="2220258" cy="2453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16</a:t>
            </a:fld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258" y="4850520"/>
            <a:ext cx="1393031" cy="112156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9297" y="4850520"/>
            <a:ext cx="1028700" cy="11144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690" y="3033573"/>
            <a:ext cx="907256" cy="1143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4219" y="3037182"/>
            <a:ext cx="1250156" cy="11501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3814" y="3043105"/>
            <a:ext cx="1471613" cy="112871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944299" y="5556942"/>
            <a:ext cx="220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smtClean="0"/>
              <a:t>Implementation stack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08870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setup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27222" y="2221410"/>
            <a:ext cx="8087760" cy="3552094"/>
            <a:chOff x="896409" y="27768161"/>
            <a:chExt cx="9938280" cy="4364831"/>
          </a:xfrm>
        </p:grpSpPr>
        <p:grpSp>
          <p:nvGrpSpPr>
            <p:cNvPr id="5" name="Group 4"/>
            <p:cNvGrpSpPr/>
            <p:nvPr/>
          </p:nvGrpSpPr>
          <p:grpSpPr>
            <a:xfrm>
              <a:off x="896409" y="27768161"/>
              <a:ext cx="9938280" cy="4364831"/>
              <a:chOff x="964182" y="21909125"/>
              <a:chExt cx="9938280" cy="436483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66331" y="22468081"/>
                <a:ext cx="3336131" cy="2414588"/>
              </a:xfrm>
              <a:prstGeom prst="rect">
                <a:avLst/>
              </a:prstGeom>
            </p:spPr>
          </p:pic>
          <p:grpSp>
            <p:nvGrpSpPr>
              <p:cNvPr id="11" name="Group 10"/>
              <p:cNvGrpSpPr/>
              <p:nvPr/>
            </p:nvGrpSpPr>
            <p:grpSpPr>
              <a:xfrm>
                <a:off x="5911172" y="23122373"/>
                <a:ext cx="1813279" cy="1813279"/>
                <a:chOff x="3060002" y="13792912"/>
                <a:chExt cx="3819813" cy="3819813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3227726" y="13954259"/>
                  <a:ext cx="3497115" cy="3497115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  <a:alpha val="0"/>
                      </a:schemeClr>
                    </a:gs>
                    <a:gs pos="60000">
                      <a:srgbClr val="4D8BC8">
                        <a:alpha val="0"/>
                      </a:srgb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0377" tIns="80189" rIns="160377" bIns="801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8561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639197" y="14361185"/>
                  <a:ext cx="2683263" cy="2683263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  <a:alpha val="0"/>
                      </a:schemeClr>
                    </a:gs>
                    <a:gs pos="57000">
                      <a:srgbClr val="4D8BC8">
                        <a:alpha val="0"/>
                      </a:srgb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0377" tIns="80189" rIns="160377" bIns="801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8561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003385" y="14725443"/>
                  <a:ext cx="1954746" cy="1954746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  <a:alpha val="0"/>
                      </a:schemeClr>
                    </a:gs>
                    <a:gs pos="54000">
                      <a:srgbClr val="4D8BC8">
                        <a:alpha val="0"/>
                      </a:srgb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0377" tIns="80189" rIns="160377" bIns="801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8561"/>
                </a:p>
              </p:txBody>
            </p:sp>
            <p:sp>
              <p:nvSpPr>
                <p:cNvPr id="16" name="Block Arc 15"/>
                <p:cNvSpPr/>
                <p:nvPr/>
              </p:nvSpPr>
              <p:spPr>
                <a:xfrm>
                  <a:off x="3060002" y="13792912"/>
                  <a:ext cx="3819813" cy="3819813"/>
                </a:xfrm>
                <a:prstGeom prst="blockArc">
                  <a:avLst>
                    <a:gd name="adj1" fmla="val 2917772"/>
                    <a:gd name="adj2" fmla="val 18755320"/>
                    <a:gd name="adj3" fmla="val 32216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0377" tIns="80189" rIns="160377" bIns="801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8561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4182" y="21909125"/>
                <a:ext cx="6043613" cy="4364831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3845563" y="28045752"/>
              <a:ext cx="4316091" cy="770376"/>
              <a:chOff x="3845563" y="29685861"/>
              <a:chExt cx="4316091" cy="770376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7266547" y="29685861"/>
                <a:ext cx="0" cy="770376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845563" y="29822579"/>
                <a:ext cx="3297389" cy="483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2000" i="1" dirty="0" smtClean="0"/>
                  <a:t>Freedom Board (Car)</a:t>
                </a:r>
                <a:endParaRPr lang="en-GB" sz="2000" i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65119" y="29817816"/>
                <a:ext cx="996535" cy="483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i="1" dirty="0" smtClean="0"/>
                  <a:t>PC</a:t>
                </a:r>
                <a:endParaRPr lang="en-GB" sz="2000" i="1" dirty="0"/>
              </a:p>
            </p:txBody>
          </p:sp>
        </p:grp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35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provide:</a:t>
            </a:r>
          </a:p>
          <a:p>
            <a:pPr lvl="1"/>
            <a:r>
              <a:rPr lang="en-GB" dirty="0" smtClean="0"/>
              <a:t>A simplified end-to-end </a:t>
            </a:r>
            <a:r>
              <a:rPr lang="en-GB" dirty="0"/>
              <a:t>telemetry </a:t>
            </a:r>
            <a:r>
              <a:rPr lang="en-GB" dirty="0" smtClean="0"/>
              <a:t>framework</a:t>
            </a:r>
          </a:p>
          <a:p>
            <a:pPr lvl="1"/>
            <a:r>
              <a:rPr lang="en-GB" dirty="0" smtClean="0"/>
              <a:t>Two </a:t>
            </a:r>
            <a:r>
              <a:rPr lang="en-GB" dirty="0"/>
              <a:t>additional </a:t>
            </a:r>
            <a:r>
              <a:rPr lang="en-GB" dirty="0" smtClean="0"/>
              <a:t>sensors </a:t>
            </a:r>
            <a:r>
              <a:rPr lang="en-GB" dirty="0"/>
              <a:t>not originally available on the Freedom </a:t>
            </a:r>
            <a:r>
              <a:rPr lang="en-GB" dirty="0" smtClean="0"/>
              <a:t>Board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Our contribution for </a:t>
            </a:r>
            <a:r>
              <a:rPr lang="en-GB" dirty="0" err="1" smtClean="0"/>
              <a:t>Freescale</a:t>
            </a:r>
            <a:r>
              <a:rPr lang="en-GB" dirty="0" smtClean="0"/>
              <a:t> Cup competitors:</a:t>
            </a:r>
          </a:p>
          <a:p>
            <a:pPr lvl="1"/>
            <a:r>
              <a:rPr lang="en-GB" dirty="0" smtClean="0"/>
              <a:t>Enable real-time data collection for performance analysis</a:t>
            </a:r>
          </a:p>
          <a:p>
            <a:pPr lvl="1"/>
            <a:r>
              <a:rPr lang="en-GB" dirty="0" smtClean="0"/>
              <a:t>Help them </a:t>
            </a:r>
            <a:r>
              <a:rPr lang="en-GB" dirty="0"/>
              <a:t>develop </a:t>
            </a:r>
            <a:r>
              <a:rPr lang="en-GB" dirty="0" smtClean="0"/>
              <a:t>smarter closed-loop control </a:t>
            </a:r>
            <a:r>
              <a:rPr lang="en-GB" dirty="0"/>
              <a:t>for their </a:t>
            </a:r>
            <a:r>
              <a:rPr lang="en-GB" dirty="0" smtClean="0"/>
              <a:t>cars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Possible future developments:</a:t>
            </a:r>
          </a:p>
          <a:p>
            <a:pPr lvl="1"/>
            <a:r>
              <a:rPr lang="en-GB" dirty="0" smtClean="0"/>
              <a:t>Bidirectional communication for tuning the controller on the fly</a:t>
            </a:r>
          </a:p>
          <a:p>
            <a:pPr lvl="1"/>
            <a:r>
              <a:rPr lang="en-GB" dirty="0" smtClean="0"/>
              <a:t>Improve physical access to hardware ports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67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412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800" dirty="0" smtClean="0"/>
          </a:p>
          <a:p>
            <a:r>
              <a:rPr lang="en-GB" sz="2800" dirty="0" smtClean="0"/>
              <a:t>Introduction</a:t>
            </a:r>
          </a:p>
          <a:p>
            <a:r>
              <a:rPr lang="en-GB" sz="2800" dirty="0" smtClean="0"/>
              <a:t>Bluetooth Communication</a:t>
            </a:r>
          </a:p>
          <a:p>
            <a:r>
              <a:rPr lang="en-GB" sz="2800" dirty="0" smtClean="0"/>
              <a:t>Additional Sensors</a:t>
            </a:r>
          </a:p>
          <a:p>
            <a:pPr lvl="1"/>
            <a:r>
              <a:rPr lang="en-GB" sz="2400" dirty="0" smtClean="0"/>
              <a:t>RPM</a:t>
            </a:r>
          </a:p>
          <a:p>
            <a:pPr lvl="1"/>
            <a:r>
              <a:rPr lang="en-GB" sz="2400" dirty="0" smtClean="0"/>
              <a:t>Ambient Light</a:t>
            </a:r>
          </a:p>
          <a:p>
            <a:r>
              <a:rPr lang="en-GB" sz="2800" dirty="0" smtClean="0"/>
              <a:t>Deliverables and Conclusion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347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Freescale</a:t>
            </a:r>
            <a:r>
              <a:rPr lang="en-GB" dirty="0" smtClean="0"/>
              <a:t> Cup: autonomous racing car competition</a:t>
            </a:r>
          </a:p>
          <a:p>
            <a:r>
              <a:rPr lang="en-GB" dirty="0" smtClean="0"/>
              <a:t>Advanced teams develop custom technological solutions</a:t>
            </a:r>
          </a:p>
          <a:p>
            <a:r>
              <a:rPr lang="en-GB" dirty="0" smtClean="0"/>
              <a:t>Majority relies on trial and error</a:t>
            </a:r>
          </a:p>
          <a:p>
            <a:r>
              <a:rPr lang="en-GB" b="1" dirty="0"/>
              <a:t>We propose an accessible wireless framework to acquire real-time feedback from multiple sensors.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9194" y="4237020"/>
            <a:ext cx="7379916" cy="1631863"/>
            <a:chOff x="10785541" y="6981674"/>
            <a:chExt cx="10324454" cy="2282967"/>
          </a:xfrm>
        </p:grpSpPr>
        <p:grpSp>
          <p:nvGrpSpPr>
            <p:cNvPr id="5" name="Group 4"/>
            <p:cNvGrpSpPr/>
            <p:nvPr/>
          </p:nvGrpSpPr>
          <p:grpSpPr>
            <a:xfrm>
              <a:off x="17209114" y="7066576"/>
              <a:ext cx="1971852" cy="1971850"/>
              <a:chOff x="3060002" y="13792912"/>
              <a:chExt cx="3819813" cy="3819813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227725" y="13954259"/>
                <a:ext cx="3497114" cy="3497114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60000">
                    <a:srgbClr val="4D8BC8">
                      <a:alpha val="0"/>
                    </a:srgb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0283" tIns="60142" rIns="120283" bIns="601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6421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639197" y="14361185"/>
                <a:ext cx="2683263" cy="2683263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57000">
                    <a:srgbClr val="4D8BC8">
                      <a:alpha val="0"/>
                    </a:srgb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0283" tIns="60142" rIns="120283" bIns="601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6421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03385" y="14725443"/>
                <a:ext cx="1954746" cy="195474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54000">
                    <a:srgbClr val="4D8BC8">
                      <a:alpha val="0"/>
                    </a:srgb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0283" tIns="60142" rIns="120283" bIns="601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6421"/>
              </a:p>
            </p:txBody>
          </p:sp>
          <p:sp>
            <p:nvSpPr>
              <p:cNvPr id="15" name="Block Arc 14"/>
              <p:cNvSpPr/>
              <p:nvPr/>
            </p:nvSpPr>
            <p:spPr>
              <a:xfrm>
                <a:off x="3060002" y="13792912"/>
                <a:ext cx="3819813" cy="3819813"/>
              </a:xfrm>
              <a:prstGeom prst="blockArc">
                <a:avLst>
                  <a:gd name="adj1" fmla="val 2917772"/>
                  <a:gd name="adj2" fmla="val 18755320"/>
                  <a:gd name="adj3" fmla="val 322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0283" tIns="60142" rIns="120283" bIns="601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6421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Picture 2" descr="http://www.ece.ucdavis.edu/freescale/files/2014/09/freescale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5541" y="7157695"/>
              <a:ext cx="5160979" cy="2000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4889819" y="8207829"/>
              <a:ext cx="2941972" cy="1056812"/>
            </a:xfrm>
            <a:prstGeom prst="ellipse">
              <a:avLst/>
            </a:prstGeom>
            <a:noFill/>
            <a:ln w="50800">
              <a:gradFill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alpha val="0"/>
                    </a:schemeClr>
                  </a:gs>
                  <a:gs pos="100000">
                    <a:schemeClr val="tx1"/>
                  </a:gs>
                </a:gsLst>
                <a:lin ang="3000000" scaled="0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295695" y="7829220"/>
              <a:ext cx="889931" cy="1156912"/>
            </a:xfrm>
            <a:prstGeom prst="rect">
              <a:avLst/>
            </a:prstGeom>
          </p:spPr>
        </p:pic>
        <p:pic>
          <p:nvPicPr>
            <p:cNvPr id="9" name="Picture 10" descr="File:Bluetooth.sv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87380" y="7878069"/>
              <a:ext cx="238840" cy="378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s://image.freepik.com/free-icon/laptop_318-34227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71271" y="6981674"/>
              <a:ext cx="1838724" cy="2171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526859" y="7186828"/>
              <a:ext cx="1350492" cy="722538"/>
            </a:xfrm>
            <a:prstGeom prst="rect">
              <a:avLst/>
            </a:prstGeom>
            <a:ln w="228600" cap="sq" cmpd="thickThin">
              <a:noFill/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36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Bluetooth Communication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22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Bluetooth Technology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Invented by Ericsson as an wireless alternative to </a:t>
            </a:r>
            <a:r>
              <a:rPr lang="en-GB" dirty="0" smtClean="0"/>
              <a:t>the RS-232 protocol</a:t>
            </a:r>
            <a:endParaRPr lang="en-GB" dirty="0"/>
          </a:p>
          <a:p>
            <a:r>
              <a:rPr lang="en-GB" dirty="0"/>
              <a:t>Short range, low power radio </a:t>
            </a:r>
            <a:r>
              <a:rPr lang="en-GB" dirty="0" smtClean="0"/>
              <a:t>communication</a:t>
            </a:r>
            <a:endParaRPr lang="en-GB" dirty="0"/>
          </a:p>
          <a:p>
            <a:r>
              <a:rPr lang="en-GB" dirty="0"/>
              <a:t>Widely used, over 3.5 Billion devices shipped in 2015</a:t>
            </a:r>
          </a:p>
          <a:p>
            <a:r>
              <a:rPr lang="en-GB" dirty="0" smtClean="0"/>
              <a:t>Bluetooth </a:t>
            </a:r>
            <a:r>
              <a:rPr lang="en-GB" dirty="0"/>
              <a:t>derives many properties from </a:t>
            </a:r>
            <a:r>
              <a:rPr lang="en-GB" dirty="0" smtClean="0"/>
              <a:t>RS-232/serial protocol</a:t>
            </a:r>
            <a:endParaRPr lang="en-GB" dirty="0"/>
          </a:p>
          <a:p>
            <a:pPr marL="578358" lvl="1" indent="-285750"/>
            <a:r>
              <a:rPr lang="en-GB" dirty="0" smtClean="0"/>
              <a:t>8-bit buffered data stream</a:t>
            </a:r>
            <a:endParaRPr lang="en-GB" dirty="0"/>
          </a:p>
          <a:p>
            <a:pPr marL="578358" lvl="1" indent="-285750"/>
            <a:r>
              <a:rPr lang="en-GB" dirty="0"/>
              <a:t>Asynchronous serial communication</a:t>
            </a:r>
          </a:p>
          <a:p>
            <a:r>
              <a:rPr lang="en-GB" dirty="0"/>
              <a:t>HC-05 is a well-known and cost-effective Bluetooth </a:t>
            </a:r>
            <a:r>
              <a:rPr lang="en-GB" dirty="0" smtClean="0"/>
              <a:t>module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2" descr="https://upload.wikimedia.org/wikipedia/de/thumb/9/9f/Bluetooth-Logo.svg/2000px-Bluetooth-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73" y="5031566"/>
            <a:ext cx="2862957" cy="70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919788" y="4940280"/>
            <a:ext cx="2108688" cy="1234922"/>
            <a:chOff x="7143313" y="14181451"/>
            <a:chExt cx="3272926" cy="191674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313" y="14181451"/>
              <a:ext cx="3272926" cy="1916742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599345" y="15527315"/>
              <a:ext cx="690729" cy="382163"/>
              <a:chOff x="9599345" y="15716001"/>
              <a:chExt cx="690729" cy="38216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9599345" y="15716001"/>
                <a:ext cx="690729" cy="382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 smtClean="0"/>
                  <a:t>1 cm</a:t>
                </a:r>
                <a:endParaRPr lang="en-GB" sz="10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9628917" y="15727848"/>
                <a:ext cx="6186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lg" len="sm"/>
                <a:tailEnd type="arrow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88112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19761"/>
            <a:ext cx="7543800" cy="1450757"/>
          </a:xfrm>
        </p:spPr>
        <p:txBody>
          <a:bodyPr/>
          <a:lstStyle/>
          <a:p>
            <a:r>
              <a:rPr lang="en-GB" dirty="0" smtClean="0"/>
              <a:t>Asynchronous Communication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is transmitted as a continuous stream of </a:t>
            </a:r>
            <a:r>
              <a:rPr lang="en-GB" dirty="0" smtClean="0"/>
              <a:t>bytes </a:t>
            </a:r>
            <a:endParaRPr lang="en-GB" dirty="0" smtClean="0"/>
          </a:p>
          <a:p>
            <a:r>
              <a:rPr lang="en-GB" dirty="0" smtClean="0"/>
              <a:t>Byte alignment is crucial!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86000" y="58847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/>
          </a:p>
          <a:p>
            <a:r>
              <a:rPr lang="en-GB" dirty="0"/>
              <a:t>  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  </a:t>
            </a:r>
          </a:p>
          <a:p>
            <a:r>
              <a:rPr lang="en-GB" dirty="0"/>
              <a:t>      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50077" y="3223059"/>
            <a:ext cx="4843847" cy="436605"/>
            <a:chOff x="2150077" y="3223059"/>
            <a:chExt cx="4843847" cy="436605"/>
          </a:xfrm>
        </p:grpSpPr>
        <p:sp>
          <p:nvSpPr>
            <p:cNvPr id="8" name="TextBox 7"/>
            <p:cNvSpPr txBox="1"/>
            <p:nvPr/>
          </p:nvSpPr>
          <p:spPr>
            <a:xfrm>
              <a:off x="6532605" y="3223059"/>
              <a:ext cx="461319" cy="4366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3F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84789" y="3223059"/>
              <a:ext cx="461319" cy="4366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EB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36973" y="3223059"/>
              <a:ext cx="461319" cy="4366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D7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89157" y="3223059"/>
              <a:ext cx="461319" cy="4366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DA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41341" y="3223059"/>
              <a:ext cx="461319" cy="4366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03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93525" y="3223059"/>
              <a:ext cx="461319" cy="4366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37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5709" y="3223059"/>
              <a:ext cx="461319" cy="4366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7A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7893" y="3223059"/>
              <a:ext cx="461319" cy="4366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FD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50077" y="3223059"/>
              <a:ext cx="461319" cy="4366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A3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97893" y="2605220"/>
            <a:ext cx="4296031" cy="378943"/>
            <a:chOff x="2697893" y="2605220"/>
            <a:chExt cx="4296031" cy="378943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697893" y="2984163"/>
              <a:ext cx="4296031" cy="0"/>
            </a:xfrm>
            <a:prstGeom prst="straightConnector1">
              <a:avLst/>
            </a:prstGeom>
            <a:ln w="38100">
              <a:headEnd type="arrow" w="lg" len="sm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392098" y="2605220"/>
                  <a:ext cx="9076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=0.87</m:t>
                        </m:r>
                      </m:oMath>
                    </m:oMathPara>
                  </a14:m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2098" y="2605220"/>
                  <a:ext cx="90762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2150077" y="3891694"/>
            <a:ext cx="4296031" cy="394045"/>
            <a:chOff x="2150077" y="3891694"/>
            <a:chExt cx="4296031" cy="394045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150077" y="3891694"/>
              <a:ext cx="4296031" cy="0"/>
            </a:xfrm>
            <a:prstGeom prst="straightConnector1">
              <a:avLst/>
            </a:prstGeom>
            <a:ln w="38100">
              <a:solidFill>
                <a:srgbClr val="FF8000"/>
              </a:solidFill>
              <a:headEnd type="arrow" w="lg" len="sm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344177" y="3916407"/>
                  <a:ext cx="19078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=−3.03×</m:t>
                        </m:r>
                        <m:sSup>
                          <m:sSupPr>
                            <m:ctrlPr>
                              <a:rPr lang="en-GB" i="1" smtClean="0">
                                <a:solidFill>
                                  <a:srgbClr val="FF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solidFill>
                                  <a:srgbClr val="FF8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rgbClr val="FF8000"/>
                                </a:solidFill>
                                <a:latin typeface="Cambria Math" panose="02040503050406030204" pitchFamily="18" charset="0"/>
                              </a:rPr>
                              <m:t>211</m:t>
                            </m:r>
                          </m:sup>
                        </m:sSup>
                      </m:oMath>
                    </m:oMathPara>
                  </a14:m>
                  <a:endParaRPr lang="en-GB" dirty="0">
                    <a:solidFill>
                      <a:srgbClr val="FF8000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177" y="3916407"/>
                  <a:ext cx="190783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814704" y="4450643"/>
            <a:ext cx="7560279" cy="1772678"/>
            <a:chOff x="814704" y="4450643"/>
            <a:chExt cx="7560279" cy="177267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704" y="4867373"/>
              <a:ext cx="2730114" cy="119187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1528" y="4855884"/>
              <a:ext cx="4443455" cy="136743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22959" y="4450643"/>
              <a:ext cx="4797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Packet structure to ensure proper alignment</a:t>
              </a: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47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Transmitting Simulink Blocks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Pack Bytes block</a:t>
            </a:r>
          </a:p>
          <a:p>
            <a:pPr lvl="1"/>
            <a:r>
              <a:rPr lang="en-GB" dirty="0" smtClean="0"/>
              <a:t>In:	</a:t>
            </a:r>
            <a:r>
              <a:rPr lang="en-GB" dirty="0" smtClean="0"/>
              <a:t>stream </a:t>
            </a:r>
            <a:r>
              <a:rPr lang="en-GB" dirty="0" smtClean="0"/>
              <a:t>of </a:t>
            </a:r>
            <a:r>
              <a:rPr lang="en-GB" dirty="0" smtClean="0"/>
              <a:t>64-bit double precision real-valued data</a:t>
            </a:r>
          </a:p>
          <a:p>
            <a:pPr lvl="1"/>
            <a:r>
              <a:rPr lang="en-GB" dirty="0" smtClean="0"/>
              <a:t>Out:	stream of 8x </a:t>
            </a:r>
            <a:r>
              <a:rPr lang="en-GB" dirty="0" smtClean="0"/>
              <a:t>8-bit vectors</a:t>
            </a:r>
            <a:endParaRPr lang="en-GB" dirty="0" smtClean="0"/>
          </a:p>
          <a:p>
            <a:r>
              <a:rPr lang="en-GB" dirty="0" smtClean="0"/>
              <a:t>Bluetooth Transmit block</a:t>
            </a:r>
          </a:p>
          <a:p>
            <a:pPr lvl="1"/>
            <a:r>
              <a:rPr lang="en-GB" dirty="0" smtClean="0"/>
              <a:t>Sends these bytes </a:t>
            </a:r>
            <a:r>
              <a:rPr lang="en-GB" dirty="0" smtClean="0"/>
              <a:t>at the chosen Baud </a:t>
            </a:r>
            <a:r>
              <a:rPr lang="en-GB" dirty="0" smtClean="0"/>
              <a:t>rate</a:t>
            </a:r>
            <a:endParaRPr lang="en-GB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076" y="4145739"/>
            <a:ext cx="4467849" cy="154326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89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Receiving Simulink 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PC Bluetooth Receive block</a:t>
            </a:r>
          </a:p>
          <a:p>
            <a:pPr lvl="1"/>
            <a:r>
              <a:rPr lang="en-GB" dirty="0" smtClean="0"/>
              <a:t>Pairs (first time) and connects to the HC-05</a:t>
            </a:r>
          </a:p>
          <a:p>
            <a:pPr lvl="1"/>
            <a:r>
              <a:rPr lang="en-GB" dirty="0" smtClean="0"/>
              <a:t>Align byte stream into packet structure</a:t>
            </a:r>
          </a:p>
          <a:p>
            <a:pPr lvl="1"/>
            <a:r>
              <a:rPr lang="en-GB" dirty="0" smtClean="0"/>
              <a:t>Convert back into real-valued stream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551" y="3469459"/>
            <a:ext cx="3340898" cy="24203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270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Sensors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ECF2-655B-4E9A-A9C3-0FAD68C2201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80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593</TotalTime>
  <Words>515</Words>
  <Application>Microsoft Office PowerPoint</Application>
  <PresentationFormat>On-screen Show (4:3)</PresentationFormat>
  <Paragraphs>192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Cambria Math</vt:lpstr>
      <vt:lpstr>Consolas</vt:lpstr>
      <vt:lpstr>Lucida Console</vt:lpstr>
      <vt:lpstr>Retrospect</vt:lpstr>
      <vt:lpstr>Simplified Telemetry Framework for the Freescale Cup</vt:lpstr>
      <vt:lpstr>Outline</vt:lpstr>
      <vt:lpstr>Introduction</vt:lpstr>
      <vt:lpstr>Bluetooth Communication</vt:lpstr>
      <vt:lpstr>Bluetooth Technology</vt:lpstr>
      <vt:lpstr>Asynchronous Communication </vt:lpstr>
      <vt:lpstr>Transmitting Simulink Blocks</vt:lpstr>
      <vt:lpstr>Receiving Simulink Blocks</vt:lpstr>
      <vt:lpstr>Additional Sensors</vt:lpstr>
      <vt:lpstr>Measuring RPM</vt:lpstr>
      <vt:lpstr>RPM Sensors</vt:lpstr>
      <vt:lpstr>Hall Effect Implementation</vt:lpstr>
      <vt:lpstr>RPM Simulink Block</vt:lpstr>
      <vt:lpstr>Measuring Ambient Light</vt:lpstr>
      <vt:lpstr>Deliverables and Conclusion</vt:lpstr>
      <vt:lpstr>Deliverables</vt:lpstr>
      <vt:lpstr>Example setup</vt:lpstr>
      <vt:lpstr>Conclusion</vt:lpstr>
      <vt:lpstr>Thank you!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Simplified Telemetry Framework for the Freescale Cup</dc:title>
  <dc:creator>Coelho De Castro, Daniel</dc:creator>
  <cp:lastModifiedBy>Coelho De Castro, Daniel</cp:lastModifiedBy>
  <cp:revision>154</cp:revision>
  <dcterms:created xsi:type="dcterms:W3CDTF">2015-11-25T11:22:02Z</dcterms:created>
  <dcterms:modified xsi:type="dcterms:W3CDTF">2015-11-25T21:15:21Z</dcterms:modified>
</cp:coreProperties>
</file>