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631400" cy="32042100"/>
  <p:notesSz cx="6858000" cy="9144000"/>
  <p:defaultTextStyle>
    <a:defPPr>
      <a:defRPr lang="en-US"/>
    </a:defPPr>
    <a:lvl1pPr marL="0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1pPr>
    <a:lvl2pPr marL="1312069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2pPr>
    <a:lvl3pPr marL="2624137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3pPr>
    <a:lvl4pPr marL="3936207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4pPr>
    <a:lvl5pPr marL="5248276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5pPr>
    <a:lvl6pPr marL="6560345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6pPr>
    <a:lvl7pPr marL="7872413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7pPr>
    <a:lvl8pPr marL="9184483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8pPr>
    <a:lvl9pPr marL="10496552" algn="l" defTabSz="2624137" rtl="0" eaLnBrk="1" latinLnBrk="0" hangingPunct="1">
      <a:defRPr sz="5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 userDrawn="1">
          <p15:clr>
            <a:srgbClr val="A4A3A4"/>
          </p15:clr>
        </p15:guide>
        <p15:guide id="2" pos="7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F9"/>
    <a:srgbClr val="F3F7FB"/>
    <a:srgbClr val="566C7E"/>
    <a:srgbClr val="FFFFCC"/>
    <a:srgbClr val="F9FBFD"/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0" autoAdjust="0"/>
    <p:restoredTop sz="94660"/>
  </p:normalViewPr>
  <p:slideViewPr>
    <p:cSldViewPr snapToGrid="0">
      <p:cViewPr>
        <p:scale>
          <a:sx n="50" d="100"/>
          <a:sy n="50" d="100"/>
        </p:scale>
        <p:origin x="1158" y="-4914"/>
      </p:cViewPr>
      <p:guideLst>
        <p:guide orient="horz" pos="10092"/>
        <p:guide pos="7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355" y="5243929"/>
            <a:ext cx="19236690" cy="11155398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8925" y="16829522"/>
            <a:ext cx="16973550" cy="7736088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0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95597" y="1705945"/>
            <a:ext cx="4879896" cy="27154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5910" y="1705945"/>
            <a:ext cx="14356794" cy="27154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8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123" y="7988283"/>
            <a:ext cx="19519583" cy="13328621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123" y="21442998"/>
            <a:ext cx="19519583" cy="7009207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/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909" y="8529726"/>
            <a:ext cx="9618345" cy="20330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7146" y="8529726"/>
            <a:ext cx="9618345" cy="20330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56" y="1705952"/>
            <a:ext cx="19519583" cy="6193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859" y="7854767"/>
            <a:ext cx="9574142" cy="3849500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8859" y="11704267"/>
            <a:ext cx="9574142" cy="1721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57147" y="7854767"/>
            <a:ext cx="9621293" cy="3849500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57147" y="11704267"/>
            <a:ext cx="9621293" cy="1721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7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56" y="2136140"/>
            <a:ext cx="7299216" cy="747649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293" y="4613476"/>
            <a:ext cx="11457146" cy="22770659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8856" y="9612630"/>
            <a:ext cx="7299216" cy="1780858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4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56" y="2136140"/>
            <a:ext cx="7299216" cy="747649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1293" y="4613476"/>
            <a:ext cx="11457146" cy="22770659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8856" y="9612630"/>
            <a:ext cx="7299216" cy="17808586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909" y="1705952"/>
            <a:ext cx="19519583" cy="619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909" y="8529726"/>
            <a:ext cx="19519583" cy="2033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909" y="29698287"/>
            <a:ext cx="5092065" cy="1705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BBAC-57B9-4373-856A-04E7658E6BC7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6651" y="29698287"/>
            <a:ext cx="7638098" cy="1705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3426" y="29698287"/>
            <a:ext cx="5092065" cy="1705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02BA-C1B9-4D0E-9F3F-FEBDB2A27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/>
          <p:cNvSpPr/>
          <p:nvPr/>
        </p:nvSpPr>
        <p:spPr>
          <a:xfrm>
            <a:off x="875700" y="5960262"/>
            <a:ext cx="20880000" cy="397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6" name="Group 225"/>
          <p:cNvGrpSpPr/>
          <p:nvPr/>
        </p:nvGrpSpPr>
        <p:grpSpPr>
          <a:xfrm>
            <a:off x="17209114" y="7066576"/>
            <a:ext cx="1971852" cy="1971850"/>
            <a:chOff x="3060002" y="13792912"/>
            <a:chExt cx="3819813" cy="3819813"/>
          </a:xfrm>
        </p:grpSpPr>
        <p:sp>
          <p:nvSpPr>
            <p:cNvPr id="227" name="Oval 226"/>
            <p:cNvSpPr/>
            <p:nvPr/>
          </p:nvSpPr>
          <p:spPr>
            <a:xfrm>
              <a:off x="3227725" y="13954259"/>
              <a:ext cx="3497114" cy="3497114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0000">
                  <a:srgbClr val="4D8BC8">
                    <a:alpha val="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/>
            </a:p>
          </p:txBody>
        </p:sp>
        <p:sp>
          <p:nvSpPr>
            <p:cNvPr id="228" name="Oval 227"/>
            <p:cNvSpPr/>
            <p:nvPr/>
          </p:nvSpPr>
          <p:spPr>
            <a:xfrm>
              <a:off x="3639197" y="14361185"/>
              <a:ext cx="2683263" cy="2683263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7000">
                  <a:srgbClr val="4D8BC8">
                    <a:alpha val="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/>
            </a:p>
          </p:txBody>
        </p:sp>
        <p:sp>
          <p:nvSpPr>
            <p:cNvPr id="229" name="Oval 228"/>
            <p:cNvSpPr/>
            <p:nvPr/>
          </p:nvSpPr>
          <p:spPr>
            <a:xfrm>
              <a:off x="4003385" y="14725443"/>
              <a:ext cx="1954746" cy="1954746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4000">
                  <a:srgbClr val="4D8BC8">
                    <a:alpha val="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/>
            </a:p>
          </p:txBody>
        </p:sp>
        <p:sp>
          <p:nvSpPr>
            <p:cNvPr id="230" name="Block Arc 229"/>
            <p:cNvSpPr/>
            <p:nvPr/>
          </p:nvSpPr>
          <p:spPr>
            <a:xfrm>
              <a:off x="3060002" y="13792912"/>
              <a:ext cx="3819813" cy="3819813"/>
            </a:xfrm>
            <a:prstGeom prst="blockArc">
              <a:avLst>
                <a:gd name="adj1" fmla="val 2917772"/>
                <a:gd name="adj2" fmla="val 18755320"/>
                <a:gd name="adj3" fmla="val 322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>
                <a:solidFill>
                  <a:schemeClr val="tx1"/>
                </a:solidFill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11675700" y="11196115"/>
            <a:ext cx="10080000" cy="762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11675699" y="20074719"/>
            <a:ext cx="10080000" cy="3893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4" name="Rectangle 123"/>
          <p:cNvSpPr/>
          <p:nvPr/>
        </p:nvSpPr>
        <p:spPr>
          <a:xfrm>
            <a:off x="875700" y="11196276"/>
            <a:ext cx="10080000" cy="1277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38" name="Group 137"/>
          <p:cNvGrpSpPr/>
          <p:nvPr/>
        </p:nvGrpSpPr>
        <p:grpSpPr>
          <a:xfrm>
            <a:off x="421300" y="425391"/>
            <a:ext cx="21788801" cy="1841560"/>
            <a:chOff x="461599" y="501591"/>
            <a:chExt cx="21788801" cy="1841560"/>
          </a:xfrm>
        </p:grpSpPr>
        <p:sp>
          <p:nvSpPr>
            <p:cNvPr id="125" name="Rectangle 124"/>
            <p:cNvSpPr/>
            <p:nvPr/>
          </p:nvSpPr>
          <p:spPr>
            <a:xfrm>
              <a:off x="461599" y="501591"/>
              <a:ext cx="21788801" cy="1841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42158" y="771496"/>
              <a:ext cx="21147086" cy="1358363"/>
              <a:chOff x="742158" y="771496"/>
              <a:chExt cx="21147086" cy="1358363"/>
            </a:xfrm>
          </p:grpSpPr>
          <p:pic>
            <p:nvPicPr>
              <p:cNvPr id="131" name="Picture 130" descr="IMP_ML_2CS_P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158" y="832871"/>
                <a:ext cx="4376737" cy="129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Grafik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4932" y="873096"/>
                <a:ext cx="2754312" cy="1098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Picture 13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4057" y="967553"/>
                <a:ext cx="3910012" cy="909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Grafik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64" t="20042" r="7381" b="15163"/>
              <a:stretch>
                <a:fillRect/>
              </a:stretch>
            </p:blipFill>
            <p:spPr bwMode="auto">
              <a:xfrm>
                <a:off x="14915358" y="771496"/>
                <a:ext cx="3552825" cy="107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Grafik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0820" y="1035815"/>
                <a:ext cx="3889375" cy="77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9" name="TextBox 138"/>
          <p:cNvSpPr txBox="1"/>
          <p:nvPr/>
        </p:nvSpPr>
        <p:spPr>
          <a:xfrm>
            <a:off x="875700" y="2626951"/>
            <a:ext cx="20880000" cy="208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6600" b="1" dirty="0" smtClean="0"/>
              <a:t>Simplified Telemetry </a:t>
            </a:r>
            <a:r>
              <a:rPr lang="en-GB" sz="6600" b="1" dirty="0" smtClean="0"/>
              <a:t>Framework for </a:t>
            </a:r>
            <a:r>
              <a:rPr lang="en-GB" sz="6600" b="1" dirty="0" smtClean="0"/>
              <a:t>the </a:t>
            </a:r>
            <a:r>
              <a:rPr lang="en-GB" sz="6600" b="1" dirty="0" err="1" smtClean="0"/>
              <a:t>Freescale</a:t>
            </a:r>
            <a:r>
              <a:rPr lang="en-GB" sz="6600" b="1" dirty="0" smtClean="0"/>
              <a:t> Cup</a:t>
            </a:r>
          </a:p>
          <a:p>
            <a:pPr algn="ctr"/>
            <a:r>
              <a:rPr lang="en-GB" sz="4000" dirty="0" smtClean="0"/>
              <a:t>Daniel C. Castro, Matt Douthwaite, Sanket Kamthe</a:t>
            </a:r>
            <a:endParaRPr lang="en-GB" sz="3600" dirty="0">
              <a:latin typeface="Lucida Console" panose="020B060904050402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75700" y="10308229"/>
            <a:ext cx="1007999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Bluetooth </a:t>
            </a:r>
            <a:r>
              <a:rPr lang="en-GB" sz="4000" b="1" dirty="0" smtClean="0"/>
              <a:t>Communication</a:t>
            </a:r>
            <a:endParaRPr lang="en-GB" sz="40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675701" y="10308229"/>
            <a:ext cx="1007999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RPM Sensor</a:t>
            </a:r>
            <a:endParaRPr lang="en-GB" sz="40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1675700" y="19181293"/>
            <a:ext cx="1007999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Ambient Light Sensor</a:t>
            </a:r>
            <a:endParaRPr lang="en-GB" sz="40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2032342" y="11445299"/>
            <a:ext cx="93762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We identified a digital </a:t>
            </a:r>
            <a:r>
              <a:rPr lang="en-GB" sz="2800" dirty="0" smtClean="0"/>
              <a:t>Hall Effect sensor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as a reliable method of counting wheel rotations in order to determine revolutions per minute (RPM). Using a Schmitt trigger, this sensor produces a clean digital output in the presence of a magnetic field.</a:t>
            </a:r>
          </a:p>
          <a:p>
            <a:pPr defTabSz="720000"/>
            <a:r>
              <a:rPr lang="en-GB" sz="2800" dirty="0" smtClean="0"/>
              <a:t>	Four 2x1 mm magnets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 were attached to each wheel, held in place by additional magnets on the inside of the tyre.</a:t>
            </a:r>
          </a:p>
        </p:txBody>
      </p:sp>
      <p:pic>
        <p:nvPicPr>
          <p:cNvPr id="222" name="Picture 2" descr="http://www.ece.ucdavis.edu/freescale/files/2014/09/freescal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534" y="6586311"/>
            <a:ext cx="4476617" cy="17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/>
          <p:cNvSpPr txBox="1"/>
          <p:nvPr/>
        </p:nvSpPr>
        <p:spPr>
          <a:xfrm>
            <a:off x="1171894" y="6235051"/>
            <a:ext cx="1208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The </a:t>
            </a:r>
            <a:r>
              <a:rPr lang="en-GB" sz="2800" dirty="0" err="1" smtClean="0"/>
              <a:t>Freescale</a:t>
            </a:r>
            <a:r>
              <a:rPr lang="en-GB" sz="2800" dirty="0" smtClean="0"/>
              <a:t> Cup is an autonomous racing car competition for high-school and undergraduate students. </a:t>
            </a:r>
            <a:r>
              <a:rPr lang="en-GB" sz="2800" dirty="0" smtClean="0"/>
              <a:t>Cars are equipped with </a:t>
            </a:r>
            <a:r>
              <a:rPr lang="en-GB" sz="2800" dirty="0" smtClean="0"/>
              <a:t>a </a:t>
            </a:r>
            <a:r>
              <a:rPr lang="en-GB" sz="2800" dirty="0" err="1" smtClean="0"/>
              <a:t>Freescale</a:t>
            </a:r>
            <a:r>
              <a:rPr lang="en-GB" sz="2800" dirty="0" smtClean="0"/>
              <a:t> Freedom Board, powered by </a:t>
            </a:r>
            <a:r>
              <a:rPr lang="en-GB" sz="2800" dirty="0" err="1" smtClean="0"/>
              <a:t>MathWorks</a:t>
            </a:r>
            <a:r>
              <a:rPr lang="en-GB" sz="2800" dirty="0" smtClean="0"/>
              <a:t> Simulink software. </a:t>
            </a:r>
            <a:r>
              <a:rPr lang="en-GB" sz="2800" dirty="0" smtClean="0"/>
              <a:t>Competitors </a:t>
            </a:r>
            <a:r>
              <a:rPr lang="en-GB" sz="2800" dirty="0" smtClean="0"/>
              <a:t>need to design and tune their car’s control algorithms to follow a track as fast as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Currently, a few advanced teams develop their own data gathering </a:t>
            </a:r>
            <a:r>
              <a:rPr lang="en-GB" sz="2800" dirty="0" smtClean="0"/>
              <a:t>solutions for testing, </a:t>
            </a:r>
            <a:r>
              <a:rPr lang="en-GB" sz="2800" dirty="0" smtClean="0"/>
              <a:t>while the majority relies on trial and error.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/>
              <a:t>We propose an accessible wireless framework to acquire real-time feedback from </a:t>
            </a:r>
            <a:r>
              <a:rPr lang="en-GB" sz="2800" b="1" dirty="0" smtClean="0"/>
              <a:t>multiple </a:t>
            </a:r>
            <a:r>
              <a:rPr lang="en-GB" sz="2800" b="1" dirty="0" smtClean="0"/>
              <a:t>sensors.</a:t>
            </a:r>
            <a:endParaRPr lang="en-GB" sz="2800" b="1" dirty="0"/>
          </a:p>
        </p:txBody>
      </p:sp>
      <p:sp>
        <p:nvSpPr>
          <p:cNvPr id="216" name="Oval 215"/>
          <p:cNvSpPr/>
          <p:nvPr/>
        </p:nvSpPr>
        <p:spPr>
          <a:xfrm>
            <a:off x="14889819" y="8207829"/>
            <a:ext cx="2941972" cy="1056812"/>
          </a:xfrm>
          <a:prstGeom prst="ellipse">
            <a:avLst/>
          </a:prstGeom>
          <a:noFill/>
          <a:ln w="50800"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3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95695" y="7829220"/>
            <a:ext cx="889931" cy="1156912"/>
          </a:xfrm>
          <a:prstGeom prst="rect">
            <a:avLst/>
          </a:prstGeom>
        </p:spPr>
      </p:pic>
      <p:pic>
        <p:nvPicPr>
          <p:cNvPr id="217" name="Picture 10" descr="File:Bluetooth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380" y="7878069"/>
            <a:ext cx="238840" cy="3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free-icon/laptop_318-3422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1" y="6981674"/>
            <a:ext cx="1838724" cy="21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26859" y="7186828"/>
            <a:ext cx="1350492" cy="722538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38" name="TextBox 237"/>
          <p:cNvSpPr txBox="1"/>
          <p:nvPr/>
        </p:nvSpPr>
        <p:spPr>
          <a:xfrm>
            <a:off x="875700" y="5074951"/>
            <a:ext cx="208800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Introduction</a:t>
            </a:r>
            <a:endParaRPr lang="en-GB" sz="4000" b="1" dirty="0"/>
          </a:p>
        </p:txBody>
      </p:sp>
      <p:sp>
        <p:nvSpPr>
          <p:cNvPr id="170" name="Rectangle 169"/>
          <p:cNvSpPr/>
          <p:nvPr/>
        </p:nvSpPr>
        <p:spPr>
          <a:xfrm>
            <a:off x="882034" y="25211502"/>
            <a:ext cx="20873665" cy="6297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8" name="TextBox 187"/>
          <p:cNvSpPr txBox="1"/>
          <p:nvPr/>
        </p:nvSpPr>
        <p:spPr>
          <a:xfrm>
            <a:off x="875700" y="24323616"/>
            <a:ext cx="208800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Deliverables </a:t>
            </a:r>
            <a:r>
              <a:rPr lang="en-GB" sz="4000" b="1" dirty="0" smtClean="0"/>
              <a:t>and</a:t>
            </a:r>
            <a:r>
              <a:rPr lang="en-GB" sz="4000" b="1" dirty="0" smtClean="0"/>
              <a:t> Conclusions</a:t>
            </a:r>
            <a:endParaRPr lang="en-GB" sz="4000" b="1" dirty="0"/>
          </a:p>
        </p:txBody>
      </p:sp>
      <p:grpSp>
        <p:nvGrpSpPr>
          <p:cNvPr id="1052" name="Group 1051"/>
          <p:cNvGrpSpPr/>
          <p:nvPr/>
        </p:nvGrpSpPr>
        <p:grpSpPr>
          <a:xfrm>
            <a:off x="1120470" y="25624757"/>
            <a:ext cx="9938280" cy="4364831"/>
            <a:chOff x="896409" y="27768161"/>
            <a:chExt cx="9938280" cy="4364831"/>
          </a:xfrm>
        </p:grpSpPr>
        <p:grpSp>
          <p:nvGrpSpPr>
            <p:cNvPr id="14" name="Group 13"/>
            <p:cNvGrpSpPr/>
            <p:nvPr/>
          </p:nvGrpSpPr>
          <p:grpSpPr>
            <a:xfrm>
              <a:off x="896409" y="27768161"/>
              <a:ext cx="9938280" cy="4364831"/>
              <a:chOff x="964182" y="21909125"/>
              <a:chExt cx="9938280" cy="436483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6331" y="22468081"/>
                <a:ext cx="3336131" cy="2414588"/>
              </a:xfrm>
              <a:prstGeom prst="rect">
                <a:avLst/>
              </a:prstGeom>
            </p:spPr>
          </p:pic>
          <p:grpSp>
            <p:nvGrpSpPr>
              <p:cNvPr id="207" name="Group 206"/>
              <p:cNvGrpSpPr/>
              <p:nvPr/>
            </p:nvGrpSpPr>
            <p:grpSpPr>
              <a:xfrm>
                <a:off x="5911172" y="23122373"/>
                <a:ext cx="1813279" cy="1813279"/>
                <a:chOff x="3060002" y="13792912"/>
                <a:chExt cx="3819813" cy="3819813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3227726" y="13954259"/>
                  <a:ext cx="3497115" cy="349711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60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3639197" y="14361185"/>
                  <a:ext cx="2683263" cy="2683263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7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4003385" y="14725443"/>
                  <a:ext cx="1954746" cy="1954746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54000">
                      <a:srgbClr val="4D8BC8">
                        <a:alpha val="0"/>
                      </a:srgb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/>
                </a:p>
              </p:txBody>
            </p:sp>
            <p:sp>
              <p:nvSpPr>
                <p:cNvPr id="211" name="Block Arc 210"/>
                <p:cNvSpPr/>
                <p:nvPr/>
              </p:nvSpPr>
              <p:spPr>
                <a:xfrm>
                  <a:off x="3060002" y="13792912"/>
                  <a:ext cx="3819813" cy="3819813"/>
                </a:xfrm>
                <a:prstGeom prst="blockArc">
                  <a:avLst>
                    <a:gd name="adj1" fmla="val 2917772"/>
                    <a:gd name="adj2" fmla="val 18755320"/>
                    <a:gd name="adj3" fmla="val 322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561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4182" y="21909125"/>
                <a:ext cx="6043613" cy="4364831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4133548" y="28045752"/>
              <a:ext cx="4028106" cy="770376"/>
              <a:chOff x="4133548" y="29685861"/>
              <a:chExt cx="4028106" cy="77037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7266547" y="29685861"/>
                <a:ext cx="0" cy="77037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133548" y="29822580"/>
                <a:ext cx="3009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400" i="1" dirty="0" smtClean="0"/>
                  <a:t>Freedom Board (Car)</a:t>
                </a:r>
                <a:endParaRPr lang="en-GB" sz="2400" i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65119" y="29817817"/>
                <a:ext cx="9965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dirty="0" smtClean="0"/>
                  <a:t>PC</a:t>
                </a:r>
                <a:endParaRPr lang="en-GB" sz="2400" i="1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229045" y="13893863"/>
            <a:ext cx="591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The </a:t>
            </a:r>
            <a:r>
              <a:rPr lang="en-GB" sz="2800" dirty="0"/>
              <a:t>HC-05 Bluetooth </a:t>
            </a:r>
            <a:r>
              <a:rPr lang="en-GB" sz="2800" dirty="0" smtClean="0"/>
              <a:t>module</a:t>
            </a:r>
            <a:r>
              <a:rPr lang="en-GB" sz="2800" baseline="30000" dirty="0" smtClean="0"/>
              <a:t>1</a:t>
            </a:r>
            <a:r>
              <a:rPr lang="en-GB" sz="2800" dirty="0" smtClean="0"/>
              <a:t> </a:t>
            </a:r>
            <a:r>
              <a:rPr lang="en-GB" sz="2800" dirty="0"/>
              <a:t>is very popular among hobbyists: cheap and works effortlessly off the shelf.</a:t>
            </a:r>
            <a:endParaRPr lang="en-GB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7175903" y="13509922"/>
            <a:ext cx="3418166" cy="2001800"/>
            <a:chOff x="7143313" y="14181451"/>
            <a:chExt cx="3272926" cy="1916742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313" y="14181451"/>
              <a:ext cx="3272926" cy="1916742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9628917" y="15527315"/>
              <a:ext cx="690729" cy="369332"/>
              <a:chOff x="9628917" y="15716001"/>
              <a:chExt cx="690729" cy="36933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9655167" y="15716001"/>
                <a:ext cx="664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 smtClean="0"/>
                  <a:t>1 cm</a:t>
                </a:r>
                <a:endParaRPr lang="en-GB" sz="1800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9628917" y="15727848"/>
                <a:ext cx="6186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lg" len="sm"/>
                <a:tailEnd type="arrow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734160" y="17091087"/>
            <a:ext cx="4900300" cy="2099778"/>
            <a:chOff x="4778645" y="15841658"/>
            <a:chExt cx="4900300" cy="2099778"/>
          </a:xfrm>
        </p:grpSpPr>
        <p:grpSp>
          <p:nvGrpSpPr>
            <p:cNvPr id="126" name="Group 125"/>
            <p:cNvGrpSpPr/>
            <p:nvPr/>
          </p:nvGrpSpPr>
          <p:grpSpPr>
            <a:xfrm>
              <a:off x="6488466" y="15974596"/>
              <a:ext cx="1382152" cy="1966840"/>
              <a:chOff x="9984024" y="14358551"/>
              <a:chExt cx="1382152" cy="19668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30707" y="14358551"/>
                <a:ext cx="435469" cy="435469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930707" y="14867526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0930707" y="15376501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984024" y="1486752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84026" y="15376497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10" name="Straight Arrow Connector 9"/>
              <p:cNvCxnSpPr>
                <a:stCxn id="7" idx="3"/>
                <a:endCxn id="5" idx="1"/>
              </p:cNvCxnSpPr>
              <p:nvPr/>
            </p:nvCxnSpPr>
            <p:spPr>
              <a:xfrm>
                <a:off x="10419492" y="15085260"/>
                <a:ext cx="511215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3"/>
                <a:endCxn id="6" idx="1"/>
              </p:cNvCxnSpPr>
              <p:nvPr/>
            </p:nvCxnSpPr>
            <p:spPr>
              <a:xfrm>
                <a:off x="10419494" y="15594232"/>
                <a:ext cx="511213" cy="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10930705" y="15889922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84024" y="15889918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29" name="Straight Arrow Connector 28"/>
              <p:cNvCxnSpPr>
                <a:stCxn id="28" idx="3"/>
                <a:endCxn id="27" idx="1"/>
              </p:cNvCxnSpPr>
              <p:nvPr/>
            </p:nvCxnSpPr>
            <p:spPr>
              <a:xfrm>
                <a:off x="10419493" y="16107653"/>
                <a:ext cx="511213" cy="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0930705" y="14572666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930698" y="14681250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930688" y="1445989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930688" y="15088321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930681" y="15196906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0930670" y="14975552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0930670" y="15594232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0930663" y="15702816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0930653" y="15481463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0930653" y="16107653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930646" y="1621623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0930635" y="1599488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4778645" y="16699317"/>
              <a:ext cx="16461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dirty="0" smtClean="0"/>
                <a:t>real-valued</a:t>
              </a:r>
            </a:p>
            <a:p>
              <a:pPr algn="r"/>
              <a:r>
                <a:rPr lang="en-GB" sz="2000" dirty="0" smtClean="0"/>
                <a:t>sensor</a:t>
              </a:r>
            </a:p>
            <a:p>
              <a:pPr algn="r"/>
              <a:r>
                <a:rPr lang="en-GB" sz="2000" dirty="0" smtClean="0"/>
                <a:t>outputs</a:t>
              </a:r>
              <a:endParaRPr lang="en-GB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86918" y="16871393"/>
              <a:ext cx="1747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b</a:t>
              </a:r>
              <a:r>
                <a:rPr lang="en-GB" sz="2000" dirty="0" smtClean="0"/>
                <a:t>yte</a:t>
              </a:r>
            </a:p>
            <a:p>
              <a:r>
                <a:rPr lang="en-GB" sz="2000" dirty="0" smtClean="0"/>
                <a:t>stream</a:t>
              </a:r>
              <a:endParaRPr lang="en-GB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17539" y="15841658"/>
              <a:ext cx="17614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sync. </a:t>
              </a:r>
            </a:p>
            <a:p>
              <a:r>
                <a:rPr lang="en-GB" sz="2000" dirty="0" smtClean="0"/>
                <a:t>header</a:t>
              </a:r>
              <a:endParaRPr lang="en-GB" sz="2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229045" y="15400348"/>
            <a:ext cx="9438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Bluetooth </a:t>
            </a:r>
            <a:r>
              <a:rPr lang="en-GB" sz="2800" dirty="0"/>
              <a:t>uses a standard </a:t>
            </a:r>
            <a:r>
              <a:rPr lang="en-GB" sz="2800" dirty="0" smtClean="0"/>
              <a:t>8-bit </a:t>
            </a:r>
            <a:r>
              <a:rPr lang="en-GB" sz="2800" dirty="0"/>
              <a:t>asynchronous </a:t>
            </a:r>
            <a:r>
              <a:rPr lang="en-GB" sz="2800" dirty="0" smtClean="0"/>
              <a:t>serial </a:t>
            </a:r>
            <a:r>
              <a:rPr lang="en-GB" sz="2800" dirty="0"/>
              <a:t>communication protocol, so we convert the 64-bit real-valued sensor outputs into a 8x 8-bit b</a:t>
            </a:r>
            <a:r>
              <a:rPr lang="en-GB" sz="2800" dirty="0" smtClean="0"/>
              <a:t>yte </a:t>
            </a:r>
            <a:r>
              <a:rPr lang="en-GB" sz="2800" dirty="0"/>
              <a:t>stream.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1255124" y="20807478"/>
            <a:ext cx="9449456" cy="2904316"/>
            <a:chOff x="1240610" y="20841733"/>
            <a:chExt cx="9449456" cy="2904316"/>
          </a:xfrm>
        </p:grpSpPr>
        <p:sp>
          <p:nvSpPr>
            <p:cNvPr id="96" name="Right Arrow 95"/>
            <p:cNvSpPr/>
            <p:nvPr/>
          </p:nvSpPr>
          <p:spPr>
            <a:xfrm>
              <a:off x="1240610" y="22086145"/>
              <a:ext cx="7012335" cy="1659904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62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004917" y="21349243"/>
              <a:ext cx="97830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accent2"/>
                  </a:solidFill>
                </a:rPr>
                <a:t>???</a:t>
              </a:r>
              <a:endParaRPr lang="en-GB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98072" y="22654487"/>
              <a:ext cx="23919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Synchronized</a:t>
              </a:r>
              <a:endParaRPr lang="en-GB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9" name="Right Arrow 368"/>
            <p:cNvSpPr/>
            <p:nvPr/>
          </p:nvSpPr>
          <p:spPr>
            <a:xfrm>
              <a:off x="1240610" y="20841733"/>
              <a:ext cx="7012335" cy="1659904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62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0377" tIns="80189" rIns="160377" bIns="801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561"/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6111705" y="21453647"/>
              <a:ext cx="435469" cy="435541"/>
              <a:chOff x="2859507" y="19828122"/>
              <a:chExt cx="435469" cy="435541"/>
            </a:xfrm>
          </p:grpSpPr>
          <p:sp>
            <p:nvSpPr>
              <p:cNvPr id="394" name="Rectangle 393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395" name="Straight Connector 394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/>
            <p:cNvGrpSpPr/>
            <p:nvPr/>
          </p:nvGrpSpPr>
          <p:grpSpPr>
            <a:xfrm>
              <a:off x="6548850" y="21453602"/>
              <a:ext cx="435469" cy="435541"/>
              <a:chOff x="2859507" y="19828122"/>
              <a:chExt cx="435469" cy="435541"/>
            </a:xfrm>
          </p:grpSpPr>
          <p:sp>
            <p:nvSpPr>
              <p:cNvPr id="390" name="Rectangle 389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391" name="Straight Connector 390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6983620" y="21453566"/>
              <a:ext cx="435469" cy="435541"/>
              <a:chOff x="2859507" y="19828122"/>
              <a:chExt cx="435469" cy="435541"/>
            </a:xfrm>
          </p:grpSpPr>
          <p:sp>
            <p:nvSpPr>
              <p:cNvPr id="386" name="Rectangle 38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387" name="Straight Connector 38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/>
            <p:cNvGrpSpPr/>
            <p:nvPr/>
          </p:nvGrpSpPr>
          <p:grpSpPr>
            <a:xfrm>
              <a:off x="7417435" y="21453566"/>
              <a:ext cx="435469" cy="435541"/>
              <a:chOff x="2859507" y="19828122"/>
              <a:chExt cx="435469" cy="435541"/>
            </a:xfrm>
          </p:grpSpPr>
          <p:sp>
            <p:nvSpPr>
              <p:cNvPr id="382" name="Rectangle 381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383" name="Straight Connector 382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0" name="Group 509"/>
            <p:cNvGrpSpPr/>
            <p:nvPr/>
          </p:nvGrpSpPr>
          <p:grpSpPr>
            <a:xfrm>
              <a:off x="4370421" y="21453495"/>
              <a:ext cx="435469" cy="435541"/>
              <a:chOff x="2859507" y="19828122"/>
              <a:chExt cx="435469" cy="435541"/>
            </a:xfrm>
          </p:grpSpPr>
          <p:sp>
            <p:nvSpPr>
              <p:cNvPr id="511" name="Rectangle 510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12" name="Straight Connector 511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/>
            <p:cNvGrpSpPr/>
            <p:nvPr/>
          </p:nvGrpSpPr>
          <p:grpSpPr>
            <a:xfrm>
              <a:off x="4807566" y="21453450"/>
              <a:ext cx="435469" cy="435541"/>
              <a:chOff x="2859507" y="19828122"/>
              <a:chExt cx="435469" cy="435541"/>
            </a:xfrm>
          </p:grpSpPr>
          <p:sp>
            <p:nvSpPr>
              <p:cNvPr id="516" name="Rectangle 51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17" name="Straight Connector 51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0" name="Group 519"/>
            <p:cNvGrpSpPr/>
            <p:nvPr/>
          </p:nvGrpSpPr>
          <p:grpSpPr>
            <a:xfrm>
              <a:off x="5242336" y="21453414"/>
              <a:ext cx="435469" cy="435541"/>
              <a:chOff x="2859507" y="19828122"/>
              <a:chExt cx="435469" cy="435541"/>
            </a:xfrm>
          </p:grpSpPr>
          <p:sp>
            <p:nvSpPr>
              <p:cNvPr id="521" name="Rectangle 520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22" name="Straight Connector 521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/>
            <p:cNvGrpSpPr/>
            <p:nvPr/>
          </p:nvGrpSpPr>
          <p:grpSpPr>
            <a:xfrm>
              <a:off x="5676151" y="21453414"/>
              <a:ext cx="435469" cy="435541"/>
              <a:chOff x="2859507" y="19828122"/>
              <a:chExt cx="435469" cy="435541"/>
            </a:xfrm>
          </p:grpSpPr>
          <p:sp>
            <p:nvSpPr>
              <p:cNvPr id="526" name="Rectangle 52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27" name="Straight Connector 52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Group 529"/>
            <p:cNvGrpSpPr/>
            <p:nvPr/>
          </p:nvGrpSpPr>
          <p:grpSpPr>
            <a:xfrm>
              <a:off x="2629176" y="21453343"/>
              <a:ext cx="435469" cy="435541"/>
              <a:chOff x="2859507" y="19828122"/>
              <a:chExt cx="435469" cy="435541"/>
            </a:xfrm>
          </p:grpSpPr>
          <p:sp>
            <p:nvSpPr>
              <p:cNvPr id="531" name="Rectangle 530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Group 534"/>
            <p:cNvGrpSpPr/>
            <p:nvPr/>
          </p:nvGrpSpPr>
          <p:grpSpPr>
            <a:xfrm>
              <a:off x="3066321" y="21453298"/>
              <a:ext cx="435469" cy="435541"/>
              <a:chOff x="2859507" y="19828122"/>
              <a:chExt cx="435469" cy="435541"/>
            </a:xfrm>
          </p:grpSpPr>
          <p:sp>
            <p:nvSpPr>
              <p:cNvPr id="536" name="Rectangle 53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Group 539"/>
            <p:cNvGrpSpPr/>
            <p:nvPr/>
          </p:nvGrpSpPr>
          <p:grpSpPr>
            <a:xfrm>
              <a:off x="3501091" y="21453262"/>
              <a:ext cx="435469" cy="435541"/>
              <a:chOff x="2859507" y="19828122"/>
              <a:chExt cx="435469" cy="435541"/>
            </a:xfrm>
          </p:grpSpPr>
          <p:sp>
            <p:nvSpPr>
              <p:cNvPr id="541" name="Rectangle 540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42" name="Straight Connector 541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544"/>
            <p:cNvGrpSpPr/>
            <p:nvPr/>
          </p:nvGrpSpPr>
          <p:grpSpPr>
            <a:xfrm>
              <a:off x="3934906" y="21453262"/>
              <a:ext cx="435469" cy="435541"/>
              <a:chOff x="2859507" y="19828122"/>
              <a:chExt cx="435469" cy="435541"/>
            </a:xfrm>
          </p:grpSpPr>
          <p:sp>
            <p:nvSpPr>
              <p:cNvPr id="546" name="Rectangle 54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47" name="Straight Connector 54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/>
            <p:cNvGrpSpPr/>
            <p:nvPr/>
          </p:nvGrpSpPr>
          <p:grpSpPr>
            <a:xfrm>
              <a:off x="1759807" y="21453110"/>
              <a:ext cx="435469" cy="435541"/>
              <a:chOff x="2859507" y="19828122"/>
              <a:chExt cx="435469" cy="435541"/>
            </a:xfrm>
          </p:grpSpPr>
          <p:sp>
            <p:nvSpPr>
              <p:cNvPr id="561" name="Rectangle 560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62" name="Straight Connector 561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2193622" y="21453110"/>
              <a:ext cx="435469" cy="435541"/>
              <a:chOff x="2859507" y="19828122"/>
              <a:chExt cx="435469" cy="435541"/>
            </a:xfrm>
          </p:grpSpPr>
          <p:sp>
            <p:nvSpPr>
              <p:cNvPr id="566" name="Rectangle 565"/>
              <p:cNvSpPr/>
              <p:nvPr/>
            </p:nvSpPr>
            <p:spPr>
              <a:xfrm rot="5400000">
                <a:off x="2859507" y="19828194"/>
                <a:ext cx="435469" cy="43546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60377" tIns="80189" rIns="160377" bIns="801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8561"/>
              </a:p>
            </p:txBody>
          </p:sp>
          <p:cxnSp>
            <p:nvCxnSpPr>
              <p:cNvPr id="567" name="Straight Connector 566"/>
              <p:cNvCxnSpPr/>
              <p:nvPr/>
            </p:nvCxnSpPr>
            <p:spPr>
              <a:xfrm rot="5400000">
                <a:off x="2859508" y="20045874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 rot="5400000">
                <a:off x="2750924" y="2004586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 rot="5400000">
                <a:off x="2972277" y="20045857"/>
                <a:ext cx="4354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" name="Group 1023"/>
            <p:cNvGrpSpPr/>
            <p:nvPr/>
          </p:nvGrpSpPr>
          <p:grpSpPr>
            <a:xfrm>
              <a:off x="5833707" y="22698343"/>
              <a:ext cx="1891816" cy="435508"/>
              <a:chOff x="6191847" y="22698343"/>
              <a:chExt cx="1891816" cy="43550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7648194" y="22698352"/>
                <a:ext cx="435469" cy="435490"/>
                <a:chOff x="7648194" y="22698415"/>
                <a:chExt cx="435469" cy="43549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 rot="5400000">
                  <a:off x="7648194" y="22698436"/>
                  <a:ext cx="435469" cy="435469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7651812" y="22916167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5400000">
                  <a:off x="7543228" y="2291616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7764581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71630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98" name="Rectangle 97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0" name="Group 569"/>
              <p:cNvGrpSpPr/>
              <p:nvPr/>
            </p:nvGrpSpPr>
            <p:grpSpPr>
              <a:xfrm>
                <a:off x="66784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571" name="Rectangle 570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72" name="Straight Connector 571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5" name="Group 574"/>
              <p:cNvGrpSpPr/>
              <p:nvPr/>
            </p:nvGrpSpPr>
            <p:grpSpPr>
              <a:xfrm>
                <a:off x="6191847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576" name="Rectangle 575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77" name="Straight Connector 576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0" name="Group 579"/>
            <p:cNvGrpSpPr/>
            <p:nvPr/>
          </p:nvGrpSpPr>
          <p:grpSpPr>
            <a:xfrm>
              <a:off x="3826625" y="22698343"/>
              <a:ext cx="1891816" cy="435508"/>
              <a:chOff x="6191847" y="22698343"/>
              <a:chExt cx="1891816" cy="435508"/>
            </a:xfrm>
          </p:grpSpPr>
          <p:grpSp>
            <p:nvGrpSpPr>
              <p:cNvPr id="581" name="Group 580"/>
              <p:cNvGrpSpPr/>
              <p:nvPr/>
            </p:nvGrpSpPr>
            <p:grpSpPr>
              <a:xfrm>
                <a:off x="7648194" y="22698352"/>
                <a:ext cx="435469" cy="435490"/>
                <a:chOff x="7648194" y="22698415"/>
                <a:chExt cx="435469" cy="435490"/>
              </a:xfrm>
            </p:grpSpPr>
            <p:sp>
              <p:nvSpPr>
                <p:cNvPr id="597" name="Rectangle 596"/>
                <p:cNvSpPr/>
                <p:nvPr/>
              </p:nvSpPr>
              <p:spPr>
                <a:xfrm rot="5400000">
                  <a:off x="7648194" y="22698436"/>
                  <a:ext cx="435469" cy="435469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98" name="Straight Connector 597"/>
                <p:cNvCxnSpPr/>
                <p:nvPr/>
              </p:nvCxnSpPr>
              <p:spPr>
                <a:xfrm rot="5400000">
                  <a:off x="7651812" y="22916167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rot="5400000">
                  <a:off x="7543228" y="2291616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 rot="5400000">
                  <a:off x="7764581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2" name="Group 581"/>
              <p:cNvGrpSpPr/>
              <p:nvPr/>
            </p:nvGrpSpPr>
            <p:grpSpPr>
              <a:xfrm>
                <a:off x="71630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94" name="Straight Connector 593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3" name="Group 582"/>
              <p:cNvGrpSpPr/>
              <p:nvPr/>
            </p:nvGrpSpPr>
            <p:grpSpPr>
              <a:xfrm>
                <a:off x="66784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90" name="Straight Connector 589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4" name="Group 583"/>
              <p:cNvGrpSpPr/>
              <p:nvPr/>
            </p:nvGrpSpPr>
            <p:grpSpPr>
              <a:xfrm>
                <a:off x="6191847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585" name="Rectangle 584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586" name="Straight Connector 585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1" name="Group 600"/>
            <p:cNvGrpSpPr/>
            <p:nvPr/>
          </p:nvGrpSpPr>
          <p:grpSpPr>
            <a:xfrm>
              <a:off x="1814281" y="22698343"/>
              <a:ext cx="1891816" cy="435508"/>
              <a:chOff x="6191847" y="22698343"/>
              <a:chExt cx="1891816" cy="435508"/>
            </a:xfrm>
          </p:grpSpPr>
          <p:grpSp>
            <p:nvGrpSpPr>
              <p:cNvPr id="602" name="Group 601"/>
              <p:cNvGrpSpPr/>
              <p:nvPr/>
            </p:nvGrpSpPr>
            <p:grpSpPr>
              <a:xfrm>
                <a:off x="7648194" y="22698352"/>
                <a:ext cx="435469" cy="435490"/>
                <a:chOff x="7648194" y="22698415"/>
                <a:chExt cx="435469" cy="435490"/>
              </a:xfrm>
            </p:grpSpPr>
            <p:sp>
              <p:nvSpPr>
                <p:cNvPr id="618" name="Rectangle 617"/>
                <p:cNvSpPr/>
                <p:nvPr/>
              </p:nvSpPr>
              <p:spPr>
                <a:xfrm rot="5400000">
                  <a:off x="7648194" y="22698436"/>
                  <a:ext cx="435469" cy="435469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 rot="5400000">
                  <a:off x="7651812" y="22916167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 rot="5400000">
                  <a:off x="7543228" y="2291616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 rot="5400000">
                  <a:off x="7764581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Group 602"/>
              <p:cNvGrpSpPr/>
              <p:nvPr/>
            </p:nvGrpSpPr>
            <p:grpSpPr>
              <a:xfrm>
                <a:off x="71630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614" name="Rectangle 613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615" name="Straight Connector 614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Group 603"/>
              <p:cNvGrpSpPr/>
              <p:nvPr/>
            </p:nvGrpSpPr>
            <p:grpSpPr>
              <a:xfrm>
                <a:off x="6678429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610" name="Rectangle 609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Group 604"/>
              <p:cNvGrpSpPr/>
              <p:nvPr/>
            </p:nvGrpSpPr>
            <p:grpSpPr>
              <a:xfrm>
                <a:off x="6191847" y="22698343"/>
                <a:ext cx="435469" cy="435508"/>
                <a:chOff x="7139219" y="22698397"/>
                <a:chExt cx="435469" cy="435508"/>
              </a:xfrm>
            </p:grpSpPr>
            <p:sp>
              <p:nvSpPr>
                <p:cNvPr id="606" name="Rectangle 605"/>
                <p:cNvSpPr/>
                <p:nvPr/>
              </p:nvSpPr>
              <p:spPr>
                <a:xfrm rot="5400000">
                  <a:off x="7139219" y="22698436"/>
                  <a:ext cx="435469" cy="4354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60377" tIns="80189" rIns="160377" bIns="801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8561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>
                <a:xfrm rot="5400000">
                  <a:off x="7136157" y="22916150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/>
                <p:nvPr/>
              </p:nvCxnSpPr>
              <p:spPr>
                <a:xfrm rot="5400000">
                  <a:off x="7027572" y="22916143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/>
                <p:nvPr/>
              </p:nvCxnSpPr>
              <p:spPr>
                <a:xfrm rot="5400000">
                  <a:off x="7248926" y="22916132"/>
                  <a:ext cx="43546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25" name="TextBox 1024"/>
          <p:cNvSpPr txBox="1"/>
          <p:nvPr/>
        </p:nvSpPr>
        <p:spPr>
          <a:xfrm>
            <a:off x="4776026" y="16842090"/>
            <a:ext cx="5929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To synchronize the incoming </a:t>
            </a:r>
            <a:r>
              <a:rPr lang="en-GB" sz="2800" dirty="0"/>
              <a:t>data, we implemented a b</a:t>
            </a:r>
            <a:r>
              <a:rPr lang="en-GB" sz="2800" dirty="0" smtClean="0"/>
              <a:t>yte </a:t>
            </a:r>
            <a:r>
              <a:rPr lang="en-GB" sz="2800" dirty="0"/>
              <a:t>packet structure with </a:t>
            </a:r>
            <a:r>
              <a:rPr lang="en-GB" sz="2800" dirty="0" smtClean="0"/>
              <a:t>a custom header</a:t>
            </a:r>
            <a:r>
              <a:rPr lang="en-GB" sz="2800" dirty="0"/>
              <a:t>. This is done </a:t>
            </a:r>
            <a:r>
              <a:rPr lang="en-GB" sz="2800" dirty="0" smtClean="0"/>
              <a:t>so the </a:t>
            </a:r>
            <a:r>
              <a:rPr lang="en-GB" sz="2800" dirty="0"/>
              <a:t>values transmitted in a given time frame can be de-multiplexed in the proper order without ambiguity.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29045" y="11444173"/>
            <a:ext cx="936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>
              <a:spcAft>
                <a:spcPts val="1000"/>
              </a:spcAft>
            </a:pPr>
            <a:r>
              <a:rPr lang="en-GB" sz="2800" dirty="0" smtClean="0"/>
              <a:t>	Our main objective was to establish a </a:t>
            </a:r>
            <a:r>
              <a:rPr lang="en-GB" sz="2800" b="1" dirty="0" smtClean="0"/>
              <a:t>transparent communication link from the car to a PC</a:t>
            </a:r>
            <a:r>
              <a:rPr lang="en-GB" sz="2800" dirty="0" smtClean="0"/>
              <a:t>.</a:t>
            </a:r>
          </a:p>
          <a:p>
            <a:pPr defTabSz="720000">
              <a:spcAft>
                <a:spcPts val="1000"/>
              </a:spcAft>
            </a:pPr>
            <a:r>
              <a:rPr lang="en-GB" sz="2800" dirty="0" smtClean="0"/>
              <a:t>	We chose to use Bluetooth, as it is one of the most prevalent and power-efficient short-range wireless technologies availabl</a:t>
            </a:r>
            <a:r>
              <a:rPr lang="en-GB" sz="2800" dirty="0"/>
              <a:t>e</a:t>
            </a:r>
            <a:r>
              <a:rPr lang="en-GB" sz="2800" dirty="0" smtClean="0"/>
              <a:t>.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1229045" y="19661152"/>
            <a:ext cx="935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In </a:t>
            </a:r>
            <a:r>
              <a:rPr lang="en-GB" sz="2800" dirty="0"/>
              <a:t>future developments, the header can be made to transmit packet </a:t>
            </a:r>
            <a:r>
              <a:rPr lang="en-GB" sz="2800" dirty="0" smtClean="0"/>
              <a:t>meta-data, e.g. packet length and data types.</a:t>
            </a:r>
            <a:endParaRPr lang="en-GB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65843" y="14569491"/>
            <a:ext cx="3962268" cy="1598623"/>
            <a:chOff x="16560930" y="16441310"/>
            <a:chExt cx="3962268" cy="1598623"/>
          </a:xfrm>
        </p:grpSpPr>
        <p:sp>
          <p:nvSpPr>
            <p:cNvPr id="169" name="TextBox 168"/>
            <p:cNvSpPr txBox="1"/>
            <p:nvPr/>
          </p:nvSpPr>
          <p:spPr>
            <a:xfrm>
              <a:off x="17124438" y="16441310"/>
              <a:ext cx="155858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 err="1" smtClean="0"/>
                <a:t>Vout</a:t>
              </a:r>
              <a:r>
                <a:rPr lang="en-GB" sz="2000" dirty="0" smtClean="0"/>
                <a:t> (V)</a:t>
              </a:r>
              <a:endParaRPr lang="en-GB" sz="20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7053908" y="16507755"/>
              <a:ext cx="3469290" cy="1164473"/>
              <a:chOff x="19771192" y="11079555"/>
              <a:chExt cx="1298604" cy="503426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0439141" y="11285637"/>
                <a:ext cx="406487" cy="197710"/>
                <a:chOff x="1540458" y="1433383"/>
                <a:chExt cx="1161554" cy="197710"/>
              </a:xfrm>
            </p:grpSpPr>
            <p:cxnSp>
              <p:nvCxnSpPr>
                <p:cNvPr id="183" name="Elbow Connector 182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Elbow Connector 183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Elbow Connector 184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Elbow Connector 185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Elbow Connector 186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flipH="1">
                <a:off x="19771193" y="11285636"/>
                <a:ext cx="667945" cy="197710"/>
                <a:chOff x="1540458" y="1433383"/>
                <a:chExt cx="1161554" cy="197710"/>
              </a:xfrm>
            </p:grpSpPr>
            <p:cxnSp>
              <p:nvCxnSpPr>
                <p:cNvPr id="178" name="Elbow Connector 177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Elbow Connector 178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Elbow Connector 179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Elbow Connector 180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Elbow Connector 181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 flipH="1">
                <a:off x="20846479" y="11285636"/>
                <a:ext cx="169677" cy="197710"/>
                <a:chOff x="1540458" y="1433383"/>
                <a:chExt cx="1161556" cy="197710"/>
              </a:xfrm>
            </p:grpSpPr>
            <p:cxnSp>
              <p:nvCxnSpPr>
                <p:cNvPr id="173" name="Elbow Connector 172"/>
                <p:cNvCxnSpPr/>
                <p:nvPr/>
              </p:nvCxnSpPr>
              <p:spPr>
                <a:xfrm rot="10800000" flipV="1">
                  <a:off x="2463110" y="1433384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Elbow Connector 173"/>
                <p:cNvCxnSpPr/>
                <p:nvPr/>
              </p:nvCxnSpPr>
              <p:spPr>
                <a:xfrm rot="10800000">
                  <a:off x="2240687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Elbow Connector 174"/>
                <p:cNvCxnSpPr/>
                <p:nvPr/>
              </p:nvCxnSpPr>
              <p:spPr>
                <a:xfrm rot="10800000" flipV="1">
                  <a:off x="2001785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Elbow Connector 175"/>
                <p:cNvCxnSpPr/>
                <p:nvPr/>
              </p:nvCxnSpPr>
              <p:spPr>
                <a:xfrm rot="10800000">
                  <a:off x="1779360" y="1433383"/>
                  <a:ext cx="222421" cy="197708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Elbow Connector 176"/>
                <p:cNvCxnSpPr/>
                <p:nvPr/>
              </p:nvCxnSpPr>
              <p:spPr>
                <a:xfrm rot="10800000" flipV="1">
                  <a:off x="1540458" y="1433383"/>
                  <a:ext cx="238902" cy="197709"/>
                </a:xfrm>
                <a:prstGeom prst="bentConnector3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19772357" y="11079555"/>
                <a:ext cx="2381" cy="503426"/>
              </a:xfrm>
              <a:prstGeom prst="straightConnector1">
                <a:avLst/>
              </a:prstGeom>
              <a:ln w="25400">
                <a:solidFill>
                  <a:schemeClr val="dk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9771192" y="11582980"/>
                <a:ext cx="1298604" cy="0"/>
              </a:xfrm>
              <a:prstGeom prst="straightConnector1">
                <a:avLst/>
              </a:prstGeom>
              <a:ln w="25400">
                <a:solidFill>
                  <a:schemeClr val="dk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18219493" y="17639824"/>
              <a:ext cx="1050172" cy="40010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Time</a:t>
              </a:r>
              <a:endParaRPr lang="en-GB" sz="20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560930" y="16716863"/>
              <a:ext cx="503937" cy="10156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dirty="0" smtClean="0"/>
                <a:t>3.3</a:t>
              </a:r>
            </a:p>
            <a:p>
              <a:pPr algn="r"/>
              <a:endParaRPr lang="en-GB" sz="2000" dirty="0"/>
            </a:p>
            <a:p>
              <a:pPr algn="r"/>
              <a:r>
                <a:rPr lang="en-GB" sz="2000" dirty="0" smtClean="0"/>
                <a:t>0</a:t>
              </a:r>
              <a:endParaRPr lang="en-GB" sz="20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447042" y="16002613"/>
            <a:ext cx="3469291" cy="1601848"/>
            <a:chOff x="19766782" y="11954832"/>
            <a:chExt cx="1298605" cy="842394"/>
          </a:xfrm>
        </p:grpSpPr>
        <p:grpSp>
          <p:nvGrpSpPr>
            <p:cNvPr id="197" name="Group 196"/>
            <p:cNvGrpSpPr/>
            <p:nvPr/>
          </p:nvGrpSpPr>
          <p:grpSpPr>
            <a:xfrm>
              <a:off x="19766782" y="11992495"/>
              <a:ext cx="1298605" cy="804731"/>
              <a:chOff x="19766782" y="11859094"/>
              <a:chExt cx="1298605" cy="80476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19766782" y="11859094"/>
                <a:ext cx="1298605" cy="612421"/>
                <a:chOff x="19762020" y="11722835"/>
                <a:chExt cx="1298605" cy="44056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9764401" y="11741024"/>
                  <a:ext cx="1247345" cy="349105"/>
                </a:xfrm>
                <a:custGeom>
                  <a:avLst/>
                  <a:gdLst>
                    <a:gd name="connsiteX0" fmla="*/ 0 w 1181100"/>
                    <a:gd name="connsiteY0" fmla="*/ 345282 h 349105"/>
                    <a:gd name="connsiteX1" fmla="*/ 745331 w 1181100"/>
                    <a:gd name="connsiteY1" fmla="*/ 300038 h 349105"/>
                    <a:gd name="connsiteX2" fmla="*/ 1181100 w 1181100"/>
                    <a:gd name="connsiteY2" fmla="*/ 0 h 349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81100" h="349105">
                      <a:moveTo>
                        <a:pt x="0" y="345282"/>
                      </a:moveTo>
                      <a:cubicBezTo>
                        <a:pt x="274240" y="351433"/>
                        <a:pt x="548481" y="357585"/>
                        <a:pt x="745331" y="300038"/>
                      </a:cubicBezTo>
                      <a:cubicBezTo>
                        <a:pt x="942181" y="242491"/>
                        <a:pt x="1061640" y="121245"/>
                        <a:pt x="1181100" y="0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V="1">
                  <a:off x="19764402" y="11722835"/>
                  <a:ext cx="2381" cy="440531"/>
                </a:xfrm>
                <a:prstGeom prst="straightConnector1">
                  <a:avLst/>
                </a:prstGeom>
                <a:ln w="25400">
                  <a:solidFill>
                    <a:schemeClr val="dk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>
                  <a:off x="19762020" y="12163395"/>
                  <a:ext cx="1298605" cy="0"/>
                </a:xfrm>
                <a:prstGeom prst="straightConnector1">
                  <a:avLst/>
                </a:prstGeom>
                <a:ln w="25400">
                  <a:solidFill>
                    <a:schemeClr val="dk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TextBox 167"/>
              <p:cNvSpPr txBox="1"/>
              <p:nvPr/>
            </p:nvSpPr>
            <p:spPr>
              <a:xfrm>
                <a:off x="20205210" y="12453438"/>
                <a:ext cx="393094" cy="2104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Time</a:t>
                </a:r>
                <a:endParaRPr lang="en-GB" sz="2000" dirty="0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19792302" y="11954832"/>
              <a:ext cx="253331" cy="210413"/>
            </a:xfrm>
            <a:prstGeom prst="rect">
              <a:avLst/>
            </a:prstGeom>
            <a:ln w="2540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2000" dirty="0" smtClean="0"/>
                <a:t>RPM</a:t>
              </a:r>
              <a:endParaRPr lang="en-GB" sz="2000" dirty="0"/>
            </a:p>
          </p:txBody>
        </p:sp>
      </p:grpSp>
      <p:sp>
        <p:nvSpPr>
          <p:cNvPr id="15" name="Circular Arrow 14"/>
          <p:cNvSpPr/>
          <p:nvPr/>
        </p:nvSpPr>
        <p:spPr>
          <a:xfrm rot="5400000">
            <a:off x="19109810" y="14996209"/>
            <a:ext cx="1832960" cy="1955123"/>
          </a:xfrm>
          <a:prstGeom prst="circularArrow">
            <a:avLst>
              <a:gd name="adj1" fmla="val 7961"/>
              <a:gd name="adj2" fmla="val 1579808"/>
              <a:gd name="adj3" fmla="val 20021209"/>
              <a:gd name="adj4" fmla="val 10800000"/>
              <a:gd name="adj5" fmla="val 12584"/>
            </a:avLst>
          </a:prstGeom>
          <a:gradFill>
            <a:gsLst>
              <a:gs pos="0">
                <a:schemeClr val="accen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37" name="Group 1036"/>
          <p:cNvGrpSpPr/>
          <p:nvPr/>
        </p:nvGrpSpPr>
        <p:grpSpPr>
          <a:xfrm>
            <a:off x="12782082" y="14560595"/>
            <a:ext cx="3546811" cy="2609028"/>
            <a:chOff x="12782082" y="15127935"/>
            <a:chExt cx="3546811" cy="2609028"/>
          </a:xfrm>
        </p:grpSpPr>
        <p:sp>
          <p:nvSpPr>
            <p:cNvPr id="18" name="Circular Arrow 17"/>
            <p:cNvSpPr/>
            <p:nvPr/>
          </p:nvSpPr>
          <p:spPr>
            <a:xfrm rot="20284684" flipV="1">
              <a:off x="14981393" y="15127935"/>
              <a:ext cx="1347500" cy="1347500"/>
            </a:xfrm>
            <a:prstGeom prst="circularArrow">
              <a:avLst>
                <a:gd name="adj1" fmla="val 13227"/>
                <a:gd name="adj2" fmla="val 1971063"/>
                <a:gd name="adj3" fmla="val 15929355"/>
                <a:gd name="adj4" fmla="val 10227860"/>
                <a:gd name="adj5" fmla="val 13305"/>
              </a:avLst>
            </a:prstGeom>
            <a:gradFill flip="none" rotWithShape="0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12782082" y="15552870"/>
              <a:ext cx="1969817" cy="1969817"/>
              <a:chOff x="12397594" y="16827304"/>
              <a:chExt cx="1542185" cy="1542185"/>
            </a:xfrm>
          </p:grpSpPr>
          <p:sp>
            <p:nvSpPr>
              <p:cNvPr id="1031" name="Oval 1030"/>
              <p:cNvSpPr/>
              <p:nvPr/>
            </p:nvSpPr>
            <p:spPr>
              <a:xfrm>
                <a:off x="12397594" y="16827304"/>
                <a:ext cx="1542185" cy="15421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17400000" rev="0"/>
                </a:camera>
                <a:lightRig rig="balanced" dir="t"/>
              </a:scene3d>
              <a:sp3d extrusionH="762000">
                <a:extrusionClr>
                  <a:schemeClr val="tx1">
                    <a:lumMod val="65000"/>
                    <a:lumOff val="35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13145798" y="16864495"/>
                <a:ext cx="163025" cy="16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cene3d>
                <a:camera prst="perspectiveRight" fov="0">
                  <a:rot lat="0" lon="17400000" rev="0"/>
                </a:camera>
                <a:lightRig rig="threePt" dir="t">
                  <a:rot lat="0" lon="0" rev="0"/>
                </a:lightRig>
              </a:scene3d>
              <a:sp3d extrusionH="76200" prstMaterial="metal">
                <a:extrusionClr>
                  <a:schemeClr val="bg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13147353" y="18155500"/>
                <a:ext cx="163025" cy="16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cene3d>
                <a:camera prst="perspectiveRight" fov="0">
                  <a:rot lat="0" lon="17400000" rev="0"/>
                </a:camera>
                <a:lightRig rig="threePt" dir="t">
                  <a:rot lat="0" lon="0" rev="0"/>
                </a:lightRig>
              </a:scene3d>
              <a:sp3d extrusionH="76200" prstMaterial="metal">
                <a:extrusionClr>
                  <a:schemeClr val="bg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13352596" y="17516883"/>
                <a:ext cx="163025" cy="16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cene3d>
                <a:camera prst="perspectiveRight" fov="0">
                  <a:rot lat="0" lon="17400000" rev="0"/>
                </a:camera>
                <a:lightRig rig="threePt" dir="t">
                  <a:rot lat="0" lon="0" rev="0"/>
                </a:lightRig>
              </a:scene3d>
              <a:sp3d extrusionH="76200" prstMaterial="metal">
                <a:extrusionClr>
                  <a:schemeClr val="bg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12948153" y="17516883"/>
                <a:ext cx="163025" cy="1630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cene3d>
                <a:camera prst="perspectiveRight" fov="0">
                  <a:rot lat="0" lon="17400000" rev="0"/>
                </a:camera>
                <a:lightRig rig="threePt" dir="t">
                  <a:rot lat="0" lon="0" rev="0"/>
                </a:lightRig>
              </a:scene3d>
              <a:sp3d extrusionH="76200" prstMaterial="metal">
                <a:extrusionClr>
                  <a:schemeClr val="bg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4" name="Curved Down Arrow 193"/>
            <p:cNvSpPr/>
            <p:nvPr/>
          </p:nvSpPr>
          <p:spPr>
            <a:xfrm rot="10800000">
              <a:off x="13118243" y="16546148"/>
              <a:ext cx="1270857" cy="1190815"/>
            </a:xfrm>
            <a:prstGeom prst="curvedDownArrow">
              <a:avLst>
                <a:gd name="adj1" fmla="val 15215"/>
                <a:gd name="adj2" fmla="val 36002"/>
                <a:gd name="adj3" fmla="val 387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8" name="Lightning Bolt 157"/>
            <p:cNvSpPr/>
            <p:nvPr/>
          </p:nvSpPr>
          <p:spPr>
            <a:xfrm rot="19590851" flipH="1" flipV="1">
              <a:off x="13899321" y="15405975"/>
              <a:ext cx="959399" cy="540442"/>
            </a:xfrm>
            <a:prstGeom prst="lightningBolt">
              <a:avLst/>
            </a:prstGeom>
            <a:gradFill flip="none" rotWithShape="0">
              <a:gsLst>
                <a:gs pos="0">
                  <a:schemeClr val="accent1">
                    <a:lumMod val="60000"/>
                    <a:lumOff val="40000"/>
                    <a:alpha val="1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6" name="Straight Connector 1035"/>
            <p:cNvCxnSpPr/>
            <p:nvPr/>
          </p:nvCxnSpPr>
          <p:spPr>
            <a:xfrm>
              <a:off x="14950976" y="15855280"/>
              <a:ext cx="0" cy="414358"/>
            </a:xfrm>
            <a:prstGeom prst="line">
              <a:avLst/>
            </a:prstGeom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>
              <a:off x="14829056" y="15916240"/>
              <a:ext cx="0" cy="414358"/>
            </a:xfrm>
            <a:prstGeom prst="line">
              <a:avLst/>
            </a:prstGeom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>
              <a:off x="14890016" y="15891953"/>
              <a:ext cx="0" cy="414358"/>
            </a:xfrm>
            <a:prstGeom prst="line">
              <a:avLst/>
            </a:prstGeom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1033"/>
            <p:cNvSpPr/>
            <p:nvPr/>
          </p:nvSpPr>
          <p:spPr>
            <a:xfrm>
              <a:off x="14773139" y="15515987"/>
              <a:ext cx="330227" cy="377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11400000" lon="1500000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9" name="TextBox 1038"/>
          <p:cNvSpPr txBox="1"/>
          <p:nvPr/>
        </p:nvSpPr>
        <p:spPr>
          <a:xfrm>
            <a:off x="12036865" y="17660199"/>
            <a:ext cx="937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We </a:t>
            </a:r>
            <a:r>
              <a:rPr lang="en-GB" sz="2800" dirty="0"/>
              <a:t>developed a filtering algorithm to </a:t>
            </a:r>
            <a:r>
              <a:rPr lang="en-GB" sz="2800" dirty="0" smtClean="0"/>
              <a:t>estimate the frequency of the incoming signal and then convert it to RPM.</a:t>
            </a:r>
            <a:endParaRPr lang="en-GB" sz="2800" dirty="0"/>
          </a:p>
        </p:txBody>
      </p:sp>
      <p:sp>
        <p:nvSpPr>
          <p:cNvPr id="639" name="TextBox 638"/>
          <p:cNvSpPr txBox="1"/>
          <p:nvPr/>
        </p:nvSpPr>
        <p:spPr>
          <a:xfrm>
            <a:off x="12030528" y="20247824"/>
            <a:ext cx="9371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Varying </a:t>
            </a:r>
            <a:r>
              <a:rPr lang="en-GB" sz="2800" dirty="0" smtClean="0"/>
              <a:t>light conditions </a:t>
            </a:r>
            <a:r>
              <a:rPr lang="en-GB" sz="2800" dirty="0" smtClean="0"/>
              <a:t>around the </a:t>
            </a:r>
            <a:r>
              <a:rPr lang="en-GB" sz="2800" dirty="0" smtClean="0"/>
              <a:t>track can </a:t>
            </a:r>
            <a:r>
              <a:rPr lang="en-GB" sz="2800" dirty="0" smtClean="0"/>
              <a:t>significantly interfere with the line scan camera.</a:t>
            </a:r>
            <a:r>
              <a:rPr lang="en-GB" sz="2800" dirty="0" smtClean="0"/>
              <a:t> Measuring light intensity can allow the control algorithm to adapt to its environment.</a:t>
            </a:r>
            <a:endParaRPr lang="en-GB" sz="28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12072733" y="21559933"/>
            <a:ext cx="4974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GB" sz="2800" dirty="0" smtClean="0"/>
              <a:t>	We </a:t>
            </a:r>
            <a:r>
              <a:rPr lang="en-GB" sz="2800" dirty="0"/>
              <a:t>chose to use a small analogue </a:t>
            </a:r>
            <a:r>
              <a:rPr lang="en-GB" sz="2800" dirty="0" smtClean="0"/>
              <a:t>photodiode</a:t>
            </a:r>
            <a:r>
              <a:rPr lang="en-GB" sz="2800" baseline="30000" dirty="0" smtClean="0"/>
              <a:t>4</a:t>
            </a:r>
            <a:r>
              <a:rPr lang="en-GB" sz="2800" dirty="0" smtClean="0"/>
              <a:t> </a:t>
            </a:r>
            <a:r>
              <a:rPr lang="en-GB" sz="2800" dirty="0"/>
              <a:t>to </a:t>
            </a:r>
            <a:r>
              <a:rPr lang="en-GB" sz="2800" dirty="0" smtClean="0"/>
              <a:t>sense ambient lighting. Our sensor module provides tuneable gain for the sensor’s output.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408900" y="20858744"/>
            <a:ext cx="1696015" cy="2707612"/>
          </a:xfrm>
          <a:prstGeom prst="rect">
            <a:avLst/>
          </a:prstGeom>
          <a:gradFill>
            <a:gsLst>
              <a:gs pos="3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5" name="Group 144"/>
          <p:cNvGrpSpPr/>
          <p:nvPr/>
        </p:nvGrpSpPr>
        <p:grpSpPr>
          <a:xfrm>
            <a:off x="17048026" y="21769844"/>
            <a:ext cx="3635785" cy="2200477"/>
            <a:chOff x="16945522" y="22459104"/>
            <a:chExt cx="3635785" cy="2200477"/>
          </a:xfrm>
        </p:grpSpPr>
        <p:sp>
          <p:nvSpPr>
            <p:cNvPr id="656" name="Rectangle 655"/>
            <p:cNvSpPr/>
            <p:nvPr/>
          </p:nvSpPr>
          <p:spPr>
            <a:xfrm>
              <a:off x="17250561" y="22459104"/>
              <a:ext cx="803160" cy="75335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7" name="Oval 656"/>
            <p:cNvSpPr/>
            <p:nvPr/>
          </p:nvSpPr>
          <p:spPr>
            <a:xfrm>
              <a:off x="17307161" y="22540609"/>
              <a:ext cx="209422" cy="1954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9" name="Straight Connector 658"/>
            <p:cNvCxnSpPr/>
            <p:nvPr/>
          </p:nvCxnSpPr>
          <p:spPr>
            <a:xfrm>
              <a:off x="17408175" y="22784605"/>
              <a:ext cx="92994" cy="8860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>
              <a:off x="17464916" y="22784605"/>
              <a:ext cx="297196" cy="841041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>
              <a:off x="17528311" y="22770589"/>
              <a:ext cx="485963" cy="78203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>
              <a:stCxn id="656" idx="1"/>
              <a:endCxn id="656" idx="3"/>
            </p:cNvCxnSpPr>
            <p:nvPr/>
          </p:nvCxnSpPr>
          <p:spPr>
            <a:xfrm>
              <a:off x="17250561" y="22835780"/>
              <a:ext cx="80316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>
              <a:stCxn id="656" idx="0"/>
              <a:endCxn id="656" idx="2"/>
            </p:cNvCxnSpPr>
            <p:nvPr/>
          </p:nvCxnSpPr>
          <p:spPr>
            <a:xfrm>
              <a:off x="17652141" y="22459104"/>
              <a:ext cx="0" cy="7533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eform 135"/>
            <p:cNvSpPr/>
            <p:nvPr/>
          </p:nvSpPr>
          <p:spPr>
            <a:xfrm>
              <a:off x="18940631" y="23237987"/>
              <a:ext cx="1454981" cy="621528"/>
            </a:xfrm>
            <a:custGeom>
              <a:avLst/>
              <a:gdLst>
                <a:gd name="connsiteX0" fmla="*/ 0 w 2032000"/>
                <a:gd name="connsiteY0" fmla="*/ 685800 h 685800"/>
                <a:gd name="connsiteX1" fmla="*/ 2032000 w 2032000"/>
                <a:gd name="connsiteY1" fmla="*/ 685800 h 685800"/>
                <a:gd name="connsiteX2" fmla="*/ 2032000 w 2032000"/>
                <a:gd name="connsiteY2" fmla="*/ 254000 h 685800"/>
                <a:gd name="connsiteX3" fmla="*/ 1778000 w 2032000"/>
                <a:gd name="connsiteY3" fmla="*/ 0 h 685800"/>
                <a:gd name="connsiteX4" fmla="*/ 266700 w 2032000"/>
                <a:gd name="connsiteY4" fmla="*/ 0 h 685800"/>
                <a:gd name="connsiteX5" fmla="*/ 38100 w 2032000"/>
                <a:gd name="connsiteY5" fmla="*/ 228600 h 685800"/>
                <a:gd name="connsiteX6" fmla="*/ 0 w 2032000"/>
                <a:gd name="connsiteY6" fmla="*/ 685800 h 685800"/>
                <a:gd name="connsiteX0" fmla="*/ 7056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28600 h 685800"/>
                <a:gd name="connsiteX6" fmla="*/ 7056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28600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28600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76981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05 w 1993900"/>
                <a:gd name="connsiteY0" fmla="*/ 685800 h 685800"/>
                <a:gd name="connsiteX1" fmla="*/ 1993900 w 1993900"/>
                <a:gd name="connsiteY1" fmla="*/ 685800 h 685800"/>
                <a:gd name="connsiteX2" fmla="*/ 1993900 w 1993900"/>
                <a:gd name="connsiteY2" fmla="*/ 254000 h 685800"/>
                <a:gd name="connsiteX3" fmla="*/ 1739900 w 1993900"/>
                <a:gd name="connsiteY3" fmla="*/ 0 h 685800"/>
                <a:gd name="connsiteX4" fmla="*/ 286657 w 1993900"/>
                <a:gd name="connsiteY4" fmla="*/ 0 h 685800"/>
                <a:gd name="connsiteX5" fmla="*/ 0 w 1993900"/>
                <a:gd name="connsiteY5" fmla="*/ 276628 h 685800"/>
                <a:gd name="connsiteX6" fmla="*/ 605 w 1993900"/>
                <a:gd name="connsiteY6" fmla="*/ 685800 h 685800"/>
                <a:gd name="connsiteX0" fmla="*/ 610 w 1993905"/>
                <a:gd name="connsiteY0" fmla="*/ 685800 h 685800"/>
                <a:gd name="connsiteX1" fmla="*/ 1993905 w 1993905"/>
                <a:gd name="connsiteY1" fmla="*/ 685800 h 685800"/>
                <a:gd name="connsiteX2" fmla="*/ 1993905 w 1993905"/>
                <a:gd name="connsiteY2" fmla="*/ 254000 h 685800"/>
                <a:gd name="connsiteX3" fmla="*/ 1739905 w 1993905"/>
                <a:gd name="connsiteY3" fmla="*/ 0 h 685800"/>
                <a:gd name="connsiteX4" fmla="*/ 286662 w 1993905"/>
                <a:gd name="connsiteY4" fmla="*/ 0 h 685800"/>
                <a:gd name="connsiteX5" fmla="*/ 5 w 1993905"/>
                <a:gd name="connsiteY5" fmla="*/ 276628 h 685800"/>
                <a:gd name="connsiteX6" fmla="*/ 610 w 1993905"/>
                <a:gd name="connsiteY6" fmla="*/ 685800 h 685800"/>
                <a:gd name="connsiteX0" fmla="*/ 614 w 1993909"/>
                <a:gd name="connsiteY0" fmla="*/ 685800 h 685800"/>
                <a:gd name="connsiteX1" fmla="*/ 1993909 w 1993909"/>
                <a:gd name="connsiteY1" fmla="*/ 685800 h 685800"/>
                <a:gd name="connsiteX2" fmla="*/ 1993909 w 1993909"/>
                <a:gd name="connsiteY2" fmla="*/ 254000 h 685800"/>
                <a:gd name="connsiteX3" fmla="*/ 1739909 w 1993909"/>
                <a:gd name="connsiteY3" fmla="*/ 0 h 685800"/>
                <a:gd name="connsiteX4" fmla="*/ 286666 w 1993909"/>
                <a:gd name="connsiteY4" fmla="*/ 0 h 685800"/>
                <a:gd name="connsiteX5" fmla="*/ 9 w 1993909"/>
                <a:gd name="connsiteY5" fmla="*/ 276628 h 685800"/>
                <a:gd name="connsiteX6" fmla="*/ 614 w 1993909"/>
                <a:gd name="connsiteY6" fmla="*/ 685800 h 685800"/>
                <a:gd name="connsiteX0" fmla="*/ 618 w 1993913"/>
                <a:gd name="connsiteY0" fmla="*/ 685800 h 685800"/>
                <a:gd name="connsiteX1" fmla="*/ 1993913 w 1993913"/>
                <a:gd name="connsiteY1" fmla="*/ 685800 h 685800"/>
                <a:gd name="connsiteX2" fmla="*/ 1993913 w 1993913"/>
                <a:gd name="connsiteY2" fmla="*/ 254000 h 685800"/>
                <a:gd name="connsiteX3" fmla="*/ 1739913 w 1993913"/>
                <a:gd name="connsiteY3" fmla="*/ 0 h 685800"/>
                <a:gd name="connsiteX4" fmla="*/ 286670 w 1993913"/>
                <a:gd name="connsiteY4" fmla="*/ 0 h 685800"/>
                <a:gd name="connsiteX5" fmla="*/ 13 w 1993913"/>
                <a:gd name="connsiteY5" fmla="*/ 276628 h 685800"/>
                <a:gd name="connsiteX6" fmla="*/ 618 w 1993913"/>
                <a:gd name="connsiteY6" fmla="*/ 685800 h 685800"/>
                <a:gd name="connsiteX0" fmla="*/ 618 w 1993913"/>
                <a:gd name="connsiteY0" fmla="*/ 685830 h 685830"/>
                <a:gd name="connsiteX1" fmla="*/ 1993913 w 1993913"/>
                <a:gd name="connsiteY1" fmla="*/ 685830 h 685830"/>
                <a:gd name="connsiteX2" fmla="*/ 1993913 w 1993913"/>
                <a:gd name="connsiteY2" fmla="*/ 254030 h 685830"/>
                <a:gd name="connsiteX3" fmla="*/ 1739913 w 1993913"/>
                <a:gd name="connsiteY3" fmla="*/ 30 h 685830"/>
                <a:gd name="connsiteX4" fmla="*/ 286670 w 1993913"/>
                <a:gd name="connsiteY4" fmla="*/ 30 h 685830"/>
                <a:gd name="connsiteX5" fmla="*/ 13 w 1993913"/>
                <a:gd name="connsiteY5" fmla="*/ 276658 h 685830"/>
                <a:gd name="connsiteX6" fmla="*/ 618 w 1993913"/>
                <a:gd name="connsiteY6" fmla="*/ 685830 h 685830"/>
                <a:gd name="connsiteX0" fmla="*/ 618 w 1994075"/>
                <a:gd name="connsiteY0" fmla="*/ 685857 h 685857"/>
                <a:gd name="connsiteX1" fmla="*/ 1993913 w 1994075"/>
                <a:gd name="connsiteY1" fmla="*/ 685857 h 685857"/>
                <a:gd name="connsiteX2" fmla="*/ 1993913 w 1994075"/>
                <a:gd name="connsiteY2" fmla="*/ 254057 h 685857"/>
                <a:gd name="connsiteX3" fmla="*/ 1739913 w 1994075"/>
                <a:gd name="connsiteY3" fmla="*/ 57 h 685857"/>
                <a:gd name="connsiteX4" fmla="*/ 286670 w 1994075"/>
                <a:gd name="connsiteY4" fmla="*/ 57 h 685857"/>
                <a:gd name="connsiteX5" fmla="*/ 13 w 1994075"/>
                <a:gd name="connsiteY5" fmla="*/ 276685 h 685857"/>
                <a:gd name="connsiteX6" fmla="*/ 618 w 1994075"/>
                <a:gd name="connsiteY6" fmla="*/ 685857 h 685857"/>
                <a:gd name="connsiteX0" fmla="*/ 618 w 1994075"/>
                <a:gd name="connsiteY0" fmla="*/ 685830 h 685830"/>
                <a:gd name="connsiteX1" fmla="*/ 1993913 w 1994075"/>
                <a:gd name="connsiteY1" fmla="*/ 685830 h 685830"/>
                <a:gd name="connsiteX2" fmla="*/ 1993913 w 1994075"/>
                <a:gd name="connsiteY2" fmla="*/ 341354 h 685830"/>
                <a:gd name="connsiteX3" fmla="*/ 1739913 w 1994075"/>
                <a:gd name="connsiteY3" fmla="*/ 30 h 685830"/>
                <a:gd name="connsiteX4" fmla="*/ 286670 w 1994075"/>
                <a:gd name="connsiteY4" fmla="*/ 30 h 685830"/>
                <a:gd name="connsiteX5" fmla="*/ 13 w 1994075"/>
                <a:gd name="connsiteY5" fmla="*/ 276658 h 685830"/>
                <a:gd name="connsiteX6" fmla="*/ 618 w 1994075"/>
                <a:gd name="connsiteY6" fmla="*/ 685830 h 685830"/>
                <a:gd name="connsiteX0" fmla="*/ 618 w 1994075"/>
                <a:gd name="connsiteY0" fmla="*/ 685830 h 685830"/>
                <a:gd name="connsiteX1" fmla="*/ 1993913 w 1994075"/>
                <a:gd name="connsiteY1" fmla="*/ 685830 h 685830"/>
                <a:gd name="connsiteX2" fmla="*/ 1993913 w 1994075"/>
                <a:gd name="connsiteY2" fmla="*/ 341354 h 685830"/>
                <a:gd name="connsiteX3" fmla="*/ 1739913 w 1994075"/>
                <a:gd name="connsiteY3" fmla="*/ 30 h 685830"/>
                <a:gd name="connsiteX4" fmla="*/ 286670 w 1994075"/>
                <a:gd name="connsiteY4" fmla="*/ 30 h 685830"/>
                <a:gd name="connsiteX5" fmla="*/ 13 w 1994075"/>
                <a:gd name="connsiteY5" fmla="*/ 350882 h 685830"/>
                <a:gd name="connsiteX6" fmla="*/ 618 w 1994075"/>
                <a:gd name="connsiteY6" fmla="*/ 685830 h 685830"/>
                <a:gd name="connsiteX0" fmla="*/ 613 w 1994070"/>
                <a:gd name="connsiteY0" fmla="*/ 685830 h 685830"/>
                <a:gd name="connsiteX1" fmla="*/ 1993908 w 1994070"/>
                <a:gd name="connsiteY1" fmla="*/ 685830 h 685830"/>
                <a:gd name="connsiteX2" fmla="*/ 1993908 w 1994070"/>
                <a:gd name="connsiteY2" fmla="*/ 341354 h 685830"/>
                <a:gd name="connsiteX3" fmla="*/ 1739908 w 1994070"/>
                <a:gd name="connsiteY3" fmla="*/ 30 h 685830"/>
                <a:gd name="connsiteX4" fmla="*/ 349560 w 1994070"/>
                <a:gd name="connsiteY4" fmla="*/ 30 h 685830"/>
                <a:gd name="connsiteX5" fmla="*/ 8 w 1994070"/>
                <a:gd name="connsiteY5" fmla="*/ 350882 h 685830"/>
                <a:gd name="connsiteX6" fmla="*/ 613 w 1994070"/>
                <a:gd name="connsiteY6" fmla="*/ 685830 h 685830"/>
                <a:gd name="connsiteX0" fmla="*/ 613 w 1993953"/>
                <a:gd name="connsiteY0" fmla="*/ 685830 h 685830"/>
                <a:gd name="connsiteX1" fmla="*/ 1993908 w 1993953"/>
                <a:gd name="connsiteY1" fmla="*/ 685830 h 685830"/>
                <a:gd name="connsiteX2" fmla="*/ 1993908 w 1993953"/>
                <a:gd name="connsiteY2" fmla="*/ 341354 h 685830"/>
                <a:gd name="connsiteX3" fmla="*/ 1667337 w 1993953"/>
                <a:gd name="connsiteY3" fmla="*/ 30 h 685830"/>
                <a:gd name="connsiteX4" fmla="*/ 349560 w 1993953"/>
                <a:gd name="connsiteY4" fmla="*/ 30 h 685830"/>
                <a:gd name="connsiteX5" fmla="*/ 8 w 1993953"/>
                <a:gd name="connsiteY5" fmla="*/ 350882 h 685830"/>
                <a:gd name="connsiteX6" fmla="*/ 613 w 1993953"/>
                <a:gd name="connsiteY6" fmla="*/ 685830 h 68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3953" h="685830">
                  <a:moveTo>
                    <a:pt x="613" y="685830"/>
                  </a:moveTo>
                  <a:lnTo>
                    <a:pt x="1993908" y="685830"/>
                  </a:lnTo>
                  <a:lnTo>
                    <a:pt x="1993908" y="341354"/>
                  </a:lnTo>
                  <a:cubicBezTo>
                    <a:pt x="1996327" y="173729"/>
                    <a:pt x="1901985" y="-2627"/>
                    <a:pt x="1667337" y="30"/>
                  </a:cubicBezTo>
                  <a:lnTo>
                    <a:pt x="349560" y="30"/>
                  </a:lnTo>
                  <a:cubicBezTo>
                    <a:pt x="142732" y="9283"/>
                    <a:pt x="-1202" y="97125"/>
                    <a:pt x="8" y="350882"/>
                  </a:cubicBezTo>
                  <a:cubicBezTo>
                    <a:pt x="210" y="503282"/>
                    <a:pt x="411" y="533430"/>
                    <a:pt x="613" y="685830"/>
                  </a:cubicBezTo>
                  <a:close/>
                </a:path>
              </a:pathLst>
            </a:custGeom>
            <a:noFill/>
            <a:ln>
              <a:noFill/>
            </a:ln>
            <a:scene3d>
              <a:camera prst="orthographicFront">
                <a:rot lat="298856" lon="901140" rev="26213"/>
              </a:camera>
              <a:lightRig rig="soft" dir="t">
                <a:rot lat="0" lon="0" rev="18600000"/>
              </a:lightRig>
            </a:scene3d>
            <a:sp3d extrusionH="3810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Freeform 651"/>
            <p:cNvSpPr/>
            <p:nvPr/>
          </p:nvSpPr>
          <p:spPr>
            <a:xfrm>
              <a:off x="17023000" y="23470870"/>
              <a:ext cx="3417632" cy="839877"/>
            </a:xfrm>
            <a:custGeom>
              <a:avLst/>
              <a:gdLst>
                <a:gd name="connsiteX0" fmla="*/ 4931664 w 4931664"/>
                <a:gd name="connsiteY0" fmla="*/ 0 h 904458"/>
                <a:gd name="connsiteX1" fmla="*/ 3877056 w 4931664"/>
                <a:gd name="connsiteY1" fmla="*/ 377952 h 904458"/>
                <a:gd name="connsiteX2" fmla="*/ 1328928 w 4931664"/>
                <a:gd name="connsiteY2" fmla="*/ 890016 h 904458"/>
                <a:gd name="connsiteX3" fmla="*/ 0 w 4931664"/>
                <a:gd name="connsiteY3" fmla="*/ 713232 h 904458"/>
                <a:gd name="connsiteX0" fmla="*/ 4931664 w 4931664"/>
                <a:gd name="connsiteY0" fmla="*/ 0 h 900948"/>
                <a:gd name="connsiteX1" fmla="*/ 2058416 w 4931664"/>
                <a:gd name="connsiteY1" fmla="*/ 784352 h 900948"/>
                <a:gd name="connsiteX2" fmla="*/ 1328928 w 4931664"/>
                <a:gd name="connsiteY2" fmla="*/ 890016 h 900948"/>
                <a:gd name="connsiteX3" fmla="*/ 0 w 4931664"/>
                <a:gd name="connsiteY3" fmla="*/ 713232 h 900948"/>
                <a:gd name="connsiteX0" fmla="*/ 4931664 w 4931664"/>
                <a:gd name="connsiteY0" fmla="*/ 0 h 906553"/>
                <a:gd name="connsiteX1" fmla="*/ 2058416 w 4931664"/>
                <a:gd name="connsiteY1" fmla="*/ 784352 h 906553"/>
                <a:gd name="connsiteX2" fmla="*/ 1328928 w 4931664"/>
                <a:gd name="connsiteY2" fmla="*/ 890016 h 906553"/>
                <a:gd name="connsiteX3" fmla="*/ 0 w 4931664"/>
                <a:gd name="connsiteY3" fmla="*/ 713232 h 906553"/>
                <a:gd name="connsiteX0" fmla="*/ 4931664 w 4931664"/>
                <a:gd name="connsiteY0" fmla="*/ 0 h 811099"/>
                <a:gd name="connsiteX1" fmla="*/ 2058416 w 4931664"/>
                <a:gd name="connsiteY1" fmla="*/ 784352 h 811099"/>
                <a:gd name="connsiteX2" fmla="*/ 749808 w 4931664"/>
                <a:gd name="connsiteY2" fmla="*/ 636016 h 811099"/>
                <a:gd name="connsiteX3" fmla="*/ 0 w 4931664"/>
                <a:gd name="connsiteY3" fmla="*/ 713232 h 811099"/>
                <a:gd name="connsiteX0" fmla="*/ 4565904 w 4565904"/>
                <a:gd name="connsiteY0" fmla="*/ 0 h 818345"/>
                <a:gd name="connsiteX1" fmla="*/ 1692656 w 4565904"/>
                <a:gd name="connsiteY1" fmla="*/ 784352 h 818345"/>
                <a:gd name="connsiteX2" fmla="*/ 384048 w 4565904"/>
                <a:gd name="connsiteY2" fmla="*/ 636016 h 818345"/>
                <a:gd name="connsiteX3" fmla="*/ 0 w 4565904"/>
                <a:gd name="connsiteY3" fmla="*/ 266192 h 818345"/>
                <a:gd name="connsiteX0" fmla="*/ 4593906 w 4593906"/>
                <a:gd name="connsiteY0" fmla="*/ 0 h 818345"/>
                <a:gd name="connsiteX1" fmla="*/ 1720658 w 4593906"/>
                <a:gd name="connsiteY1" fmla="*/ 784352 h 818345"/>
                <a:gd name="connsiteX2" fmla="*/ 412050 w 4593906"/>
                <a:gd name="connsiteY2" fmla="*/ 636016 h 818345"/>
                <a:gd name="connsiteX3" fmla="*/ 28002 w 4593906"/>
                <a:gd name="connsiteY3" fmla="*/ 266192 h 818345"/>
                <a:gd name="connsiteX0" fmla="*/ 4613594 w 4613594"/>
                <a:gd name="connsiteY0" fmla="*/ 0 h 836062"/>
                <a:gd name="connsiteX1" fmla="*/ 1740346 w 4613594"/>
                <a:gd name="connsiteY1" fmla="*/ 784352 h 836062"/>
                <a:gd name="connsiteX2" fmla="*/ 289498 w 4613594"/>
                <a:gd name="connsiteY2" fmla="*/ 707136 h 836062"/>
                <a:gd name="connsiteX3" fmla="*/ 47690 w 4613594"/>
                <a:gd name="connsiteY3" fmla="*/ 266192 h 836062"/>
                <a:gd name="connsiteX0" fmla="*/ 4324096 w 4324096"/>
                <a:gd name="connsiteY0" fmla="*/ 0 h 836062"/>
                <a:gd name="connsiteX1" fmla="*/ 1450848 w 4324096"/>
                <a:gd name="connsiteY1" fmla="*/ 784352 h 836062"/>
                <a:gd name="connsiteX2" fmla="*/ 0 w 4324096"/>
                <a:gd name="connsiteY2" fmla="*/ 707136 h 836062"/>
                <a:gd name="connsiteX0" fmla="*/ 3900805 w 3900805"/>
                <a:gd name="connsiteY0" fmla="*/ 0 h 808601"/>
                <a:gd name="connsiteX1" fmla="*/ 1027557 w 3900805"/>
                <a:gd name="connsiteY1" fmla="*/ 784352 h 808601"/>
                <a:gd name="connsiteX2" fmla="*/ 0 w 3900805"/>
                <a:gd name="connsiteY2" fmla="*/ 470389 h 808601"/>
                <a:gd name="connsiteX0" fmla="*/ 3900805 w 3900805"/>
                <a:gd name="connsiteY0" fmla="*/ 0 h 827602"/>
                <a:gd name="connsiteX1" fmla="*/ 1027557 w 3900805"/>
                <a:gd name="connsiteY1" fmla="*/ 784352 h 827602"/>
                <a:gd name="connsiteX2" fmla="*/ 0 w 3900805"/>
                <a:gd name="connsiteY2" fmla="*/ 470389 h 827602"/>
                <a:gd name="connsiteX0" fmla="*/ 4383505 w 4383505"/>
                <a:gd name="connsiteY0" fmla="*/ 0 h 837434"/>
                <a:gd name="connsiteX1" fmla="*/ 1510257 w 4383505"/>
                <a:gd name="connsiteY1" fmla="*/ 784352 h 837434"/>
                <a:gd name="connsiteX2" fmla="*/ 0 w 4383505"/>
                <a:gd name="connsiteY2" fmla="*/ 524503 h 837434"/>
                <a:gd name="connsiteX0" fmla="*/ 3087184 w 3087184"/>
                <a:gd name="connsiteY0" fmla="*/ 422487 h 1216253"/>
                <a:gd name="connsiteX1" fmla="*/ 213936 w 3087184"/>
                <a:gd name="connsiteY1" fmla="*/ 1206839 h 1216253"/>
                <a:gd name="connsiteX2" fmla="*/ 627051 w 3087184"/>
                <a:gd name="connsiteY2" fmla="*/ 0 h 1216253"/>
                <a:gd name="connsiteX0" fmla="*/ 3087715 w 3087715"/>
                <a:gd name="connsiteY0" fmla="*/ 422487 h 1210737"/>
                <a:gd name="connsiteX1" fmla="*/ 214467 w 3087715"/>
                <a:gd name="connsiteY1" fmla="*/ 1206839 h 1210737"/>
                <a:gd name="connsiteX2" fmla="*/ 255568 w 3087715"/>
                <a:gd name="connsiteY2" fmla="*/ 693297 h 1210737"/>
                <a:gd name="connsiteX3" fmla="*/ 627582 w 3087715"/>
                <a:gd name="connsiteY3" fmla="*/ 0 h 1210737"/>
                <a:gd name="connsiteX0" fmla="*/ 4283615 w 4283615"/>
                <a:gd name="connsiteY0" fmla="*/ 422487 h 1215591"/>
                <a:gd name="connsiteX1" fmla="*/ 1410367 w 4283615"/>
                <a:gd name="connsiteY1" fmla="*/ 1206839 h 1215591"/>
                <a:gd name="connsiteX2" fmla="*/ 3369 w 4283615"/>
                <a:gd name="connsiteY2" fmla="*/ 916516 h 1215591"/>
                <a:gd name="connsiteX3" fmla="*/ 1823482 w 4283615"/>
                <a:gd name="connsiteY3" fmla="*/ 0 h 1215591"/>
                <a:gd name="connsiteX0" fmla="*/ 4283615 w 4283615"/>
                <a:gd name="connsiteY0" fmla="*/ 43691 h 836795"/>
                <a:gd name="connsiteX1" fmla="*/ 1410367 w 4283615"/>
                <a:gd name="connsiteY1" fmla="*/ 828043 h 836795"/>
                <a:gd name="connsiteX2" fmla="*/ 3369 w 4283615"/>
                <a:gd name="connsiteY2" fmla="*/ 537720 h 836795"/>
                <a:gd name="connsiteX3" fmla="*/ 1712089 w 4283615"/>
                <a:gd name="connsiteY3" fmla="*/ 0 h 836795"/>
                <a:gd name="connsiteX0" fmla="*/ 4283615 w 4283615"/>
                <a:gd name="connsiteY0" fmla="*/ 43691 h 836795"/>
                <a:gd name="connsiteX1" fmla="*/ 1410367 w 4283615"/>
                <a:gd name="connsiteY1" fmla="*/ 828043 h 836795"/>
                <a:gd name="connsiteX2" fmla="*/ 3369 w 4283615"/>
                <a:gd name="connsiteY2" fmla="*/ 537720 h 836795"/>
                <a:gd name="connsiteX3" fmla="*/ 1712089 w 4283615"/>
                <a:gd name="connsiteY3" fmla="*/ 0 h 836795"/>
                <a:gd name="connsiteX0" fmla="*/ 4283615 w 4283615"/>
                <a:gd name="connsiteY0" fmla="*/ 44042 h 837146"/>
                <a:gd name="connsiteX1" fmla="*/ 1410367 w 4283615"/>
                <a:gd name="connsiteY1" fmla="*/ 828394 h 837146"/>
                <a:gd name="connsiteX2" fmla="*/ 3369 w 4283615"/>
                <a:gd name="connsiteY2" fmla="*/ 538071 h 837146"/>
                <a:gd name="connsiteX3" fmla="*/ 1712089 w 4283615"/>
                <a:gd name="connsiteY3" fmla="*/ 351 h 837146"/>
                <a:gd name="connsiteX0" fmla="*/ 4283615 w 4283615"/>
                <a:gd name="connsiteY0" fmla="*/ 184387 h 977491"/>
                <a:gd name="connsiteX1" fmla="*/ 1410367 w 4283615"/>
                <a:gd name="connsiteY1" fmla="*/ 968739 h 977491"/>
                <a:gd name="connsiteX2" fmla="*/ 3369 w 4283615"/>
                <a:gd name="connsiteY2" fmla="*/ 678416 h 977491"/>
                <a:gd name="connsiteX3" fmla="*/ 1436615 w 4283615"/>
                <a:gd name="connsiteY3" fmla="*/ 22287 h 977491"/>
                <a:gd name="connsiteX4" fmla="*/ 1712089 w 4283615"/>
                <a:gd name="connsiteY4" fmla="*/ 140696 h 977491"/>
                <a:gd name="connsiteX0" fmla="*/ 4283615 w 4283615"/>
                <a:gd name="connsiteY0" fmla="*/ 354846 h 1147950"/>
                <a:gd name="connsiteX1" fmla="*/ 1410367 w 4283615"/>
                <a:gd name="connsiteY1" fmla="*/ 1139198 h 1147950"/>
                <a:gd name="connsiteX2" fmla="*/ 3369 w 4283615"/>
                <a:gd name="connsiteY2" fmla="*/ 848875 h 1147950"/>
                <a:gd name="connsiteX3" fmla="*/ 1436615 w 4283615"/>
                <a:gd name="connsiteY3" fmla="*/ 192746 h 1147950"/>
                <a:gd name="connsiteX4" fmla="*/ 2023987 w 4283615"/>
                <a:gd name="connsiteY4" fmla="*/ 0 h 1147950"/>
                <a:gd name="connsiteX0" fmla="*/ 4283615 w 4283615"/>
                <a:gd name="connsiteY0" fmla="*/ 293968 h 1087072"/>
                <a:gd name="connsiteX1" fmla="*/ 1410367 w 4283615"/>
                <a:gd name="connsiteY1" fmla="*/ 1078320 h 1087072"/>
                <a:gd name="connsiteX2" fmla="*/ 3369 w 4283615"/>
                <a:gd name="connsiteY2" fmla="*/ 787997 h 1087072"/>
                <a:gd name="connsiteX3" fmla="*/ 1436615 w 4283615"/>
                <a:gd name="connsiteY3" fmla="*/ 131868 h 1087072"/>
                <a:gd name="connsiteX4" fmla="*/ 2179937 w 4283615"/>
                <a:gd name="connsiteY4" fmla="*/ 0 h 1087072"/>
                <a:gd name="connsiteX0" fmla="*/ 4283615 w 4283615"/>
                <a:gd name="connsiteY0" fmla="*/ 293968 h 1087072"/>
                <a:gd name="connsiteX1" fmla="*/ 1410367 w 4283615"/>
                <a:gd name="connsiteY1" fmla="*/ 1078320 h 1087072"/>
                <a:gd name="connsiteX2" fmla="*/ 3369 w 4283615"/>
                <a:gd name="connsiteY2" fmla="*/ 787997 h 1087072"/>
                <a:gd name="connsiteX3" fmla="*/ 1518303 w 4283615"/>
                <a:gd name="connsiteY3" fmla="*/ 233332 h 1087072"/>
                <a:gd name="connsiteX4" fmla="*/ 2179937 w 4283615"/>
                <a:gd name="connsiteY4" fmla="*/ 0 h 1087072"/>
                <a:gd name="connsiteX0" fmla="*/ 4261410 w 4261410"/>
                <a:gd name="connsiteY0" fmla="*/ 293968 h 1095110"/>
                <a:gd name="connsiteX1" fmla="*/ 1388162 w 4261410"/>
                <a:gd name="connsiteY1" fmla="*/ 1078320 h 1095110"/>
                <a:gd name="connsiteX2" fmla="*/ 3442 w 4261410"/>
                <a:gd name="connsiteY2" fmla="*/ 882696 h 1095110"/>
                <a:gd name="connsiteX3" fmla="*/ 1496098 w 4261410"/>
                <a:gd name="connsiteY3" fmla="*/ 233332 h 1095110"/>
                <a:gd name="connsiteX4" fmla="*/ 2157732 w 4261410"/>
                <a:gd name="connsiteY4" fmla="*/ 0 h 1095110"/>
                <a:gd name="connsiteX0" fmla="*/ 4261410 w 4261410"/>
                <a:gd name="connsiteY0" fmla="*/ 293968 h 1095110"/>
                <a:gd name="connsiteX1" fmla="*/ 1388162 w 4261410"/>
                <a:gd name="connsiteY1" fmla="*/ 1078320 h 1095110"/>
                <a:gd name="connsiteX2" fmla="*/ 3442 w 4261410"/>
                <a:gd name="connsiteY2" fmla="*/ 882696 h 1095110"/>
                <a:gd name="connsiteX3" fmla="*/ 1510949 w 4261410"/>
                <a:gd name="connsiteY3" fmla="*/ 388909 h 1095110"/>
                <a:gd name="connsiteX4" fmla="*/ 2157732 w 4261410"/>
                <a:gd name="connsiteY4" fmla="*/ 0 h 1095110"/>
                <a:gd name="connsiteX0" fmla="*/ 4261410 w 4261410"/>
                <a:gd name="connsiteY0" fmla="*/ 111334 h 912476"/>
                <a:gd name="connsiteX1" fmla="*/ 1388162 w 4261410"/>
                <a:gd name="connsiteY1" fmla="*/ 895686 h 912476"/>
                <a:gd name="connsiteX2" fmla="*/ 3442 w 4261410"/>
                <a:gd name="connsiteY2" fmla="*/ 700062 h 912476"/>
                <a:gd name="connsiteX3" fmla="*/ 1510949 w 4261410"/>
                <a:gd name="connsiteY3" fmla="*/ 206275 h 912476"/>
                <a:gd name="connsiteX4" fmla="*/ 2283976 w 4261410"/>
                <a:gd name="connsiteY4" fmla="*/ 0 h 91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1410" h="912476">
                  <a:moveTo>
                    <a:pt x="4261410" y="111334"/>
                  </a:moveTo>
                  <a:cubicBezTo>
                    <a:pt x="4034334" y="226142"/>
                    <a:pt x="2108845" y="777830"/>
                    <a:pt x="1388162" y="895686"/>
                  </a:cubicBezTo>
                  <a:cubicBezTo>
                    <a:pt x="916138" y="940821"/>
                    <a:pt x="-65410" y="901202"/>
                    <a:pt x="3442" y="700062"/>
                  </a:cubicBezTo>
                  <a:cubicBezTo>
                    <a:pt x="18956" y="563740"/>
                    <a:pt x="1226162" y="295895"/>
                    <a:pt x="1510949" y="206275"/>
                  </a:cubicBezTo>
                  <a:cubicBezTo>
                    <a:pt x="1795736" y="116655"/>
                    <a:pt x="2249203" y="1685"/>
                    <a:pt x="22839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3" name="Oval 1042"/>
            <p:cNvSpPr/>
            <p:nvPr/>
          </p:nvSpPr>
          <p:spPr>
            <a:xfrm>
              <a:off x="16945522" y="22903653"/>
              <a:ext cx="1780124" cy="1755928"/>
            </a:xfrm>
            <a:prstGeom prst="ellipse">
              <a:avLst/>
            </a:prstGeom>
            <a:gradFill flip="none" rotWithShape="0">
              <a:gsLst>
                <a:gs pos="0">
                  <a:srgbClr val="FFFFCC"/>
                </a:gs>
                <a:gs pos="74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4200000" lon="0" rev="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371334" y="23532284"/>
              <a:ext cx="209973" cy="179665"/>
            </a:xfrm>
            <a:prstGeom prst="rect">
              <a:avLst/>
            </a:prstGeom>
            <a:solidFill>
              <a:srgbClr val="566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1260458" y="25328571"/>
            <a:ext cx="10323194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720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Hardware guidelines</a:t>
            </a:r>
            <a:r>
              <a:rPr lang="en-GB" sz="2800" dirty="0" smtClean="0"/>
              <a:t>: help users </a:t>
            </a:r>
            <a:r>
              <a:rPr lang="en-GB" sz="2800" dirty="0"/>
              <a:t>physically set up and connect the </a:t>
            </a:r>
            <a:r>
              <a:rPr lang="en-GB" sz="2800" dirty="0" smtClean="0"/>
              <a:t>Bluetooth </a:t>
            </a:r>
            <a:r>
              <a:rPr lang="en-GB" sz="2800" dirty="0"/>
              <a:t>module and </a:t>
            </a:r>
            <a:r>
              <a:rPr lang="en-GB" sz="2800" dirty="0" smtClean="0"/>
              <a:t>sensors on the car.</a:t>
            </a:r>
          </a:p>
          <a:p>
            <a:pPr marL="457200" indent="-457200" defTabSz="720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Bluetooth Simulink blocks</a:t>
            </a:r>
            <a:r>
              <a:rPr lang="en-GB" sz="2800" dirty="0" smtClean="0"/>
              <a:t>: stream </a:t>
            </a:r>
            <a:r>
              <a:rPr lang="en-GB" sz="2800" dirty="0"/>
              <a:t>any number of data sources from the car </a:t>
            </a:r>
            <a:r>
              <a:rPr lang="en-GB" sz="2800" dirty="0" smtClean="0"/>
              <a:t>in real time through </a:t>
            </a:r>
            <a:r>
              <a:rPr lang="en-GB" sz="2800" dirty="0"/>
              <a:t>a reliable </a:t>
            </a:r>
            <a:r>
              <a:rPr lang="en-GB" sz="2800" dirty="0" smtClean="0"/>
              <a:t>wireless connection.</a:t>
            </a:r>
          </a:p>
          <a:p>
            <a:pPr marL="457200" indent="-457200" defTabSz="720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/>
              <a:t>Sensors Simulink blocks</a:t>
            </a:r>
            <a:r>
              <a:rPr lang="en-GB" sz="2800" dirty="0" smtClean="0"/>
              <a:t>: easily incorporate speed and luminance measurements into users’ control and testing routines.</a:t>
            </a:r>
            <a:endParaRPr lang="en-GB" sz="2800" dirty="0"/>
          </a:p>
          <a:p>
            <a:pPr defTabSz="720000"/>
            <a:r>
              <a:rPr lang="en-GB" sz="2800" dirty="0"/>
              <a:t>	</a:t>
            </a:r>
            <a:r>
              <a:rPr lang="en-GB" sz="2800" dirty="0" smtClean="0"/>
              <a:t>During this project we have developed a simplified end-to-end telemetry framework,</a:t>
            </a:r>
            <a:r>
              <a:rPr lang="en-GB" sz="2800" dirty="0"/>
              <a:t> </a:t>
            </a:r>
            <a:r>
              <a:rPr lang="en-GB" sz="2800" dirty="0" smtClean="0"/>
              <a:t>integrated </a:t>
            </a:r>
            <a:r>
              <a:rPr lang="en-GB" sz="2800" dirty="0"/>
              <a:t>into Simulink’s intuitive drag-and-drop block </a:t>
            </a:r>
            <a:r>
              <a:rPr lang="en-GB" sz="2800" dirty="0" smtClean="0"/>
              <a:t>interface. We provide two additional types of sensor not originally available on the Freedom Board.</a:t>
            </a:r>
          </a:p>
          <a:p>
            <a:pPr defTabSz="720000"/>
            <a:r>
              <a:rPr lang="en-GB" sz="2800" dirty="0"/>
              <a:t>	</a:t>
            </a:r>
            <a:r>
              <a:rPr lang="en-GB" sz="2800" dirty="0" smtClean="0"/>
              <a:t>Finally, we hope </a:t>
            </a:r>
            <a:r>
              <a:rPr lang="en-GB" sz="2800" dirty="0" err="1" smtClean="0"/>
              <a:t>Freescale</a:t>
            </a:r>
            <a:r>
              <a:rPr lang="en-GB" sz="2800" dirty="0" smtClean="0"/>
              <a:t> Cup competitors will adopt our framework and that it will help them develop smarter, more reactive control for their cars.</a:t>
            </a:r>
            <a:endParaRPr lang="en-GB" sz="2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1298" y="31582007"/>
            <a:ext cx="2178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aseline="30000" dirty="0" smtClean="0"/>
              <a:t>1</a:t>
            </a:r>
            <a:r>
              <a:rPr lang="en-GB" sz="1800" dirty="0" smtClean="0"/>
              <a:t>Bluetooth </a:t>
            </a:r>
            <a:r>
              <a:rPr lang="en-GB" sz="1800" dirty="0"/>
              <a:t>module: HC-05 </a:t>
            </a:r>
            <a:r>
              <a:rPr lang="en-GB" sz="1800" dirty="0" smtClean="0"/>
              <a:t>(£</a:t>
            </a:r>
            <a:r>
              <a:rPr lang="en-GB" sz="1800" dirty="0"/>
              <a:t>4</a:t>
            </a:r>
            <a:r>
              <a:rPr lang="en-GB" sz="1800" dirty="0" smtClean="0"/>
              <a:t>); </a:t>
            </a:r>
            <a:r>
              <a:rPr lang="en-GB" sz="1800" baseline="30000" dirty="0" smtClean="0"/>
              <a:t>2</a:t>
            </a:r>
            <a:r>
              <a:rPr lang="en-GB" sz="1800" dirty="0" smtClean="0"/>
              <a:t>Hall </a:t>
            </a:r>
            <a:r>
              <a:rPr lang="en-GB" sz="1800" dirty="0"/>
              <a:t>Effect sensor: A1120EUA-T (£1), </a:t>
            </a:r>
            <a:r>
              <a:rPr lang="en-GB" sz="1800" baseline="30000" dirty="0" smtClean="0"/>
              <a:t>3</a:t>
            </a:r>
            <a:r>
              <a:rPr lang="en-GB" sz="1800" dirty="0" smtClean="0"/>
              <a:t>Magnets</a:t>
            </a:r>
            <a:r>
              <a:rPr lang="en-GB" sz="1800" dirty="0"/>
              <a:t>: </a:t>
            </a:r>
            <a:r>
              <a:rPr lang="en-GB" sz="1800" dirty="0" smtClean="0"/>
              <a:t>50x 2x1mm N42 Neodymium magnets (£4.70), </a:t>
            </a:r>
            <a:r>
              <a:rPr lang="en-GB" sz="1800" baseline="30000" dirty="0" smtClean="0"/>
              <a:t>4</a:t>
            </a:r>
            <a:r>
              <a:rPr lang="en-GB" sz="1800" dirty="0" smtClean="0"/>
              <a:t>Photodiode</a:t>
            </a:r>
            <a:r>
              <a:rPr lang="en-GB" sz="1800" dirty="0"/>
              <a:t>: </a:t>
            </a:r>
            <a:r>
              <a:rPr lang="en-GB" sz="1800" dirty="0" smtClean="0"/>
              <a:t>TEMD5510 (£3). [</a:t>
            </a:r>
            <a:r>
              <a:rPr lang="en-GB" sz="1800" baseline="30000" dirty="0" smtClean="0"/>
              <a:t>1,3</a:t>
            </a:r>
            <a:r>
              <a:rPr lang="en-GB" sz="1800" dirty="0" smtClean="0"/>
              <a:t>From Amazon.com; </a:t>
            </a:r>
            <a:r>
              <a:rPr lang="en-GB" sz="1800" baseline="30000" dirty="0" smtClean="0"/>
              <a:t>2,4</a:t>
            </a:r>
            <a:r>
              <a:rPr lang="en-GB" sz="1800" dirty="0" smtClean="0"/>
              <a:t>From Hobbytronics.co.uk]</a:t>
            </a:r>
            <a:endParaRPr lang="en-GB" sz="1800" baseline="30000" dirty="0"/>
          </a:p>
        </p:txBody>
      </p:sp>
      <p:sp>
        <p:nvSpPr>
          <p:cNvPr id="629" name="TextBox 628"/>
          <p:cNvSpPr txBox="1"/>
          <p:nvPr/>
        </p:nvSpPr>
        <p:spPr>
          <a:xfrm>
            <a:off x="4810951" y="29009638"/>
            <a:ext cx="5918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An example Simulink model for the car and a simple receiving model for a listening PC, employing our whole hardware &gt; C &gt; MATLAB &gt; Simulink stack</a:t>
            </a:r>
            <a:endParaRPr lang="en-GB" sz="2000" dirty="0"/>
          </a:p>
        </p:txBody>
      </p:sp>
      <p:sp>
        <p:nvSpPr>
          <p:cNvPr id="631" name="TextBox 630"/>
          <p:cNvSpPr txBox="1"/>
          <p:nvPr/>
        </p:nvSpPr>
        <p:spPr>
          <a:xfrm>
            <a:off x="1314450" y="30387250"/>
            <a:ext cx="956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All our source code for this project can be found on the following </a:t>
            </a:r>
            <a:r>
              <a:rPr lang="en-GB" sz="2000" dirty="0" err="1" smtClean="0"/>
              <a:t>GitHub</a:t>
            </a:r>
            <a:r>
              <a:rPr lang="en-GB" sz="2000" dirty="0" smtClean="0"/>
              <a:t> repository</a:t>
            </a:r>
            <a:r>
              <a:rPr lang="en-GB" sz="2000" dirty="0"/>
              <a:t>: https://github.com/mattdouthwaite/HiPEDS-Sensors-Group</a:t>
            </a:r>
          </a:p>
        </p:txBody>
      </p:sp>
    </p:spTree>
    <p:extLst>
      <p:ext uri="{BB962C8B-B14F-4D97-AF65-F5344CB8AC3E}">
        <p14:creationId xmlns:p14="http://schemas.microsoft.com/office/powerpoint/2010/main" val="9750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3656</TotalTime>
  <Words>286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Coelho De Castro, Daniel</dc:creator>
  <cp:lastModifiedBy>Coelho De Castro, Daniel</cp:lastModifiedBy>
  <cp:revision>210</cp:revision>
  <dcterms:created xsi:type="dcterms:W3CDTF">2015-11-20T18:16:19Z</dcterms:created>
  <dcterms:modified xsi:type="dcterms:W3CDTF">2015-11-23T21:18:58Z</dcterms:modified>
</cp:coreProperties>
</file>