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71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4" r:id="rId23"/>
    <p:sldId id="281" r:id="rId24"/>
    <p:sldId id="283" r:id="rId25"/>
    <p:sldId id="282" r:id="rId26"/>
    <p:sldId id="286" r:id="rId27"/>
    <p:sldId id="285" r:id="rId28"/>
    <p:sldId id="287" r:id="rId29"/>
    <p:sldId id="288" r:id="rId30"/>
    <p:sldId id="289" r:id="rId31"/>
    <p:sldId id="290" r:id="rId32"/>
    <p:sldId id="291" r:id="rId33"/>
    <p:sldId id="292" r:id="rId34"/>
    <p:sldId id="294" r:id="rId35"/>
    <p:sldId id="293" r:id="rId36"/>
    <p:sldId id="295" r:id="rId37"/>
    <p:sldId id="29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BA134-256A-485C-977E-DFE174BAE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AF255-0C81-4AF6-A92F-6B0A94342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24600-D058-4D89-9DB9-88EEDD01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2D00-21D7-44B8-BD71-359D85CB2B9E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E265A-AFE6-44AB-9E97-F1408D520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B352-0376-4CCF-8DCD-496862B8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F0D-F0A2-4EDB-85DE-FB178243BC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27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5A72-49E5-42AF-A4BE-2E75D3BE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A9E6C-010D-4C09-BD60-EDCC07EB2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1C4D3-12B5-4613-9579-1F68B186D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2D00-21D7-44B8-BD71-359D85CB2B9E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89BB7-A562-4DCF-835D-28B507C7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B73CD-4B5F-4F79-99C9-3D6DD881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F0D-F0A2-4EDB-85DE-FB178243BC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37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8940E1-ECBE-488B-B5FF-C3BD04FEF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3A1A6-B734-4436-833B-C8154ACEC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3CD31-6043-4A2A-9135-801E27630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2D00-21D7-44B8-BD71-359D85CB2B9E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CA8DC-8D62-4947-82C0-96C736075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05918-C4DE-4AC8-BF54-302D8523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F0D-F0A2-4EDB-85DE-FB178243BC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86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3290-E88D-469B-9726-54B04C33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89EE5-478F-4BF3-B501-18633829E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11C25-61C6-43F0-8530-09B0C62C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2D00-21D7-44B8-BD71-359D85CB2B9E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9970-40EE-4E72-A66D-3C0159CF8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9F4E1-5FBF-4592-84C2-324EEC43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F0D-F0A2-4EDB-85DE-FB178243BC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98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4E08E-132A-4F78-AF8B-994D62595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EA035-BE89-4AEF-9548-8765802B6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140A2-9723-4299-88DA-8B70D76C0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2D00-21D7-44B8-BD71-359D85CB2B9E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24C7F-1611-4DB3-A040-64C20DECE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4AF9-E57B-4EC2-8BD5-755006CA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F0D-F0A2-4EDB-85DE-FB178243BC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02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B07FA-DD47-4526-A82B-50DA80F5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8946F-2AF4-418D-B67F-2BB1CCB00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7E649-6147-4D87-B831-17D08EFA6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77443-0F63-4405-A664-7EA15ED4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2D00-21D7-44B8-BD71-359D85CB2B9E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4A9C5-5B7E-40B6-A8BB-A4776EC9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BE61C-BED1-45DC-996F-D0BF97D9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F0D-F0A2-4EDB-85DE-FB178243BC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12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15A-27D4-414E-9FF7-B834A1814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D4777-6864-4200-8E11-5A9D09689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85978-93C8-43EF-BAA3-1A6CCC38B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C3014B-63DE-4CF6-9E1A-21B671399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1E9E7-5F44-4319-AC7C-D99759FD5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3F0498-42A0-4AEE-BD0E-3D8236D8F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2D00-21D7-44B8-BD71-359D85CB2B9E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3BC26D-AB5A-49E7-9E53-3248EF8E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21776-8072-4506-80D8-B8181F07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F0D-F0A2-4EDB-85DE-FB178243BC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05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232F-C760-4A1C-BA61-6F63001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679AA8-9AF6-4911-BA32-8423E9A3F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2D00-21D7-44B8-BD71-359D85CB2B9E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E0D97-09AD-44C3-AE3C-C074AF4D8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0F85F-17D9-4410-89BD-E3F13B5C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F0D-F0A2-4EDB-85DE-FB178243BC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95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1D600-55CA-4976-B836-E7FD313E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2D00-21D7-44B8-BD71-359D85CB2B9E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10F998-ADE4-43F3-88BD-CE2E5E87F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6E5B4-1E0D-45C5-B7B9-BABBC8CC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F0D-F0A2-4EDB-85DE-FB178243BC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89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D2A1E-399D-40E3-9463-B3A1B6C68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71569-4425-4219-8F9F-E34C335FC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3B0AA-BBCB-4998-B3C6-4EF51B422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B1F9-9DA0-4F25-87CF-772B9B1E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2D00-21D7-44B8-BD71-359D85CB2B9E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189D6-B083-414C-BC1C-7657D7DC0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610A2-10F6-4F93-8168-81A7E34F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F0D-F0A2-4EDB-85DE-FB178243BC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97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2665F-25CA-44EA-9D9C-CFE5AFFEE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758D1F-DF1E-4B14-A8A0-B31885FCA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65AC0-49AA-48A9-BED0-8DCF697B2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1FA01-DFA9-4C5D-9E37-A2E7AE6CA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2D00-21D7-44B8-BD71-359D85CB2B9E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278EE-3E3D-4F34-B966-0D9D8706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4C389-38CA-4E6B-B98E-1FCEC9FA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F0D-F0A2-4EDB-85DE-FB178243BC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80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BC0A47-E158-4D56-811C-941E9E71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F3ADA-26DA-4BB5-B491-445F6F7F4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D3324-6FAE-4E06-86B2-48F0B9DFD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E2D00-21D7-44B8-BD71-359D85CB2B9E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50392-D0DA-4CB1-AEF3-3DFCF3F54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00E89-2F35-49B0-94E0-D4A126419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5FF0D-F0A2-4EDB-85DE-FB178243BC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86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3AE4-92FC-4718-BF75-573E5AFD81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Final year project update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79B69-8185-4D4C-84F6-F441454BAA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Wes Gaunt</a:t>
            </a:r>
          </a:p>
          <a:p>
            <a:r>
              <a:rPr lang="en-GB" dirty="0"/>
              <a:t>11 March 2020</a:t>
            </a:r>
          </a:p>
        </p:txBody>
      </p:sp>
    </p:spTree>
    <p:extLst>
      <p:ext uri="{BB962C8B-B14F-4D97-AF65-F5344CB8AC3E}">
        <p14:creationId xmlns:p14="http://schemas.microsoft.com/office/powerpoint/2010/main" val="2892207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AC077-107F-4357-9ABC-B33821474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EC99D-1F3B-4610-9985-9C51C4B91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669632" cy="4351338"/>
          </a:xfrm>
        </p:spPr>
        <p:txBody>
          <a:bodyPr>
            <a:normAutofit/>
          </a:bodyPr>
          <a:lstStyle/>
          <a:p>
            <a:r>
              <a:rPr lang="en-GB" dirty="0"/>
              <a:t>Easy to implement, but…</a:t>
            </a:r>
          </a:p>
          <a:p>
            <a:r>
              <a:rPr lang="en-GB" dirty="0"/>
              <a:t>More current</a:t>
            </a:r>
          </a:p>
          <a:p>
            <a:pPr lvl="1"/>
            <a:r>
              <a:rPr lang="en-GB" dirty="0"/>
              <a:t>C = </a:t>
            </a:r>
            <a:r>
              <a:rPr lang="en-GB" dirty="0" err="1"/>
              <a:t>kI</a:t>
            </a:r>
            <a:endParaRPr lang="en-GB" dirty="0"/>
          </a:p>
          <a:p>
            <a:pPr lvl="1"/>
            <a:r>
              <a:rPr lang="en-GB" dirty="0"/>
              <a:t>A = </a:t>
            </a:r>
            <a:r>
              <a:rPr lang="en-GB" dirty="0" err="1"/>
              <a:t>kC</a:t>
            </a:r>
            <a:endParaRPr lang="en-GB" dirty="0"/>
          </a:p>
          <a:p>
            <a:pPr lvl="1"/>
            <a:r>
              <a:rPr lang="en-GB" b="1" dirty="0"/>
              <a:t>Area is sacrificed</a:t>
            </a:r>
          </a:p>
          <a:p>
            <a:r>
              <a:rPr lang="en-GB" dirty="0"/>
              <a:t>Need to bring currents down…</a:t>
            </a:r>
          </a:p>
          <a:p>
            <a:r>
              <a:rPr lang="en-GB" dirty="0"/>
              <a:t>Or time down…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99FAC9-5310-4EEA-9F77-E32D38A80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127" y="1027906"/>
            <a:ext cx="7055339" cy="529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11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77425-E945-4D03-AF1E-B866B3264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1037"/>
            <a:ext cx="10515600" cy="1325563"/>
          </a:xfrm>
        </p:spPr>
        <p:txBody>
          <a:bodyPr/>
          <a:lstStyle/>
          <a:p>
            <a:r>
              <a:rPr lang="en-GB" dirty="0"/>
              <a:t>B input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3D4C7-3C40-4A3E-8D32-6880A8BE9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Initially seemed difficult</a:t>
            </a:r>
          </a:p>
          <a:p>
            <a:r>
              <a:rPr lang="en-GB" dirty="0"/>
              <a:t>Treat b like another x input, where x = 1</a:t>
            </a:r>
          </a:p>
          <a:p>
            <a:r>
              <a:rPr lang="en-GB" dirty="0"/>
              <a:t>b = W</a:t>
            </a:r>
            <a:r>
              <a:rPr lang="en-GB" baseline="-25000" dirty="0"/>
              <a:t>b</a:t>
            </a:r>
            <a:r>
              <a:rPr lang="en-GB" dirty="0"/>
              <a:t>*1</a:t>
            </a:r>
          </a:p>
          <a:p>
            <a:r>
              <a:rPr lang="en-GB" dirty="0"/>
              <a:t>Same problem arises – need more inputs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230810-444D-42C7-B1E3-26F465B1C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0335"/>
            <a:ext cx="12192000" cy="607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8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64001-2BCB-40BB-8A9B-1E1A1623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11EAA-AE26-4438-96EE-14ABCC43C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Difficult?</a:t>
            </a:r>
          </a:p>
          <a:p>
            <a:pPr lvl="1"/>
            <a:r>
              <a:rPr lang="en-GB" dirty="0"/>
              <a:t>P*P = P</a:t>
            </a:r>
          </a:p>
          <a:p>
            <a:pPr lvl="1"/>
            <a:r>
              <a:rPr lang="en-GB" dirty="0"/>
              <a:t>N*N = P</a:t>
            </a:r>
          </a:p>
          <a:p>
            <a:pPr lvl="1"/>
            <a:r>
              <a:rPr lang="en-GB" dirty="0"/>
              <a:t>P*N = N</a:t>
            </a:r>
          </a:p>
          <a:p>
            <a:pPr lvl="1"/>
            <a:r>
              <a:rPr lang="en-GB" dirty="0"/>
              <a:t>N*P = N</a:t>
            </a:r>
          </a:p>
          <a:p>
            <a:r>
              <a:rPr lang="en-GB" dirty="0"/>
              <a:t>Can be done ‘</a:t>
            </a:r>
            <a:r>
              <a:rPr lang="en-GB" dirty="0" err="1"/>
              <a:t>digtally</a:t>
            </a:r>
            <a:r>
              <a:rPr lang="en-GB" dirty="0"/>
              <a:t>’ </a:t>
            </a:r>
          </a:p>
          <a:p>
            <a:r>
              <a:rPr lang="en-GB" dirty="0"/>
              <a:t>Use a XOR gate, or crossover switch(es)</a:t>
            </a:r>
          </a:p>
          <a:p>
            <a:r>
              <a:rPr lang="en-GB" dirty="0"/>
              <a:t>Done with 2*SPDT switch controlled by sign bit.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572445-2707-4695-A869-EF75CEC9E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285750"/>
            <a:ext cx="821055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3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8EE6B-9181-4FB5-A693-69D3088C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domain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DC216-1697-4FB4-A082-987BA7CDD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‘Recycle’ the input mirrors, changing the sign.</a:t>
            </a:r>
          </a:p>
          <a:p>
            <a:r>
              <a:rPr lang="en-GB" dirty="0"/>
              <a:t>Discharge time (pulse) = output pulse</a:t>
            </a:r>
          </a:p>
          <a:p>
            <a:r>
              <a:rPr lang="en-GB" dirty="0"/>
              <a:t>Need some logic</a:t>
            </a:r>
          </a:p>
          <a:p>
            <a:r>
              <a:rPr lang="en-GB" dirty="0"/>
              <a:t>Complicated FSM…</a:t>
            </a:r>
          </a:p>
        </p:txBody>
      </p:sp>
    </p:spTree>
    <p:extLst>
      <p:ext uri="{BB962C8B-B14F-4D97-AF65-F5344CB8AC3E}">
        <p14:creationId xmlns:p14="http://schemas.microsoft.com/office/powerpoint/2010/main" val="1800702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B2D60EA-7A3E-45B9-998A-0F137FD12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58" y="650105"/>
            <a:ext cx="11720083" cy="555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76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A picture containing black, light, dark, night&#10;&#10;Description automatically generated">
            <a:extLst>
              <a:ext uri="{FF2B5EF4-FFF2-40B4-BE49-F238E27FC236}">
                <a16:creationId xmlns:a16="http://schemas.microsoft.com/office/drawing/2014/main" id="{6D69779F-9F3F-4159-9F09-96D0FFC4A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88" y="731043"/>
            <a:ext cx="10355533" cy="5395913"/>
          </a:xfrm>
        </p:spPr>
      </p:pic>
    </p:spTree>
    <p:extLst>
      <p:ext uri="{BB962C8B-B14F-4D97-AF65-F5344CB8AC3E}">
        <p14:creationId xmlns:p14="http://schemas.microsoft.com/office/powerpoint/2010/main" val="4044148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29C3B404-4F64-45AB-887A-5A523B240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993" y="513943"/>
            <a:ext cx="9412013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58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B865D-2D81-4795-BF55-D0477F0D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Circuit works well.</a:t>
            </a:r>
          </a:p>
          <a:p>
            <a:r>
              <a:rPr lang="en-GB" dirty="0"/>
              <a:t>Modular, didn’t add the current mirrors…</a:t>
            </a:r>
          </a:p>
          <a:p>
            <a:r>
              <a:rPr lang="en-GB" dirty="0"/>
              <a:t>Can be reused in next output implementation…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39E5A46-E78A-4F9C-AE7B-2FCF1F813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Time domain output</a:t>
            </a:r>
          </a:p>
        </p:txBody>
      </p:sp>
    </p:spTree>
    <p:extLst>
      <p:ext uri="{BB962C8B-B14F-4D97-AF65-F5344CB8AC3E}">
        <p14:creationId xmlns:p14="http://schemas.microsoft.com/office/powerpoint/2010/main" val="1600193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4591-B644-4BC2-A5EE-E0B8EDDB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 linear 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9A660-0F88-4809-802D-82BCCFDD0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Map inputs non linearly to output</a:t>
            </a:r>
          </a:p>
          <a:p>
            <a:pPr lvl="1"/>
            <a:r>
              <a:rPr lang="en-GB" dirty="0"/>
              <a:t>Difficult</a:t>
            </a:r>
          </a:p>
          <a:p>
            <a:r>
              <a:rPr lang="en-GB" dirty="0"/>
              <a:t>Map output voltage non linearly to output pulse</a:t>
            </a:r>
          </a:p>
          <a:p>
            <a:pPr lvl="1"/>
            <a:r>
              <a:rPr lang="en-GB" dirty="0"/>
              <a:t>Still difficult – easier…</a:t>
            </a:r>
          </a:p>
        </p:txBody>
      </p:sp>
    </p:spTree>
    <p:extLst>
      <p:ext uri="{BB962C8B-B14F-4D97-AF65-F5344CB8AC3E}">
        <p14:creationId xmlns:p14="http://schemas.microsoft.com/office/powerpoint/2010/main" val="3257967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9B8B-42A6-4082-BEFA-2582F357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Sigmoid function (logistic function)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DDB5D-DDDB-4320-AB46-CB089A10D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8725" cy="4351338"/>
          </a:xfrm>
        </p:spPr>
        <p:txBody>
          <a:bodyPr/>
          <a:lstStyle/>
          <a:p>
            <a:r>
              <a:rPr lang="en-GB" dirty="0"/>
              <a:t>Tout = sigmoid(</a:t>
            </a:r>
            <a:r>
              <a:rPr lang="en-GB" dirty="0" err="1"/>
              <a:t>Vcap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Hyperbolic, can use </a:t>
            </a:r>
            <a:r>
              <a:rPr lang="en-GB" dirty="0" err="1"/>
              <a:t>translinear</a:t>
            </a:r>
            <a:r>
              <a:rPr lang="en-GB" dirty="0"/>
              <a:t> circuit to implement it</a:t>
            </a:r>
          </a:p>
        </p:txBody>
      </p:sp>
      <p:pic>
        <p:nvPicPr>
          <p:cNvPr id="1028" name="Picture 4" descr="Image result for logistic function derivative">
            <a:extLst>
              <a:ext uri="{FF2B5EF4-FFF2-40B4-BE49-F238E27FC236}">
                <a16:creationId xmlns:a16="http://schemas.microsoft.com/office/drawing/2014/main" id="{BE00CF2D-B0B8-4952-A323-5AA67D03C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1245215"/>
            <a:ext cx="5548312" cy="452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10358DAF-6127-43B0-8648-CD35191CD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2924" y="2758167"/>
            <a:ext cx="4972051" cy="134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4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3244-0137-499F-A040-332E85F5C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06F82-C28A-49BA-953C-AF022CF92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Background/re-cap of first steps</a:t>
            </a:r>
          </a:p>
          <a:p>
            <a:r>
              <a:rPr lang="en-GB" dirty="0"/>
              <a:t>New challenges</a:t>
            </a:r>
          </a:p>
          <a:p>
            <a:r>
              <a:rPr lang="en-GB" dirty="0"/>
              <a:t>Next steps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4759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55538-B6A4-450C-B4E3-1DEB92798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253331"/>
            <a:ext cx="2381250" cy="4351338"/>
          </a:xfrm>
        </p:spPr>
        <p:txBody>
          <a:bodyPr/>
          <a:lstStyle/>
          <a:p>
            <a:r>
              <a:rPr lang="en-GB" dirty="0"/>
              <a:t>T =Sig(V)</a:t>
            </a:r>
          </a:p>
          <a:p>
            <a:endParaRPr lang="en-GB" dirty="0"/>
          </a:p>
          <a:p>
            <a:r>
              <a:rPr lang="en-GB" dirty="0"/>
              <a:t>dT/</a:t>
            </a:r>
            <a:r>
              <a:rPr lang="en-GB" dirty="0" err="1"/>
              <a:t>dV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dV</a:t>
            </a:r>
            <a:r>
              <a:rPr lang="en-GB" dirty="0"/>
              <a:t>/dT (slew)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Current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6B7121-F486-459C-9549-34639D7F5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424" y="445799"/>
            <a:ext cx="11124001" cy="55854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FE140D9-3220-4D93-82E1-99CA74845E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019" t="8824" r="27589" b="-2281"/>
          <a:stretch/>
        </p:blipFill>
        <p:spPr>
          <a:xfrm>
            <a:off x="2971800" y="1790700"/>
            <a:ext cx="1971675" cy="106769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67817FE-7399-4CD4-8E17-FEBAB53B23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40299" b="1515"/>
          <a:stretch/>
        </p:blipFill>
        <p:spPr>
          <a:xfrm>
            <a:off x="2971800" y="606280"/>
            <a:ext cx="3185477" cy="64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00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E66CE-425F-4DBA-9BD1-200CCB96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01DF6-A00F-474E-A909-F244BE67E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 = 1/1+cosh</a:t>
            </a:r>
            <a:r>
              <a:rPr lang="en-GB" baseline="30000" dirty="0"/>
              <a:t>2</a:t>
            </a:r>
            <a:r>
              <a:rPr lang="en-GB" dirty="0"/>
              <a:t>(V1-V2)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C36B7B-8EDA-4F2A-998B-2606B2D18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403246">
            <a:off x="533904" y="668236"/>
            <a:ext cx="4122874" cy="21798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29E0BD-430B-4B00-819D-23E5D6D1E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330" y="771525"/>
            <a:ext cx="76009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69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E561-7CCE-463E-8420-E4775C554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PMOS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B3DA9-18B7-40BC-B4D5-5F02F4709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1025" cy="4351338"/>
          </a:xfrm>
        </p:spPr>
        <p:txBody>
          <a:bodyPr/>
          <a:lstStyle/>
          <a:p>
            <a:r>
              <a:rPr lang="en-GB" dirty="0"/>
              <a:t>Needs some additional control circuitry</a:t>
            </a:r>
          </a:p>
          <a:p>
            <a:r>
              <a:rPr lang="en-GB" dirty="0"/>
              <a:t>Charge injection</a:t>
            </a:r>
          </a:p>
          <a:p>
            <a:endParaRPr lang="en-GB" dirty="0"/>
          </a:p>
          <a:p>
            <a:r>
              <a:rPr lang="en-GB" dirty="0"/>
              <a:t>NMOS is identical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3E5FA1-81DC-4432-AC34-DCD3D0850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550" y="0"/>
            <a:ext cx="5919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44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9AC41-35F9-403B-A06C-2E10C170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Anti-bump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EA93D-8502-4EA9-95CC-7979722A4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Works quite well</a:t>
            </a:r>
          </a:p>
          <a:p>
            <a:r>
              <a:rPr lang="en-GB" dirty="0"/>
              <a:t>Made both complements (CMOS), for the negative and positive voltages.</a:t>
            </a:r>
          </a:p>
          <a:p>
            <a:r>
              <a:rPr lang="en-GB" dirty="0"/>
              <a:t>Connected to FSM to implement full TD output.</a:t>
            </a:r>
          </a:p>
          <a:p>
            <a:r>
              <a:rPr lang="en-GB" dirty="0"/>
              <a:t>May require a version 2 in the future….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4675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F8AFE-BB0C-42D4-BD02-B74DA867C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0B383-98E7-469D-80CE-FD51E8B22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E301BB-98C6-42F6-A7F7-69030F2B8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34" y="0"/>
            <a:ext cx="10827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00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FFA6-D862-448A-8527-EE8C9AC29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97415-ECAA-4177-9BB7-E82A6FF3A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3FBAC6-5DF4-47AB-932C-DCC767753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0712"/>
            <a:ext cx="11664077" cy="585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77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18234-9952-4475-AAA5-A5FFCFB12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1ABA0-3AC9-4E3A-A2D6-5F952FFE3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8EFEF6-56C8-4975-B55F-7EE8E2704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99" y="636299"/>
            <a:ext cx="11124001" cy="558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7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981FC-E7F0-4218-889C-AA290D22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Perfect solution?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92837-0601-4C61-819A-138FE567A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No</a:t>
            </a:r>
          </a:p>
          <a:p>
            <a:r>
              <a:rPr lang="en-GB" dirty="0"/>
              <a:t>Mismatch in currents and capacitances when used with neurons</a:t>
            </a:r>
          </a:p>
          <a:p>
            <a:r>
              <a:rPr lang="en-GB" dirty="0"/>
              <a:t>Could do parallel switched capacitors?</a:t>
            </a:r>
          </a:p>
          <a:p>
            <a:pPr lvl="1"/>
            <a:r>
              <a:rPr lang="en-GB" dirty="0"/>
              <a:t>Simple</a:t>
            </a:r>
          </a:p>
          <a:p>
            <a:pPr lvl="1"/>
            <a:r>
              <a:rPr lang="en-GB" dirty="0"/>
              <a:t>Charge injection</a:t>
            </a:r>
          </a:p>
          <a:p>
            <a:r>
              <a:rPr lang="en-GB" dirty="0"/>
              <a:t>OR</a:t>
            </a:r>
          </a:p>
          <a:p>
            <a:r>
              <a:rPr lang="en-GB" dirty="0"/>
              <a:t>Bring down neuron current and cap size</a:t>
            </a:r>
          </a:p>
          <a:p>
            <a:pPr lvl="1"/>
            <a:r>
              <a:rPr lang="en-GB" dirty="0"/>
              <a:t>Saves current and area</a:t>
            </a:r>
          </a:p>
          <a:p>
            <a:pPr lvl="1"/>
            <a:r>
              <a:rPr lang="en-GB" dirty="0"/>
              <a:t>Has to be done anyway</a:t>
            </a:r>
          </a:p>
          <a:p>
            <a:pPr marL="0" indent="0">
              <a:buNone/>
            </a:pPr>
            <a:r>
              <a:rPr lang="en-GB" dirty="0"/>
              <a:t>	 	</a:t>
            </a:r>
          </a:p>
        </p:txBody>
      </p:sp>
    </p:spTree>
    <p:extLst>
      <p:ext uri="{BB962C8B-B14F-4D97-AF65-F5344CB8AC3E}">
        <p14:creationId xmlns:p14="http://schemas.microsoft.com/office/powerpoint/2010/main" val="3958445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34669-A002-4BE0-BE68-2E2C60FD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Neuron current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0941E-960B-44F0-9996-803F93BEA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I require high currents?</a:t>
            </a:r>
          </a:p>
          <a:p>
            <a:pPr lvl="1"/>
            <a:r>
              <a:rPr lang="en-GB" dirty="0"/>
              <a:t>Linear response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07D70-0799-48A8-9DBC-04A0DC690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595313"/>
            <a:ext cx="1111567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3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A9027-DBD0-4352-8C61-5FD84FAD2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does it come from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22AA8-4C90-48D7-8974-6B39094EE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Onset delay</a:t>
            </a:r>
          </a:p>
        </p:txBody>
      </p:sp>
      <p:pic>
        <p:nvPicPr>
          <p:cNvPr id="2050" name="Picture 2" descr="Machine generated alternative text:&#10;M18: 16.10479us 1.79 &#10;16.00784us 1.80162V &#10;Ml 7: 704.9386mV ">
            <a:extLst>
              <a:ext uri="{FF2B5EF4-FFF2-40B4-BE49-F238E27FC236}">
                <a16:creationId xmlns:a16="http://schemas.microsoft.com/office/drawing/2014/main" id="{B21A90D2-A2D2-430A-8FE8-A2384FED4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413" y="2624774"/>
            <a:ext cx="6929437" cy="331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C33CBB-4A34-409E-9CEF-3A61C0699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099" y="1056481"/>
            <a:ext cx="11124001" cy="558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8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6DFA3-3A99-44A7-B479-FF7CC4FA3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Re-cap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B3164-2B5F-48A9-81AB-5A682D9A5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(Artificial) neurons</a:t>
            </a:r>
          </a:p>
          <a:p>
            <a:r>
              <a:rPr lang="en-GB" dirty="0"/>
              <a:t>Time domain input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5206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ABFC-0210-4B8F-9B44-909FFFD9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Onset 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4DFA7-B473-4CBD-886E-947A16381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29125" cy="4351338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Due to gate capacitance</a:t>
            </a:r>
          </a:p>
          <a:p>
            <a:r>
              <a:rPr lang="en-GB" dirty="0"/>
              <a:t>Current mirror is slew rate limited</a:t>
            </a:r>
          </a:p>
          <a:p>
            <a:r>
              <a:rPr lang="en-GB" dirty="0"/>
              <a:t>Need a low Rout voltage buffer</a:t>
            </a:r>
          </a:p>
          <a:p>
            <a:pPr lvl="1"/>
            <a:r>
              <a:rPr lang="en-GB" dirty="0"/>
              <a:t>Simple – analogue solution</a:t>
            </a:r>
          </a:p>
          <a:p>
            <a:pPr lvl="1"/>
            <a:r>
              <a:rPr lang="en-GB" dirty="0"/>
              <a:t>Gets to the root of the problem</a:t>
            </a:r>
          </a:p>
          <a:p>
            <a:pPr lvl="1"/>
            <a:r>
              <a:rPr lang="en-GB" dirty="0"/>
              <a:t>Power/space requirements</a:t>
            </a:r>
          </a:p>
          <a:p>
            <a:r>
              <a:rPr lang="en-GB" dirty="0"/>
              <a:t>Use a pre-charge phase</a:t>
            </a:r>
          </a:p>
          <a:p>
            <a:pPr lvl="1"/>
            <a:r>
              <a:rPr lang="en-GB" dirty="0"/>
              <a:t>Complex</a:t>
            </a:r>
          </a:p>
          <a:p>
            <a:pPr lvl="1"/>
            <a:r>
              <a:rPr lang="en-GB" dirty="0"/>
              <a:t>Need a current starved digital buffer</a:t>
            </a:r>
          </a:p>
          <a:p>
            <a:pPr lvl="1"/>
            <a:r>
              <a:rPr lang="en-GB" dirty="0"/>
              <a:t>A symptomatic solution</a:t>
            </a:r>
          </a:p>
          <a:p>
            <a:pPr lvl="1"/>
            <a:r>
              <a:rPr lang="en-GB" dirty="0"/>
              <a:t>Current controlled PLL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1A7E44-F81C-486D-AF36-415567C81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50" y="0"/>
            <a:ext cx="7405707" cy="69821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2B6C1F-F6EB-4965-B3F5-03E9F983E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1830388"/>
            <a:ext cx="2400300" cy="10763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ED6760A-AADD-4BCD-93C0-C057A4DAB781}"/>
              </a:ext>
            </a:extLst>
          </p:cNvPr>
          <p:cNvSpPr/>
          <p:nvPr/>
        </p:nvSpPr>
        <p:spPr>
          <a:xfrm>
            <a:off x="9363075" y="1962150"/>
            <a:ext cx="485775" cy="523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671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4ED2C-F9F8-4175-BC0C-87ED3199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– current mirror v2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08F8C80-5E08-4CD6-A048-838DBD356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40" y="1422648"/>
            <a:ext cx="11740920" cy="519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23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B2579-72ED-431D-9EC5-65DD3130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C2FCBE-62DD-469D-8E3B-33BC92D39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EEA13D-0E28-4CF3-8204-4813C7BB4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99" y="591562"/>
            <a:ext cx="11124001" cy="558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7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9A04C-8597-4944-9FD4-F0E33EA30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051FF-C3F9-420F-9CAE-ED0CF5BA3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Need a low Rout voltage buffer</a:t>
            </a:r>
          </a:p>
          <a:p>
            <a:r>
              <a:rPr lang="en-GB" dirty="0"/>
              <a:t>Need op-amps</a:t>
            </a:r>
          </a:p>
          <a:p>
            <a:r>
              <a:rPr lang="en-GB" dirty="0"/>
              <a:t>Not actually required – current is fixed</a:t>
            </a:r>
          </a:p>
          <a:p>
            <a:r>
              <a:rPr lang="en-GB" dirty="0"/>
              <a:t>Use fixed bias voltage instead</a:t>
            </a:r>
          </a:p>
          <a:p>
            <a:r>
              <a:rPr lang="en-GB" dirty="0"/>
              <a:t>No longer a current mirror</a:t>
            </a:r>
          </a:p>
        </p:txBody>
      </p:sp>
    </p:spTree>
    <p:extLst>
      <p:ext uri="{BB962C8B-B14F-4D97-AF65-F5344CB8AC3E}">
        <p14:creationId xmlns:p14="http://schemas.microsoft.com/office/powerpoint/2010/main" val="2599913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F9BCD-11E5-4D13-BFF7-EB37E66A9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– current </a:t>
            </a:r>
            <a:r>
              <a:rPr lang="en-GB" strike="sngStrike" dirty="0"/>
              <a:t>mirror</a:t>
            </a:r>
            <a:r>
              <a:rPr lang="en-GB" dirty="0"/>
              <a:t> source v3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0F007-D886-43FE-8590-0973EC265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Works well</a:t>
            </a:r>
          </a:p>
          <a:p>
            <a:r>
              <a:rPr lang="en-GB" dirty="0"/>
              <a:t>Need accurate voltage sources and followers (still)</a:t>
            </a:r>
          </a:p>
          <a:p>
            <a:r>
              <a:rPr lang="en-GB" dirty="0"/>
              <a:t>Can be chip-wide</a:t>
            </a:r>
          </a:p>
          <a:p>
            <a:r>
              <a:rPr lang="en-GB" dirty="0"/>
              <a:t>More space/power efficient</a:t>
            </a:r>
          </a:p>
        </p:txBody>
      </p:sp>
    </p:spTree>
    <p:extLst>
      <p:ext uri="{BB962C8B-B14F-4D97-AF65-F5344CB8AC3E}">
        <p14:creationId xmlns:p14="http://schemas.microsoft.com/office/powerpoint/2010/main" val="20665502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B3FE-16DA-47FF-8D5F-8420ED7A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– current </a:t>
            </a:r>
            <a:r>
              <a:rPr lang="en-GB" strike="sngStrike" dirty="0"/>
              <a:t>mirror</a:t>
            </a:r>
            <a:r>
              <a:rPr lang="en-GB" dirty="0"/>
              <a:t> source v3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C447323B-500C-4F43-B006-C49A0CF4F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57" y="1825625"/>
            <a:ext cx="8579286" cy="4351338"/>
          </a:xfrm>
        </p:spPr>
      </p:pic>
    </p:spTree>
    <p:extLst>
      <p:ext uri="{BB962C8B-B14F-4D97-AF65-F5344CB8AC3E}">
        <p14:creationId xmlns:p14="http://schemas.microsoft.com/office/powerpoint/2010/main" val="32167502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3CFA-2D4C-48F9-AF6C-5BEF5BD39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64E80-A414-46BB-9AC6-CF3745A6B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Quantify the </a:t>
            </a:r>
            <a:r>
              <a:rPr lang="en-GB" dirty="0" err="1"/>
              <a:t>tradeoffs</a:t>
            </a:r>
            <a:endParaRPr lang="en-GB" dirty="0"/>
          </a:p>
          <a:p>
            <a:r>
              <a:rPr lang="en-GB" dirty="0"/>
              <a:t>Power consumption?</a:t>
            </a:r>
          </a:p>
          <a:p>
            <a:r>
              <a:rPr lang="en-GB" dirty="0"/>
              <a:t>Comparison with digital?</a:t>
            </a:r>
          </a:p>
          <a:p>
            <a:r>
              <a:rPr lang="en-GB" dirty="0"/>
              <a:t>Get a multi layer working</a:t>
            </a:r>
          </a:p>
          <a:p>
            <a:pPr lvl="1"/>
            <a:r>
              <a:rPr lang="en-GB" dirty="0"/>
              <a:t>Have done some work on this, not really shown here</a:t>
            </a:r>
          </a:p>
        </p:txBody>
      </p:sp>
    </p:spTree>
    <p:extLst>
      <p:ext uri="{BB962C8B-B14F-4D97-AF65-F5344CB8AC3E}">
        <p14:creationId xmlns:p14="http://schemas.microsoft.com/office/powerpoint/2010/main" val="5255181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5A9EC-C311-4ED2-ABC4-4599A96C1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Questions, queries or concerns?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5D62F-9654-4B13-AFE6-91D373A4D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152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B9527-A0A8-4935-A6C8-8DD02A69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trike="sngStrike" dirty="0"/>
              <a:t>Time domain 0.18µm CMOS analogue </a:t>
            </a:r>
            <a:r>
              <a:rPr lang="en-GB" dirty="0"/>
              <a:t>MAC </a:t>
            </a:r>
            <a:r>
              <a:rPr lang="en-GB" strike="sngStrike" dirty="0"/>
              <a:t>for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D0D6D-D63D-4369-8AAD-21547D4BB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4400" dirty="0"/>
              <a:t>M</a:t>
            </a:r>
            <a:r>
              <a:rPr lang="en-GB" dirty="0"/>
              <a:t>ultiply </a:t>
            </a:r>
            <a:r>
              <a:rPr lang="en-GB" sz="4400" dirty="0" err="1"/>
              <a:t>AC</a:t>
            </a:r>
            <a:r>
              <a:rPr lang="en-GB" dirty="0" err="1"/>
              <a:t>cumulate</a:t>
            </a:r>
            <a:r>
              <a:rPr lang="en-GB" dirty="0"/>
              <a:t> operation</a:t>
            </a:r>
          </a:p>
          <a:p>
            <a:r>
              <a:rPr lang="en-GB" dirty="0"/>
              <a:t>Single neuron performs the operation:</a:t>
            </a:r>
          </a:p>
          <a:p>
            <a:pPr marL="1371600" lvl="3" indent="0">
              <a:buNone/>
            </a:pPr>
            <a:r>
              <a:rPr lang="en-GB" sz="5400" dirty="0"/>
              <a:t>			y = </a:t>
            </a:r>
            <a:r>
              <a:rPr lang="en-GB" sz="5400" b="1" dirty="0"/>
              <a:t>XW</a:t>
            </a:r>
            <a:r>
              <a:rPr lang="en-GB" sz="5400" dirty="0"/>
              <a:t> + b</a:t>
            </a:r>
          </a:p>
          <a:p>
            <a:r>
              <a:rPr lang="en-GB" dirty="0"/>
              <a:t>X and W are vectors of length </a:t>
            </a:r>
            <a:r>
              <a:rPr lang="en-GB" i="1" dirty="0"/>
              <a:t>n.</a:t>
            </a:r>
          </a:p>
          <a:p>
            <a:r>
              <a:rPr lang="en-GB" dirty="0"/>
              <a:t>y and b is are scalars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3112D5-749F-452E-8123-CB61CE12F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629" y="4462463"/>
            <a:ext cx="42957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72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4906473F-0FC7-4B16-B1D2-017CC46FA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75" y="1237483"/>
            <a:ext cx="4081274" cy="48663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DB9527-A0A8-4935-A6C8-8DD02A69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domain </a:t>
            </a:r>
            <a:r>
              <a:rPr lang="en-GB" strike="sngStrike" dirty="0"/>
              <a:t>0.18µm CMOS analogue MAC for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D0D6D-D63D-4369-8AAD-21547D4BB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Inputs are scaled using pulse width. </a:t>
            </a:r>
          </a:p>
          <a:p>
            <a:r>
              <a:rPr lang="en-GB" dirty="0"/>
              <a:t>Long pulse = high magnitude (of x)</a:t>
            </a:r>
          </a:p>
          <a:p>
            <a:r>
              <a:rPr lang="en-GB" dirty="0"/>
              <a:t>Short pulse = low magnitude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39DF93-4E71-4233-BBC8-6D7BB0780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337" y="614362"/>
            <a:ext cx="93249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2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6C260E-184A-4355-B60C-7211609E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current mirror</a:t>
            </a:r>
          </a:p>
        </p:txBody>
      </p:sp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779366B9-BBFE-4F76-BF0A-1B9921CF8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346" y="1825625"/>
            <a:ext cx="7875308" cy="4351338"/>
          </a:xfrm>
        </p:spPr>
      </p:pic>
    </p:spTree>
    <p:extLst>
      <p:ext uri="{BB962C8B-B14F-4D97-AF65-F5344CB8AC3E}">
        <p14:creationId xmlns:p14="http://schemas.microsoft.com/office/powerpoint/2010/main" val="283142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476550CF-9900-4001-8CF0-563CC9985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2178868"/>
            <a:ext cx="4172330" cy="2971800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2731B77-D8E7-4A8A-B28C-F093025AB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1654608"/>
            <a:ext cx="4300737" cy="402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22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0F821-ACEA-4656-908E-7248A4439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Preliminary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72DA2D-0FE3-4A59-88C7-5AB1DC5B8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200 pairs of inputs.</a:t>
            </a:r>
          </a:p>
          <a:p>
            <a:r>
              <a:rPr lang="en-GB" dirty="0"/>
              <a:t>1 pair of weights for each set of 200 inputs. </a:t>
            </a:r>
          </a:p>
          <a:p>
            <a:r>
              <a:rPr lang="en-GB" dirty="0"/>
              <a:t>Binary output: &gt;= 0.9V?</a:t>
            </a:r>
          </a:p>
          <a:p>
            <a:r>
              <a:rPr lang="en-GB" dirty="0"/>
              <a:t>Compared with MATLAB results.</a:t>
            </a:r>
          </a:p>
          <a:p>
            <a:r>
              <a:rPr lang="en-GB" dirty="0"/>
              <a:t>Voltage domain</a:t>
            </a:r>
          </a:p>
          <a:p>
            <a:r>
              <a:rPr lang="en-GB" dirty="0"/>
              <a:t>100% accuracy</a:t>
            </a:r>
          </a:p>
          <a:p>
            <a:endParaRPr lang="en-GB" dirty="0"/>
          </a:p>
          <a:p>
            <a:r>
              <a:rPr lang="en-GB" dirty="0"/>
              <a:t>Low resolution issues.</a:t>
            </a:r>
          </a:p>
        </p:txBody>
      </p:sp>
      <p:pic>
        <p:nvPicPr>
          <p:cNvPr id="1026" name="Picture 2" descr="Machine generated alternative text:&#10;0.8 &#10;0.6 &#10;o &#10;10.75,0251 &#10;o &#10;11.00, 1.001 &#10;1025,0251 &#10;0.4 &#10;* &#10;1025,0.751 &#10;10.75,0.751 &#10;0.2 &#10;c -0.2 &#10;-0.4 &#10;-0.6 &#10;-0.8 &#10;-0.5 &#10;0.5 ">
            <a:extLst>
              <a:ext uri="{FF2B5EF4-FFF2-40B4-BE49-F238E27FC236}">
                <a16:creationId xmlns:a16="http://schemas.microsoft.com/office/drawing/2014/main" id="{EC2526A5-FBE5-44E2-85FF-DF67911D7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090" y="1273117"/>
            <a:ext cx="8124825" cy="530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chine generated alternative text:&#10;0.2 &#10;0.15 &#10;0.05 &#10;_O .05 &#10;10.75,0251 &#10;11.00, 1.001 &#10;1025,0251 &#10;1025,0.751 &#10;-0.15 &#10;10.75,0.751 &#10;-0.2 &#10;-0.5 &#10;-0.4 &#10;-0.3 &#10;-0.2 &#10;0.2 &#10;o &#10;o &#10;* &#10;* &#10;0.3 &#10;10.10,0.101 &#10;linear &#10;0.4 &#10;0.5 ">
            <a:extLst>
              <a:ext uri="{FF2B5EF4-FFF2-40B4-BE49-F238E27FC236}">
                <a16:creationId xmlns:a16="http://schemas.microsoft.com/office/drawing/2014/main" id="{60E17F75-ED3A-499A-8A83-07E500562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123" y="1741429"/>
            <a:ext cx="8667750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97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5202-F20E-4917-9BFE-8959204B3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of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3D9A45-B99D-43E4-A523-011210945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More inputs </a:t>
            </a:r>
          </a:p>
          <a:p>
            <a:r>
              <a:rPr lang="en-GB" dirty="0"/>
              <a:t>b input </a:t>
            </a:r>
          </a:p>
          <a:p>
            <a:r>
              <a:rPr lang="en-GB" dirty="0"/>
              <a:t>Handle negative inputs and weights</a:t>
            </a:r>
          </a:p>
          <a:p>
            <a:r>
              <a:rPr lang="en-GB" dirty="0"/>
              <a:t>Time domain output</a:t>
            </a:r>
          </a:p>
          <a:p>
            <a:r>
              <a:rPr lang="en-GB" strike="sngStrike" dirty="0"/>
              <a:t>Time domain weighting: time x capacitor x VCCS:</a:t>
            </a:r>
          </a:p>
        </p:txBody>
      </p:sp>
    </p:spTree>
    <p:extLst>
      <p:ext uri="{BB962C8B-B14F-4D97-AF65-F5344CB8AC3E}">
        <p14:creationId xmlns:p14="http://schemas.microsoft.com/office/powerpoint/2010/main" val="218701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622</Words>
  <Application>Microsoft Office PowerPoint</Application>
  <PresentationFormat>Widescreen</PresentationFormat>
  <Paragraphs>151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Final year project update 2</vt:lpstr>
      <vt:lpstr>Contents</vt:lpstr>
      <vt:lpstr>Re-cap </vt:lpstr>
      <vt:lpstr>Time domain 0.18µm CMOS analogue MAC for neural networks</vt:lpstr>
      <vt:lpstr>Time domain 0.18µm CMOS analogue MAC for neural networks</vt:lpstr>
      <vt:lpstr>First current mirror</vt:lpstr>
      <vt:lpstr>PowerPoint Presentation</vt:lpstr>
      <vt:lpstr>Preliminary results</vt:lpstr>
      <vt:lpstr>End of recap</vt:lpstr>
      <vt:lpstr>More inputs</vt:lpstr>
      <vt:lpstr>B input </vt:lpstr>
      <vt:lpstr>Negative weights</vt:lpstr>
      <vt:lpstr>Time domain output</vt:lpstr>
      <vt:lpstr>PowerPoint Presentation</vt:lpstr>
      <vt:lpstr>PowerPoint Presentation</vt:lpstr>
      <vt:lpstr>PowerPoint Presentation</vt:lpstr>
      <vt:lpstr>Time domain output</vt:lpstr>
      <vt:lpstr>Non linear activation functions</vt:lpstr>
      <vt:lpstr>Sigmoid function (logistic function)</vt:lpstr>
      <vt:lpstr>PowerPoint Presentation</vt:lpstr>
      <vt:lpstr>PowerPoint Presentation</vt:lpstr>
      <vt:lpstr>PMOS implementation</vt:lpstr>
      <vt:lpstr>Anti-bump circuit</vt:lpstr>
      <vt:lpstr>PowerPoint Presentation</vt:lpstr>
      <vt:lpstr>PowerPoint Presentation</vt:lpstr>
      <vt:lpstr>PowerPoint Presentation</vt:lpstr>
      <vt:lpstr>Perfect solution?</vt:lpstr>
      <vt:lpstr>Neuron current reduction</vt:lpstr>
      <vt:lpstr>Where does it come from</vt:lpstr>
      <vt:lpstr>Onset delay</vt:lpstr>
      <vt:lpstr>Solution – current mirror v2</vt:lpstr>
      <vt:lpstr>PowerPoint Presentation</vt:lpstr>
      <vt:lpstr>PowerPoint Presentation</vt:lpstr>
      <vt:lpstr>Solution – current mirror source v3</vt:lpstr>
      <vt:lpstr>Solution – current mirror source v3</vt:lpstr>
      <vt:lpstr>Next steps  </vt:lpstr>
      <vt:lpstr>Questions, queries or concerns?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update 2</dc:title>
  <dc:creator>Wes Gaunt</dc:creator>
  <cp:lastModifiedBy>Wes Gaunt</cp:lastModifiedBy>
  <cp:revision>16</cp:revision>
  <dcterms:created xsi:type="dcterms:W3CDTF">2020-03-10T16:02:55Z</dcterms:created>
  <dcterms:modified xsi:type="dcterms:W3CDTF">2020-03-10T21:17:56Z</dcterms:modified>
</cp:coreProperties>
</file>