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73" r:id="rId14"/>
    <p:sldId id="268" r:id="rId15"/>
    <p:sldId id="274" r:id="rId16"/>
    <p:sldId id="270" r:id="rId17"/>
    <p:sldId id="269" r:id="rId18"/>
    <p:sldId id="271" r:id="rId19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F5A21B0-6A20-49CC-9B3C-F146ABF52E90}" type="slidenum"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13D3CCD-337E-4A9A-9A91-F858E8799390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423DB49-4E4F-49F8-84F4-ED2174D436A4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M/iml" TargetMode="External"/><Relationship Id="rId2" Type="http://schemas.openxmlformats.org/officeDocument/2006/relationships/hyperlink" Target="https://cran.r-project.org/web/packages/iml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pbiecek.github.io/breakDown/" TargetMode="External"/><Relationship Id="rId5" Type="http://schemas.openxmlformats.org/officeDocument/2006/relationships/hyperlink" Target="https://cran.r-project.org/web/packages/breakDown/index.html" TargetMode="External"/><Relationship Id="rId4" Type="http://schemas.openxmlformats.org/officeDocument/2006/relationships/hyperlink" Target="https://cran.r-project.org/web/packages/DALEX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imaginist.com/2017/announcing-lime/" TargetMode="External"/><Relationship Id="rId7" Type="http://schemas.openxmlformats.org/officeDocument/2006/relationships/hyperlink" Target="https://christophm.github.io/interpretable-ml-book/" TargetMode="External"/><Relationship Id="rId2" Type="http://schemas.openxmlformats.org/officeDocument/2006/relationships/hyperlink" Target="https://uc-r.github.io/lim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an.r-project.org/web/packages/lime/" TargetMode="External"/><Relationship Id="rId5" Type="http://schemas.openxmlformats.org/officeDocument/2006/relationships/hyperlink" Target="https://www.oreilly.com/learning/introduction-to-local-interpretable-model-agnostic-explanations-lime" TargetMode="External"/><Relationship Id="rId4" Type="http://schemas.openxmlformats.org/officeDocument/2006/relationships/hyperlink" Target="https://shirinsplayground.netlify.com/2017/12/lime_sketchnot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lime/vignettes/Understanding_lime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marcotcr/blog/lim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6000" b="0" strike="noStrike" spc="-1" dirty="0">
                <a:solidFill>
                  <a:srgbClr val="04617B"/>
                </a:solidFill>
                <a:latin typeface="Source Sans Pro Light"/>
              </a:rPr>
              <a:t>Introduction to the lime package 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n-US" sz="3600" b="0" strike="noStrike" spc="-1">
                <a:solidFill>
                  <a:srgbClr val="DBF5F9"/>
                </a:solidFill>
                <a:latin typeface="Source Sans Pro"/>
              </a:rPr>
              <a:t>Matt Dube</a:t>
            </a:r>
            <a:endParaRPr lang="en-US" sz="3600" b="1" strike="noStrike" spc="-1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9322647" y="793115"/>
            <a:ext cx="1152000" cy="1333080"/>
          </a:xfrm>
          <a:prstGeom prst="rect">
            <a:avLst/>
          </a:prstGeom>
          <a:ln>
            <a:noFill/>
          </a:ln>
        </p:spPr>
      </p:pic>
      <p:sp>
        <p:nvSpPr>
          <p:cNvPr id="126" name="TextShape 3"/>
          <p:cNvSpPr txBox="1"/>
          <p:nvPr/>
        </p:nvSpPr>
        <p:spPr>
          <a:xfrm>
            <a:off x="7185240" y="3133800"/>
            <a:ext cx="2616120" cy="178956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US" sz="1000" b="0" strike="noStrike" spc="-1">
                <a:latin typeface="Source Sans Pro"/>
              </a:rPr>
              <a:t>There once was a package called lime,</a:t>
            </a:r>
          </a:p>
          <a:p>
            <a:r>
              <a:rPr lang="en-US" sz="1000" b="0" strike="noStrike" spc="-1">
                <a:latin typeface="Source Sans Pro"/>
              </a:rPr>
              <a:t>Whose models were simply sublime,</a:t>
            </a:r>
          </a:p>
          <a:p>
            <a:r>
              <a:rPr lang="en-US" sz="1000" b="0" strike="noStrike" spc="-1">
                <a:latin typeface="Source Sans Pro"/>
              </a:rPr>
              <a:t>It gave explanations for their variations,</a:t>
            </a:r>
          </a:p>
          <a:p>
            <a:r>
              <a:rPr lang="en-US" sz="1000" b="0" strike="noStrike" spc="-1">
                <a:latin typeface="Source Sans Pro"/>
              </a:rPr>
              <a:t>one observation at a time.</a:t>
            </a:r>
          </a:p>
          <a:p>
            <a:r>
              <a:rPr lang="en-US" sz="1000" b="0" strike="noStrike" spc="-1">
                <a:latin typeface="Source Sans Pro"/>
              </a:rPr>
              <a:t>	lime-rick by Mara Averick</a:t>
            </a:r>
          </a:p>
          <a:p>
            <a:endParaRPr lang="en-US" sz="1000" b="0" strike="noStrike" spc="-1">
              <a:latin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lime functions:  explain()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800" b="1" strike="noStrike" spc="-1" dirty="0">
                <a:latin typeface="Source Sans Pro"/>
              </a:rPr>
              <a:t>lime::explain()</a:t>
            </a:r>
            <a:r>
              <a:rPr lang="en-US" sz="1800" b="0" strike="noStrike" spc="-1" dirty="0">
                <a:latin typeface="Source Sans Pro"/>
              </a:rPr>
              <a:t>: </a:t>
            </a:r>
            <a:r>
              <a:rPr lang="en-US" spc="-1" dirty="0">
                <a:latin typeface="Source Sans Pro"/>
              </a:rPr>
              <a:t> takes new observation along with the explainer and returns a </a:t>
            </a:r>
            <a:r>
              <a:rPr lang="en-US" spc="-1" dirty="0" err="1">
                <a:latin typeface="Source Sans Pro"/>
              </a:rPr>
              <a:t>data.frame</a:t>
            </a:r>
            <a:r>
              <a:rPr lang="en-US" spc="-1" dirty="0">
                <a:latin typeface="Source Sans Pro"/>
              </a:rPr>
              <a:t> with prediction explanations, one observation per row. The returned explanations can then be visualized in a number of ways, e.g. with plot_features().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800" b="0" strike="noStrike" spc="-1" dirty="0">
                <a:latin typeface="Source Sans Pro"/>
              </a:rPr>
              <a:t> 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Source Sans Pro"/>
              </a:rPr>
              <a:t>fsd</a:t>
            </a:r>
            <a:endParaRPr lang="en-US" sz="1800" b="0" strike="noStrike" spc="-1" dirty="0">
              <a:latin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07" y="3237208"/>
            <a:ext cx="3606792" cy="2281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4966" y="3110536"/>
            <a:ext cx="52924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parameters: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1 or more predictions to explain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explainer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the explainer object created with the lime() function.</a:t>
            </a:r>
          </a:p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n_permuations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number of permutations to create for each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observeration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 x.</a:t>
            </a:r>
          </a:p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dist_fun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The distance function to use for calculating the distance from the observation to the permutations.  Default is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Gower.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Can use any distance function allowed by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kernel_width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To convert the distance measure to a similarity value, an exponential kernel of a user defined width (defaults to 0.75 times the square root of the number of features) is used. Smaller values restrict the size of the local region. </a:t>
            </a:r>
          </a:p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n_features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the number of features to use for each explanation (10 or less  seems to be best).</a:t>
            </a:r>
          </a:p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feature_select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The algorithm to use for selecting features.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auto, none,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forward_selection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highest_weights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lasso_path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tree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 The specific labels (classes) to explain in case the model is a classifier. For classifiers either this or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n_labels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must be given.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View lime explanations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90183" y="1687286"/>
            <a:ext cx="11756246" cy="563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pc="-1" dirty="0">
                <a:latin typeface="Source Sans Pro"/>
              </a:rPr>
              <a:t>The explain() function returns a </a:t>
            </a:r>
            <a:r>
              <a:rPr lang="en-US" spc="-1" dirty="0" err="1">
                <a:latin typeface="Source Sans Pro"/>
              </a:rPr>
              <a:t>data.frame</a:t>
            </a:r>
            <a:r>
              <a:rPr lang="en-US" spc="-1" dirty="0">
                <a:latin typeface="Source Sans Pro"/>
              </a:rPr>
              <a:t> with prediction explanations.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pc="-1" dirty="0">
                <a:latin typeface="Source Sans Pro"/>
              </a:rPr>
              <a:t>The explanations can be visualized with: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pc="-1" dirty="0">
                <a:latin typeface="Source Sans Pro"/>
              </a:rPr>
              <a:t>plot_features(</a:t>
            </a:r>
            <a:r>
              <a:rPr lang="en-US" spc="-1" dirty="0" err="1">
                <a:latin typeface="Source Sans Pro"/>
              </a:rPr>
              <a:t>explanation_object</a:t>
            </a:r>
            <a:r>
              <a:rPr lang="en-US" spc="-1" dirty="0">
                <a:latin typeface="Source Sans Pro"/>
              </a:rPr>
              <a:t>)	                      </a:t>
            </a:r>
            <a:r>
              <a:rPr lang="en-US" spc="-1" dirty="0" err="1">
                <a:latin typeface="Source Sans Pro"/>
              </a:rPr>
              <a:t>plot_explanations</a:t>
            </a:r>
            <a:r>
              <a:rPr lang="en-US" spc="-1" dirty="0">
                <a:latin typeface="Source Sans Pro"/>
              </a:rPr>
              <a:t>(</a:t>
            </a:r>
            <a:r>
              <a:rPr lang="en-US" spc="-1" dirty="0" err="1">
                <a:latin typeface="Source Sans Pro"/>
              </a:rPr>
              <a:t>explanation_object</a:t>
            </a:r>
            <a:r>
              <a:rPr lang="en-US" spc="-1" dirty="0">
                <a:latin typeface="Source Sans Pro"/>
              </a:rPr>
              <a:t>)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endParaRPr lang="en-US" spc="-1" dirty="0">
              <a:latin typeface="Source Sans Pro"/>
            </a:endParaRP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endParaRPr lang="en-US" spc="-1" dirty="0">
              <a:latin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51" y="3309256"/>
            <a:ext cx="4898573" cy="362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61" y="3415351"/>
            <a:ext cx="5284777" cy="39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9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Live Demo: Binary Classification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599040" y="1952897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US" sz="2000" b="0" strike="noStrike" spc="-1" dirty="0">
                <a:latin typeface="Source Sans Pro"/>
              </a:rPr>
              <a:t>Dataset:   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Telco Customer Churn from IBM Watson Analytics site.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Source Sans Pro"/>
              </a:rPr>
              <a:t>After removing unneeded and redundant features: 7043 obs</a:t>
            </a:r>
            <a:r>
              <a:rPr lang="en-US" sz="2000" spc="-1" dirty="0">
                <a:latin typeface="Source Sans Pro"/>
              </a:rPr>
              <a:t>ervations/17 features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Label is ‘Churn’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Source Sans Pro"/>
              </a:rPr>
              <a:t>Fit 5 models: </a:t>
            </a:r>
          </a:p>
          <a:p>
            <a:pPr marL="1365300" lvl="2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Gradient Boosting Machine (</a:t>
            </a:r>
            <a:r>
              <a:rPr lang="en-US" sz="2000" spc="-1" dirty="0" err="1">
                <a:latin typeface="Source Sans Pro"/>
              </a:rPr>
              <a:t>gbm</a:t>
            </a:r>
            <a:r>
              <a:rPr lang="en-US" sz="2000" spc="-1" dirty="0">
                <a:latin typeface="Source Sans Pro"/>
              </a:rPr>
              <a:t>)</a:t>
            </a:r>
          </a:p>
          <a:p>
            <a:pPr marL="1365300" lvl="2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Source Sans Pro"/>
              </a:rPr>
              <a:t>Multivariate Adaptive Regression Splines (mars)</a:t>
            </a:r>
          </a:p>
          <a:p>
            <a:pPr marL="1365300" lvl="2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 err="1">
                <a:latin typeface="Source Sans Pro"/>
              </a:rPr>
              <a:t>Glmnet</a:t>
            </a:r>
            <a:endParaRPr lang="en-US" sz="2000" spc="-1" dirty="0">
              <a:latin typeface="Source Sans Pro"/>
            </a:endParaRPr>
          </a:p>
          <a:p>
            <a:pPr marL="1365300" lvl="2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Neural Network (</a:t>
            </a:r>
            <a:r>
              <a:rPr lang="en-US" sz="2000" spc="-1" dirty="0" err="1">
                <a:latin typeface="Source Sans Pro"/>
              </a:rPr>
              <a:t>nnet</a:t>
            </a:r>
            <a:r>
              <a:rPr lang="en-US" sz="2000" spc="-1" dirty="0">
                <a:latin typeface="Source Sans Pro"/>
              </a:rPr>
              <a:t>)</a:t>
            </a:r>
          </a:p>
          <a:p>
            <a:pPr marL="1365300" lvl="2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 err="1">
                <a:latin typeface="Source Sans Pro"/>
              </a:rPr>
              <a:t>eXtreme</a:t>
            </a:r>
            <a:r>
              <a:rPr lang="en-US" sz="2000" spc="-1" dirty="0">
                <a:latin typeface="Source Sans Pro"/>
              </a:rPr>
              <a:t> Gradient Boosting (</a:t>
            </a:r>
            <a:r>
              <a:rPr lang="en-US" sz="2000" spc="-1" dirty="0" err="1">
                <a:latin typeface="Source Sans Pro"/>
              </a:rPr>
              <a:t>xgb</a:t>
            </a:r>
            <a:r>
              <a:rPr lang="en-US" sz="2000" spc="-1" dirty="0">
                <a:latin typeface="Source Sans Pro"/>
              </a:rPr>
              <a:t>)</a:t>
            </a:r>
            <a:endParaRPr lang="en-US" sz="2000" b="0" strike="noStrike" spc="-1" dirty="0">
              <a:latin typeface="Source Sans Pro"/>
            </a:endParaRPr>
          </a:p>
          <a:p>
            <a:pPr marL="108000">
              <a:spcAft>
                <a:spcPts val="1409"/>
              </a:spcAft>
              <a:buClr>
                <a:srgbClr val="04617B"/>
              </a:buClr>
              <a:buSzPct val="45000"/>
            </a:pPr>
            <a:endParaRPr lang="en-US" sz="22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Live Demo: Text Classification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599040" y="1952897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US" sz="2000" b="0" strike="noStrike" spc="-1" dirty="0">
                <a:latin typeface="Source Sans Pro"/>
              </a:rPr>
              <a:t>Dataset:   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Sentence Corpus data set – comes with lime package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This corpus contains sentences from the abstract and introduction of 30 scientific articles that have been annotated (i.e. labeled or tagged) according to a modified version of the Argumentative Zones annotation scheme.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3117 observations / 2 features</a:t>
            </a:r>
          </a:p>
          <a:p>
            <a:pPr marL="908100" lvl="1" indent="-342900">
              <a:spcAft>
                <a:spcPts val="1409"/>
              </a:spcAft>
              <a:buClr>
                <a:srgbClr val="04617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-1" dirty="0">
                <a:latin typeface="Source Sans Pro"/>
              </a:rPr>
              <a:t>Label is ‘OWNX’, which is ‘neutral description of own work’.</a:t>
            </a:r>
          </a:p>
          <a:p>
            <a:pPr marL="108000">
              <a:spcAft>
                <a:spcPts val="1409"/>
              </a:spcAft>
              <a:buClr>
                <a:srgbClr val="04617B"/>
              </a:buClr>
              <a:buSzPct val="45000"/>
            </a:pPr>
            <a:endParaRPr lang="en-US" sz="2200" b="0" strike="noStrike" spc="-1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6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Alternatives to lime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2000" b="0" strike="noStrike" spc="-1" dirty="0" err="1">
                <a:latin typeface="Source Sans Pro"/>
              </a:rPr>
              <a:t>iml</a:t>
            </a:r>
            <a:r>
              <a:rPr lang="en-US" sz="2000" b="0" strike="noStrike" spc="-1" dirty="0">
                <a:latin typeface="Source Sans Pro"/>
              </a:rPr>
              <a:t>:  Interpretable Machine Learning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  <a:hlinkClick r:id="rId2"/>
              </a:rPr>
              <a:t>https://cran.r-project.org/web/packages/iml/index.html</a:t>
            </a:r>
            <a:r>
              <a:rPr lang="en-US" sz="2000" b="0" strike="noStrike" spc="-1" dirty="0">
                <a:latin typeface="Source Sans Pro"/>
              </a:rPr>
              <a:t>	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  <a:hlinkClick r:id="rId3"/>
              </a:rPr>
              <a:t>https://github.com/christophM/iml</a:t>
            </a:r>
            <a:r>
              <a:rPr lang="en-US" sz="2000" b="0" strike="noStrike" spc="-1" dirty="0">
                <a:latin typeface="Source Sans Pro"/>
              </a:rPr>
              <a:t>	</a:t>
            </a:r>
          </a:p>
          <a:p>
            <a:r>
              <a:rPr lang="en-US" sz="2000" b="0" strike="noStrike" spc="-1" dirty="0">
                <a:latin typeface="Source Sans Pro"/>
              </a:rPr>
              <a:t>DALEX:  Descriptive </a:t>
            </a:r>
            <a:r>
              <a:rPr lang="en-US" sz="2000" b="0" strike="noStrike" spc="-1" dirty="0" err="1">
                <a:latin typeface="Source Sans Pro"/>
              </a:rPr>
              <a:t>mAchine</a:t>
            </a:r>
            <a:r>
              <a:rPr lang="en-US" sz="2000" b="0" strike="noStrike" spc="-1" dirty="0">
                <a:latin typeface="Source Sans Pro"/>
              </a:rPr>
              <a:t> Learning </a:t>
            </a:r>
            <a:r>
              <a:rPr lang="en-US" sz="2000" b="0" strike="noStrike" spc="-1" dirty="0" err="1">
                <a:latin typeface="Source Sans Pro"/>
              </a:rPr>
              <a:t>EXplanation</a:t>
            </a:r>
            <a:endParaRPr lang="en-US" sz="20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  <a:hlinkClick r:id="rId4"/>
              </a:rPr>
              <a:t>https://cran.r-project.org/web/packages/DALEX/index.html</a:t>
            </a:r>
            <a:r>
              <a:rPr lang="en-US" sz="2000" b="0" strike="noStrike" spc="-1" dirty="0">
                <a:latin typeface="Source Sans Pro"/>
              </a:rPr>
              <a:t>	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https://github.com/pbiecek/DALEX</a:t>
            </a:r>
          </a:p>
          <a:p>
            <a:r>
              <a:rPr lang="en-US" sz="2000" b="0" strike="noStrike" spc="-1" dirty="0" err="1">
                <a:latin typeface="Source Sans Pro"/>
              </a:rPr>
              <a:t>breakDown</a:t>
            </a:r>
            <a:r>
              <a:rPr lang="en-US" sz="2000" b="0" strike="noStrike" spc="-1" dirty="0">
                <a:latin typeface="Source Sans Pro"/>
              </a:rPr>
              <a:t>:  Model agnostic tool for decomposition of predictions from black boxes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  <a:hlinkClick r:id="rId5"/>
              </a:rPr>
              <a:t>https://cran.r-project.org/web/packages/breakDown/index.html</a:t>
            </a:r>
            <a:endParaRPr lang="en-US" sz="20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  <a:hlinkClick r:id="rId6"/>
              </a:rPr>
              <a:t>https://pbiecek.github.io/breakDown/</a:t>
            </a:r>
            <a:r>
              <a:rPr lang="en-US" sz="2200" b="0" strike="noStrike" spc="-1" dirty="0">
                <a:latin typeface="Source Sans Pro"/>
              </a:rPr>
              <a:t>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Resources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599040" y="1920240"/>
            <a:ext cx="10918046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Visualizing ML Models with LIME - </a:t>
            </a:r>
            <a:r>
              <a:rPr lang="en-US" sz="1800" b="0" strike="noStrike" spc="-1" dirty="0">
                <a:latin typeface="Source Sans Pro"/>
                <a:hlinkClick r:id="rId2"/>
              </a:rPr>
              <a:t>https://uc-r.github.io/lime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Announcing lime - Explaining the predictions of black-box models - </a:t>
            </a:r>
            <a:r>
              <a:rPr lang="en-US" sz="1800" b="0" strike="noStrike" spc="-1" dirty="0">
                <a:latin typeface="Source Sans Pro"/>
                <a:hlinkClick r:id="rId3"/>
              </a:rPr>
              <a:t>https://www.data-imaginist.com/2017/announcing-lime/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Explaining Predictions of Machine Learning Models with LIME - </a:t>
            </a:r>
            <a:r>
              <a:rPr lang="en-US" sz="1800" b="0" strike="noStrike" spc="-1" dirty="0" err="1">
                <a:latin typeface="Source Sans Pro"/>
              </a:rPr>
              <a:t>Münster</a:t>
            </a:r>
            <a:r>
              <a:rPr lang="en-US" sz="1800" b="0" strike="noStrike" spc="-1" dirty="0">
                <a:latin typeface="Source Sans Pro"/>
              </a:rPr>
              <a:t> Data Science Meetup - </a:t>
            </a:r>
            <a:r>
              <a:rPr lang="en-US" sz="1800" b="0" strike="noStrike" spc="-1" dirty="0">
                <a:latin typeface="Source Sans Pro"/>
                <a:hlinkClick r:id="rId4"/>
              </a:rPr>
              <a:t>https://shirinsplayground.netlify.com/2017/12/lime_sketchnotes/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Local Interpretable Model-Agnostic Explanations (LIME): An Introduction - </a:t>
            </a:r>
            <a:r>
              <a:rPr lang="en-US" sz="1800" b="0" strike="noStrike" spc="-1" dirty="0">
                <a:latin typeface="Source Sans Pro"/>
                <a:hlinkClick r:id="rId5"/>
              </a:rPr>
              <a:t>https://www.oreilly.com/learning/introduction-to-local-interpretable-model-agnostic-explanations-lime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Source Sans Pro"/>
              </a:rPr>
              <a:t>lime: Local Interpretable Model-Agnostic Explanations - </a:t>
            </a:r>
            <a:r>
              <a:rPr lang="en-US" spc="-1" dirty="0">
                <a:latin typeface="Source Sans Pro"/>
                <a:hlinkClick r:id="rId6"/>
              </a:rPr>
              <a:t>https://cran.r-project.org/web/packages/lime/</a:t>
            </a:r>
            <a:endParaRPr lang="en-US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Source Sans Pro"/>
              </a:rPr>
              <a:t>The creator of the IML (Interpretable Machine Learning) package has a free book: Interpretable Machine Learning by Christoph Molnar. </a:t>
            </a:r>
            <a:r>
              <a:rPr lang="en-US" spc="-1" dirty="0">
                <a:latin typeface="Source Sans Pro"/>
                <a:hlinkClick r:id="rId7"/>
              </a:rPr>
              <a:t>https://christophm.github.io/interpretable-ml-book/</a:t>
            </a:r>
            <a:r>
              <a:rPr lang="en-US" spc="-1" dirty="0">
                <a:latin typeface="Source Sans Pro"/>
              </a:rPr>
              <a:t>	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Agenda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Introduction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Local vs Global Interpretation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lime Overview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How lime works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Examples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Live Demo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Resources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Source Sans Pro"/>
              </a:rPr>
              <a:t>Alternative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Local Interpretation vs Global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2000" b="1" strike="noStrike" spc="-1">
                <a:latin typeface="Source Sans Pro"/>
              </a:rPr>
              <a:t>Global Interpretation</a:t>
            </a:r>
            <a:endParaRPr lang="en-US" sz="2000" b="0" strike="noStrike" spc="-1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Global interpretations help us understand the inputs and their entire modeled relationship with the prediction target.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Variable importance quantifies the global contribution of each input variable to the predictions of a machine learning model. 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Variable importance measures rarely give insight into the average direction that a variable affects a response function. They simply state the magnitude of a variable’s relationship with the response as compared to other variables used in the model.  </a:t>
            </a:r>
          </a:p>
          <a:p>
            <a:r>
              <a:rPr lang="en-US" sz="2000" b="1" strike="noStrike" spc="-1">
                <a:latin typeface="Source Sans Pro"/>
              </a:rPr>
              <a:t>Local Interpretation</a:t>
            </a:r>
            <a:endParaRPr lang="en-US" sz="2000" b="0" strike="noStrike" spc="-1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Local interpretations help us understand model predictions for a single row of data or a group of similar 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Model Interpretability Overview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2000" b="1" strike="noStrike" spc="-1">
                <a:latin typeface="Source Sans Pro"/>
              </a:rPr>
              <a:t>Why do we need to understand black-box models?</a:t>
            </a:r>
            <a:endParaRPr lang="en-US" sz="2000" b="0" strike="noStrike" spc="-1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Regulatory/Compliance reasons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So Business decision makers can have confidence in predictions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So Data Scientists/Analysts/Engineers can have confidence in models they deploy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Have confidence in models you or your team inherit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Source Sans Pro"/>
              </a:rPr>
              <a:t>Additional metric to utilize when comparing models – beyond accuracy, R-squared, AUC, F1, etc.  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Source Sans Pro"/>
              </a:rPr>
              <a:t>Models can have misleading metrics:  they can be right for the wrong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What is lime?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lime – Local Interpret-able Model-Agnostic Explanations 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Based on the framework developed by Marco </a:t>
            </a:r>
            <a:r>
              <a:rPr lang="en-US" sz="2000" b="0" strike="noStrike" spc="-1" dirty="0" err="1">
                <a:latin typeface="Source Sans Pro"/>
              </a:rPr>
              <a:t>Tulio</a:t>
            </a:r>
            <a:r>
              <a:rPr lang="en-US" sz="2000" b="0" strike="noStrike" spc="-1" dirty="0">
                <a:latin typeface="Source Sans Pro"/>
              </a:rPr>
              <a:t> Ribeiro, Sameer Singh, and Carlos </a:t>
            </a:r>
            <a:r>
              <a:rPr lang="en-US" sz="2000" b="0" strike="noStrike" spc="-1" dirty="0" err="1">
                <a:latin typeface="Source Sans Pro"/>
              </a:rPr>
              <a:t>Guestrin</a:t>
            </a:r>
            <a:r>
              <a:rPr lang="en-US" sz="2000" b="0" strike="noStrike" spc="-1" dirty="0">
                <a:latin typeface="Source Sans Pro"/>
              </a:rPr>
              <a:t> at the University of Washington, and outlined in their paper “Why Should  I Trust You?”: Explaining the Predictions of Any Classifier (</a:t>
            </a:r>
            <a:r>
              <a:rPr lang="en-US" sz="2000" b="0" strike="noStrike" spc="-1" dirty="0">
                <a:latin typeface="Source Sans Pro"/>
                <a:hlinkClick r:id="rId2"/>
              </a:rPr>
              <a:t>https://arxiv.org/abs/1602.04938</a:t>
            </a:r>
            <a:r>
              <a:rPr lang="en-US" sz="2000" b="0" strike="noStrike" spc="-1" dirty="0">
                <a:latin typeface="Source Sans Pro"/>
              </a:rPr>
              <a:t>)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Authors developed a Python implementation of lime.  The R version of lime was developed by Thomas Pederson and Michael </a:t>
            </a:r>
            <a:r>
              <a:rPr lang="en-US" sz="2000" b="0" strike="noStrike" spc="-1" dirty="0" err="1">
                <a:latin typeface="Source Sans Pro"/>
              </a:rPr>
              <a:t>Benesty</a:t>
            </a:r>
            <a:r>
              <a:rPr lang="en-US" sz="2000" b="0" strike="noStrike" spc="-1" dirty="0">
                <a:latin typeface="Source Sans Pro"/>
              </a:rPr>
              <a:t>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Behind the workings of lime lies the assumption that every complex model is linear on a local scale 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lime asserts that it is possible to fit a simple model around a single observation that will mimic how the global model behaves at that locality. 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Source Sans Pro"/>
              </a:rPr>
              <a:t>The simple model can then be used to explain the predictions of the more complex model locally.</a:t>
            </a:r>
            <a:r>
              <a:rPr lang="en-US" sz="3200" b="0" strike="noStrike" spc="-1" dirty="0">
                <a:latin typeface="Source Sans Pro"/>
              </a:rPr>
              <a:t> 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7126920" y="5566680"/>
            <a:ext cx="72720" cy="409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Models and Data Types lime Supports  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99320" y="1702800"/>
            <a:ext cx="10739520" cy="5300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 lnSpcReduction="100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lime supports models from the following packages: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latin typeface="Source Sans Pro"/>
              </a:rPr>
              <a:t>caret  (</a:t>
            </a:r>
            <a:r>
              <a:rPr lang="en-US" sz="1800" b="0" strike="noStrike" spc="-1" dirty="0" err="1">
                <a:latin typeface="Source Sans Pro"/>
              </a:rPr>
              <a:t>caretEnsemble</a:t>
            </a:r>
            <a:r>
              <a:rPr lang="en-US" sz="1800" b="0" strike="noStrike" spc="-1" dirty="0">
                <a:latin typeface="Source Sans Pro"/>
              </a:rPr>
              <a:t> is NOT supported)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 err="1">
                <a:latin typeface="Source Sans Pro"/>
              </a:rPr>
              <a:t>mlr</a:t>
            </a:r>
            <a:endParaRPr lang="en-US" sz="1800" b="0" strike="noStrike" spc="-1" dirty="0"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 err="1">
                <a:latin typeface="Source Sans Pro"/>
              </a:rPr>
              <a:t>xgboost</a:t>
            </a:r>
            <a:endParaRPr lang="en-US" sz="1800" b="0" strike="noStrike" spc="-1" dirty="0"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latin typeface="Source Sans Pro"/>
              </a:rPr>
              <a:t>h2o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 err="1">
                <a:latin typeface="Source Sans Pro"/>
              </a:rPr>
              <a:t>keras</a:t>
            </a:r>
            <a:endParaRPr lang="en-US" sz="18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Other models can manually be made lime compliant: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 err="1">
                <a:latin typeface="Source Sans Pro"/>
              </a:rPr>
              <a:t>predict_model</a:t>
            </a:r>
            <a:r>
              <a:rPr lang="en-US" sz="1800" b="0" strike="noStrike" spc="-1" dirty="0">
                <a:latin typeface="Source Sans Pro"/>
              </a:rPr>
              <a:t>()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 err="1">
                <a:latin typeface="Source Sans Pro"/>
              </a:rPr>
              <a:t>model_type</a:t>
            </a:r>
            <a:r>
              <a:rPr lang="en-US" sz="1800" b="0" strike="noStrike" spc="-1" dirty="0">
                <a:latin typeface="Source Sans Pro"/>
              </a:rPr>
              <a:t>()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Source Sans Pro"/>
              </a:rPr>
              <a:t>lime can analyze models and predictions based on: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latin typeface="Source Sans Pro"/>
              </a:rPr>
              <a:t>tabular data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latin typeface="Source Sans Pro"/>
              </a:rPr>
              <a:t>text data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latin typeface="Source Sans Pro"/>
              </a:rPr>
              <a:t>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How lime explains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500" lnSpcReduction="100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For each prediction to explain, permute the observation n times.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Let the complex model predict the outcome of all permuted observations.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Calculate the distance from all permutations to the original observation.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Convert the distance to a similarity score.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Select m features best describing the complex model outcome from the permuted data.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Fit a simple model to the permuted data, explaining the complex model outcome with the m features from the permuted data weighted by its similarity to the original observation.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lang="en-US" sz="2200" b="0" strike="noStrike" spc="-1">
                <a:latin typeface="Source Sans Pro"/>
              </a:rPr>
              <a:t>Extract the feature weights from the simple model and use these as explanations for the complex models local behavior.</a:t>
            </a:r>
          </a:p>
          <a:p>
            <a:endParaRPr lang="en-US" sz="2200" b="0" strike="noStrike" spc="-1">
              <a:latin typeface="Source Sans Pro"/>
            </a:endParaRPr>
          </a:p>
          <a:p>
            <a:r>
              <a:rPr lang="en-US" sz="1200" b="0" strike="noStrike" spc="-1">
                <a:latin typeface="Source Sans Pro"/>
              </a:rPr>
              <a:t>source:  </a:t>
            </a:r>
            <a:r>
              <a:rPr lang="en-US" sz="1200" b="0" strike="noStrike" spc="-1">
                <a:latin typeface="Source Sans Pro"/>
                <a:hlinkClick r:id="rId2"/>
              </a:rPr>
              <a:t>https://cran.r-project.org/web/packages/lime/vignettes/Understanding_lime.html</a:t>
            </a:r>
            <a:endParaRPr lang="en-US" sz="1200" b="0" strike="noStrike" spc="-1">
              <a:latin typeface="Source Sans Pro"/>
            </a:endParaRPr>
          </a:p>
          <a:p>
            <a:endParaRPr lang="en-US" sz="12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Source Sans Pro Light"/>
              </a:rPr>
              <a:t>lime process (continued)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716760" y="186588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Source Sans Pro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444240" y="1614960"/>
            <a:ext cx="3921480" cy="2331000"/>
          </a:xfrm>
          <a:prstGeom prst="rect">
            <a:avLst/>
          </a:prstGeom>
          <a:ln>
            <a:noFill/>
          </a:ln>
        </p:spPr>
      </p:pic>
      <p:sp>
        <p:nvSpPr>
          <p:cNvPr id="143" name="TextShape 3"/>
          <p:cNvSpPr txBox="1"/>
          <p:nvPr/>
        </p:nvSpPr>
        <p:spPr>
          <a:xfrm>
            <a:off x="300240" y="4362217"/>
            <a:ext cx="11966040" cy="24118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>
            <a:spAutoFit/>
          </a:bodyPr>
          <a:lstStyle/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The original model's decision function is represented by the blue/pink background, and is clearly nonlinear. </a:t>
            </a:r>
          </a:p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The bright red cross is the instance being explained (let's call it X). </a:t>
            </a:r>
          </a:p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We sample perturbed instances around X, and weight them according to their proximity to X (weight here is represented by size). </a:t>
            </a:r>
          </a:p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We get original model's prediction on these perturbed instances, and then learn a linear model (dashed line) that approximates the </a:t>
            </a:r>
          </a:p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model well in the vicinity of X. </a:t>
            </a:r>
          </a:p>
          <a:p>
            <a:pPr marL="216000" indent="-216000"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Source Sans Pro"/>
              </a:rPr>
              <a:t>Note that the explanation in this case is not faithful globally, but it is faithful locally around X.</a:t>
            </a:r>
          </a:p>
          <a:p>
            <a:endParaRPr lang="en-US" sz="1600" b="0" strike="noStrike" spc="-1" dirty="0">
              <a:latin typeface="Source Sans Pro"/>
            </a:endParaRPr>
          </a:p>
          <a:p>
            <a:r>
              <a:rPr lang="en-US" sz="1200" b="0" strike="noStrike" spc="-1" dirty="0">
                <a:latin typeface="Source Sans Pro"/>
              </a:rPr>
              <a:t>source: </a:t>
            </a:r>
            <a:r>
              <a:rPr lang="en-US" sz="1200" b="0" strike="noStrike" spc="-1" dirty="0">
                <a:latin typeface="Source Sans Pro"/>
                <a:hlinkClick r:id="rId3"/>
              </a:rPr>
              <a:t>https://homes.cs.washington.edu/~marcotcr/blog/lime/</a:t>
            </a:r>
            <a:r>
              <a:rPr lang="en-US" sz="1200" b="0" strike="noStrike" spc="-1" dirty="0">
                <a:latin typeface="Source Sans Pro"/>
              </a:rPr>
              <a:t>	</a:t>
            </a:r>
          </a:p>
          <a:p>
            <a:endParaRPr lang="en-US" sz="1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4400" b="0" strike="noStrike" spc="-1" dirty="0">
                <a:solidFill>
                  <a:srgbClr val="FFFFFF"/>
                </a:solidFill>
                <a:latin typeface="Source Sans Pro Light"/>
              </a:rPr>
              <a:t>lime functions:  lime()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99040" y="1916933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1800" b="0" strike="noStrike" spc="-1" dirty="0">
              <a:latin typeface="Source Sans Pro"/>
            </a:endParaRP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800" b="1" strike="noStrike" spc="-1" dirty="0">
                <a:latin typeface="Source Sans Pro"/>
              </a:rPr>
              <a:t>lime::lime() </a:t>
            </a:r>
            <a:r>
              <a:rPr lang="en-US" sz="1800" b="0" strike="noStrike" spc="-1" dirty="0">
                <a:latin typeface="Source Sans Pro"/>
              </a:rPr>
              <a:t>: creates an ‘explainer’ object, which is a list that contains the machine learning model and the feature distributions for the training data (distribution statistics for categorical levels; continuous variables are split into </a:t>
            </a:r>
            <a:r>
              <a:rPr lang="en-US" sz="1800" b="0" i="1" strike="noStrike" spc="-1" dirty="0">
                <a:latin typeface="Source Sans Pro"/>
              </a:rPr>
              <a:t>n</a:t>
            </a:r>
            <a:r>
              <a:rPr lang="en-US" sz="1800" b="0" strike="noStrike" spc="-1" dirty="0">
                <a:latin typeface="Source Sans Pro"/>
              </a:rPr>
              <a:t> bins (tunable)).  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endParaRPr lang="en-US" sz="1800" b="0" strike="noStrike" spc="-1" dirty="0">
              <a:latin typeface="Source Sans Pro"/>
            </a:endParaRP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800" b="0" strike="noStrike" spc="-1" dirty="0">
                <a:latin typeface="Source Sans Pro"/>
              </a:rPr>
              <a:t>		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endParaRPr lang="en-US" spc="-1" dirty="0">
              <a:latin typeface="Source Sans Pro"/>
            </a:endParaRP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000" b="0" strike="noStrike" spc="-1" dirty="0">
                <a:latin typeface="Source Sans Pro"/>
              </a:rPr>
              <a:t>               </a:t>
            </a:r>
            <a:r>
              <a:rPr lang="en-US" sz="1200" b="0" strike="noStrike" spc="-1" dirty="0">
                <a:latin typeface="Source Sans Pro"/>
              </a:rPr>
              <a:t>training data with target removed        trained model              number of bins to split continuous variable into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1800" b="0" strike="noStrike" spc="-1" dirty="0">
                <a:latin typeface="Source Sans Pro"/>
              </a:rPr>
              <a:t> </a:t>
            </a:r>
          </a:p>
          <a:p>
            <a:pPr marL="1008000" lvl="2">
              <a:spcAft>
                <a:spcPts val="850"/>
              </a:spcAft>
              <a:buClr>
                <a:srgbClr val="04617B"/>
              </a:buClr>
              <a:buSzPct val="45000"/>
            </a:pPr>
            <a:endParaRPr lang="en-US" sz="1800" b="0" strike="noStrike" spc="-1" dirty="0">
              <a:latin typeface="Source Sans P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50" y="3667803"/>
            <a:ext cx="5188511" cy="1837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16022" y="3851563"/>
            <a:ext cx="457915" cy="4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83147" y="3851563"/>
            <a:ext cx="0" cy="4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2516" y="3851563"/>
            <a:ext cx="373484" cy="4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45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1344</Words>
  <Application>Microsoft Office PowerPoint</Application>
  <PresentationFormat>Custom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Source Sans Pro</vt:lpstr>
      <vt:lpstr>Source Sans Pro Black</vt:lpstr>
      <vt:lpstr>Source Sans Pro Light</vt:lpstr>
      <vt:lpstr>StarSymbol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Matt Dube</cp:lastModifiedBy>
  <cp:revision>60</cp:revision>
  <dcterms:created xsi:type="dcterms:W3CDTF">2019-01-06T09:33:49Z</dcterms:created>
  <dcterms:modified xsi:type="dcterms:W3CDTF">2019-01-09T00:00:59Z</dcterms:modified>
  <dc:language>en-US</dc:language>
</cp:coreProperties>
</file>