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ran.r-project.org/web/packages/iml/index.html" TargetMode="External"/><Relationship Id="rId2" Type="http://schemas.openxmlformats.org/officeDocument/2006/relationships/hyperlink" Target="https://github.com/christophM/iml" TargetMode="External"/><Relationship Id="rId3" Type="http://schemas.openxmlformats.org/officeDocument/2006/relationships/hyperlink" Target="https://cran.r-project.org/web/packages/DALEX/index.html" TargetMode="External"/><Relationship Id="rId4" Type="http://schemas.openxmlformats.org/officeDocument/2006/relationships/hyperlink" Target="https://cran.r-project.org/web/packages/breakDown/index.html" TargetMode="External"/><Relationship Id="rId5" Type="http://schemas.openxmlformats.org/officeDocument/2006/relationships/hyperlink" Target="https://pbiecek.github.io/breakDown/" TargetMode="External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uc-r.github.io/lime" TargetMode="External"/><Relationship Id="rId2" Type="http://schemas.openxmlformats.org/officeDocument/2006/relationships/hyperlink" Target="https://www.data-imaginist.com/2017/announcing-lime/" TargetMode="External"/><Relationship Id="rId3" Type="http://schemas.openxmlformats.org/officeDocument/2006/relationships/hyperlink" Target="https://shirinsplayground.netlify.com/2017/12/lime_sketchnotes/" TargetMode="External"/><Relationship Id="rId4" Type="http://schemas.openxmlformats.org/officeDocument/2006/relationships/hyperlink" Target="https://www.oreilly.com/learning/introduction-to-local-interpretable-model-agnostic-explanations-lime" TargetMode="External"/><Relationship Id="rId5" Type="http://schemas.openxmlformats.org/officeDocument/2006/relationships/hyperlink" Target="https://cran.r-project.org/web/packages/lime/" TargetMode="External"/><Relationship Id="rId6" Type="http://schemas.openxmlformats.org/officeDocument/2006/relationships/hyperlink" Target="https://christophm.github.io/interpretable-ml-book/" TargetMode="External"/><Relationship Id="rId7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abs/1602.04938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ran.r-project.org/web/packages/lime/vignettes/Understanding_lime.html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homes.cs.washington.edu/~marcotcr/blog/lime/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Introduction to the lime package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Matt Dube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6" name="Picture 124" descr=""/>
          <p:cNvPicPr/>
          <p:nvPr/>
        </p:nvPicPr>
        <p:blipFill>
          <a:blip r:embed="rId1"/>
          <a:stretch/>
        </p:blipFill>
        <p:spPr>
          <a:xfrm>
            <a:off x="9322560" y="793080"/>
            <a:ext cx="1151640" cy="133272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7185240" y="3535200"/>
            <a:ext cx="2615760" cy="9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There once was a package called lime,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Whose models were simply sublime,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It gave explanations for their variations,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one observation at a time.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lime-rick by Mara Averick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lime functions:  explain()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lime::explain()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:  takes new observation along with the explainer and returns a data.frame with prediction explanations, one observation per row. The returned explanations can then be visualized in a number of ways, e.g. with plot_features().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fsd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1013760" y="3237120"/>
            <a:ext cx="3606480" cy="22813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5034960" y="3110400"/>
            <a:ext cx="5292000" cy="39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explain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parameters: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1 or more predictions to explain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explainer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the explainer object created with the lime() function.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n_permuations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number of permutations to create for each observeration in x.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dist_fun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The distance function to use for calculating the distance from the observation to the permutations.  Default is </a:t>
            </a:r>
            <a:r>
              <a:rPr b="0" i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Gower.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Can use any distance function allowed by dist().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kernel_width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To convert the distance measure to a similarity value, an exponential kernel of a user defined width (defaults to 0.75 times the square root of the number of features) is used. Smaller values restrict the size of the local region.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n_features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the number of features to use for each explanation (10 or less  seems to be best).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feature_select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The algorithm to use for selecting features.  </a:t>
            </a:r>
            <a:endParaRPr b="0" lang="en-US" sz="1200" spc="-1" strike="noStrike">
              <a:latin typeface="Arial"/>
            </a:endParaRPr>
          </a:p>
          <a:p>
            <a:pPr lvl="1" marL="628560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auto, none, forward_selection, highest_weights, lasso_path, tree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labels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:  The specific labels (classes) to explain in case the model is a classifier. For classifiers either this or n_labels must be given.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View lime explanations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0320" y="1687320"/>
            <a:ext cx="11755800" cy="56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explain() function returns a data.frame with prediction explanations.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explanations can be visualized with: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plot_features(explanation_object)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              plot_explanations(explanation_object)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779400" y="3309120"/>
            <a:ext cx="4898160" cy="3624480"/>
          </a:xfrm>
          <a:prstGeom prst="rect">
            <a:avLst/>
          </a:prstGeom>
          <a:ln>
            <a:noFill/>
          </a:ln>
        </p:spPr>
      </p:pic>
      <p:pic>
        <p:nvPicPr>
          <p:cNvPr id="148" name="Picture 4" descr=""/>
          <p:cNvPicPr/>
          <p:nvPr/>
        </p:nvPicPr>
        <p:blipFill>
          <a:blip r:embed="rId2"/>
          <a:stretch/>
        </p:blipFill>
        <p:spPr>
          <a:xfrm>
            <a:off x="6163200" y="3415320"/>
            <a:ext cx="5284440" cy="391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Live Demo: Binary 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99040" y="195300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108000">
              <a:lnSpc>
                <a:spcPct val="100000"/>
              </a:lnSpc>
              <a:spcAft>
                <a:spcPts val="140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Dataset:   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Telco Customer Churn from IBM Watson Analytics site.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After removing unneeded and redundant features: 7043 observations/17 features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Response variable is ‘Churn’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Fit 5 models: </a:t>
            </a:r>
            <a:endParaRPr b="0" lang="en-US" sz="2000" spc="-1" strike="noStrike">
              <a:latin typeface="Arial"/>
            </a:endParaRPr>
          </a:p>
          <a:p>
            <a:pPr lvl="2" marL="13654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Gradient Boosting Machine (gbm)</a:t>
            </a:r>
            <a:endParaRPr b="0" lang="en-US" sz="2000" spc="-1" strike="noStrike">
              <a:latin typeface="Arial"/>
            </a:endParaRPr>
          </a:p>
          <a:p>
            <a:pPr lvl="2" marL="13654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Multivariate Adaptive Regression Splines (mars)</a:t>
            </a:r>
            <a:endParaRPr b="0" lang="en-US" sz="2000" spc="-1" strike="noStrike">
              <a:latin typeface="Arial"/>
            </a:endParaRPr>
          </a:p>
          <a:p>
            <a:pPr lvl="2" marL="13654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Glmnet</a:t>
            </a:r>
            <a:endParaRPr b="0" lang="en-US" sz="2000" spc="-1" strike="noStrike">
              <a:latin typeface="Arial"/>
            </a:endParaRPr>
          </a:p>
          <a:p>
            <a:pPr lvl="2" marL="13654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Neural Network (nnet)</a:t>
            </a:r>
            <a:endParaRPr b="0" lang="en-US" sz="2000" spc="-1" strike="noStrike">
              <a:latin typeface="Arial"/>
            </a:endParaRPr>
          </a:p>
          <a:p>
            <a:pPr lvl="2" marL="13654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eXtreme Gradient Boosting (xgb)</a:t>
            </a: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40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Live Demo: Text 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99040" y="195300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108000">
              <a:lnSpc>
                <a:spcPct val="100000"/>
              </a:lnSpc>
              <a:spcAft>
                <a:spcPts val="140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Dataset:   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Sentence Corpus data set – comes with lime package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This corpus contains sentences from the abstract and introduction of 30 scientific articles that have been annotated (i.e. labeled or tagged) according to a modified version of the Argumentative Zones annotation scheme.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3117 observations / 2 features</a:t>
            </a:r>
            <a:endParaRPr b="0" lang="en-US" sz="2000" spc="-1" strike="noStrike">
              <a:latin typeface="Arial"/>
            </a:endParaRPr>
          </a:p>
          <a:p>
            <a:pPr lvl="1" marL="908280" indent="-3427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Label is ‘OWNX’, which is ‘neutral description of own work’.</a:t>
            </a: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Aft>
                <a:spcPts val="1409"/>
              </a:spcAf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Alternatives to lime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iml:  Interpretable Machine Learning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https://cran.r-project.org/web/packages/iml/index.html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https://github.com/christophM/iml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DALEX:  Descriptive mAchine Learning EXplanation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https://cran.r-project.org/web/packages/DALEX/index.html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https://github.com/pbiecek/DALEX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breakDown:  Model agnostic tool for decomposition of predictions from black boxes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4"/>
              </a:rPr>
              <a:t>https://cran.r-project.org/web/packages/breakDown/index.html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5"/>
              </a:rPr>
              <a:t>https://pbiecek.github.io/breakDown/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99040" y="1920240"/>
            <a:ext cx="1091772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Visualizing ML Models with LIME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https://uc-r.github.io/lime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Announcing lime - Explaining the predictions of black-box models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https://www.data-imaginist.com/2017/announcing-lime/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Explaining Predictions of Machine Learning Models with LIME - Münster Data Science Meetup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3"/>
              </a:rPr>
              <a:t>https://shirinsplayground.netlify.com/2017/12/lime_sketchnotes/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Local Interpretable Model-Agnostic Explanations (LIME): An Introduction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4"/>
              </a:rPr>
              <a:t>https://www.oreilly.com/learning/introduction-to-local-interpretable-model-agnostic-explanations-lime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lime: Local Interpretable Model-Agnostic Explanations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5"/>
              </a:rPr>
              <a:t>https://cran.r-project.org/web/packages/lime/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creator of the IML (Interpretable Machine Learning) package has a free book: Interpretable Machine Learning by Christoph Molnar.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6"/>
              </a:rPr>
              <a:t>https://christophm.github.io/interpretable-ml-book/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Introduction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Local vs Global Interpretation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 Overview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How lime works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Examples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Live Demo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Resources</a:t>
            </a:r>
            <a:endParaRPr b="0" lang="en-US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Alternative tools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Local Interpretation vs Global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Global Interpretation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Global interpretations help us understand the inputs and their entire modeled relationship with the prediction target.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Variable importance quantifies the global contribution of each input variable to the predictions of a machine learning model.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Variable importance measures rarely give insight into the average direction that a variable affects a response function. They simply state the magnitude of a variable’s relationship with the response as compared to other variables used in the model.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Local Interpretation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Local interpretations help us understand model predictions for a single row of data or a group of similar rows.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Model Interpretability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Why do we need to understand black-box models?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Regulatory/Compliance reasons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So Business decision makers can have confidence in predictions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So Data Scientists/Analysts/Engineers can have confidence in models they deploy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Have confidence in models you or your team inherit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Additional metric to utilize when comparing models – beyond accuracy, R-squared, AUC, F1, etc.  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Models can have misleading metrics:  they can be right for the wrong reasons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What is lime?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 – Local Interpret-able Model-Agnostic Explanations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Based on the framework developed by Marco Tulio Ribeiro, Sameer Singh, and Carlos Guestrin at the University of Washington, and outlined in their paper “Why Should  I Trust You?”: Explaining the Predictions of Any Classifier (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https://arxiv.org/abs/1602.04938</a:t>
            </a: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Authors developed a Python implementation of lime.  The R version of lime was developed by Thomas Pederson and Michael Benesty.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Behind the workings of lime lies the assumption that every complex model is linear on a local scale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 asserts that it is possible to fit a simple model around a single observation that will mimic how the global model behaves at that locality. </a:t>
            </a:r>
            <a:endParaRPr b="0" lang="en-US" sz="20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simple model can then be used to explain the predictions of the more complex model locally.</a:t>
            </a: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126920" y="5566680"/>
            <a:ext cx="7236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Models and Data Types lime Supports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99320" y="1702800"/>
            <a:ext cx="1073916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 supports models from the following packages: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caret  (caretEnsemble is NOT supported)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mlr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xgboost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h2o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keras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Other models can manually be made lime compliant: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predict_model()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model_type()</a:t>
            </a: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 can analyze models and predictions based on: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tabular data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text data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Courier New"/>
              <a:buChar char="o"/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images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How lime explains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 each prediction to explain, permute the observation n times.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Let the complex model predict the outcome of all permuted observations.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Calculate the distance from all permutations to the original observation.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Convert the distance to a similarity score.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Select m features best describing the complex model outcome from the permuted data.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Fit a simple model to the permuted data, explaining the complex model outcome with the m features from the permuted data weighted by its similarity to the original observation.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Font typeface="StarSymbo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Extract the feature weights from the simple model and use these as explanations for the complex models local behavior.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source: 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https://cran.r-project.org/web/packages/lime/vignettes/Understanding_lime.html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lime process (continued)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716760" y="186588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0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3" name="Picture 141" descr=""/>
          <p:cNvPicPr/>
          <p:nvPr/>
        </p:nvPicPr>
        <p:blipFill>
          <a:blip r:embed="rId1"/>
          <a:stretch/>
        </p:blipFill>
        <p:spPr>
          <a:xfrm>
            <a:off x="444240" y="1614960"/>
            <a:ext cx="3921120" cy="23306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300240" y="4254480"/>
            <a:ext cx="11965680" cy="26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original model's decision function is represented by the blue/pink background, and is clearly nonlinear.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The bright red cross is the instance being explained (let's call it X).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 sample perturbed instances around X, and weight them according to their proximity to X (weight here is represented by size).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We get original model's prediction on these perturbed instances, and then learn a linear model (dashed line) that approximates the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model well in the vicinity of X. 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99cc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Note that the explanation in this case is not faithful globally, but it is faithful locally around X.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source: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2"/>
              </a:rPr>
              <a:t>https://homes.cs.washington.edu/~marcotcr/blog/lime/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lime functions:  lime()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99040" y="191700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lime::lime()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: creates an ‘explainer’ object, which is a list that contains the machine learning model and the feature distributions for the training data (distribution statistics for categorical levels; continuous variables are split into </a:t>
            </a:r>
            <a:r>
              <a:rPr b="0" i="1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bins (tunable)).  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endParaRPr b="0" lang="en-US" sz="18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training data with target removed        trained model              number of bins to split continuous variable into</a:t>
            </a:r>
            <a:endParaRPr b="0" lang="en-US" sz="1200" spc="-1" strike="noStrike">
              <a:latin typeface="Arial"/>
            </a:endParaRPr>
          </a:p>
          <a:p>
            <a:pPr marL="540000">
              <a:lnSpc>
                <a:spcPct val="100000"/>
              </a:lnSpc>
              <a:spcAft>
                <a:spcPts val="112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008000">
              <a:lnSpc>
                <a:spcPct val="100000"/>
              </a:lnSpc>
              <a:spcAft>
                <a:spcPts val="850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1308240" y="3667680"/>
            <a:ext cx="5188320" cy="1832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flipH="1">
            <a:off x="3415320" y="3851640"/>
            <a:ext cx="4575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4583160" y="3851640"/>
            <a:ext cx="3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5722560" y="3851640"/>
            <a:ext cx="372960" cy="46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LibreOffice/6.1.2.1$Linux_X86_64 LibreOffice_project/10$Build-1</Application>
  <Words>1344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2019-01-06T09:33:49Z</dcterms:created>
  <dc:creator/>
  <dc:description/>
  <dc:language>en-US</dc:language>
  <cp:lastModifiedBy/>
  <dcterms:modified xsi:type="dcterms:W3CDTF">2019-01-08T18:05:00Z</dcterms:modified>
  <cp:revision>62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