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56F"/>
    <a:srgbClr val="3B5998"/>
    <a:srgbClr val="4FC1E9"/>
    <a:srgbClr val="A0D468"/>
    <a:srgbClr val="8AC050"/>
    <a:srgbClr val="FC6E51"/>
    <a:srgbClr val="AC92EC"/>
    <a:srgbClr val="FFCE54"/>
    <a:srgbClr val="3BAFDA"/>
    <a:srgbClr val="E95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28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67831B-AB0D-48EE-8F4F-B6943F72594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289464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7831B-AB0D-48EE-8F4F-B6943F72594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76438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7831B-AB0D-48EE-8F4F-B6943F72594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349635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7831B-AB0D-48EE-8F4F-B6943F72594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245208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67831B-AB0D-48EE-8F4F-B6943F72594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310722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67831B-AB0D-48EE-8F4F-B6943F72594E}"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207801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67831B-AB0D-48EE-8F4F-B6943F72594E}" type="datetimeFigureOut">
              <a:rPr lang="en-US" smtClean="0"/>
              <a:t>4/17/2015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138347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67831B-AB0D-48EE-8F4F-B6943F72594E}" type="datetimeFigureOut">
              <a:rPr lang="en-US" smtClean="0"/>
              <a:t>4/17/2015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17296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7831B-AB0D-48EE-8F4F-B6943F72594E}" type="datetimeFigureOut">
              <a:rPr lang="en-US" smtClean="0"/>
              <a:t>4/17/2015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328050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7831B-AB0D-48EE-8F4F-B6943F72594E}"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113936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7831B-AB0D-48EE-8F4F-B6943F72594E}"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17B7E-A088-4BD0-AF16-A713A73A764D}" type="slidenum">
              <a:rPr lang="en-US" smtClean="0"/>
              <a:t>‹#›</a:t>
            </a:fld>
            <a:endParaRPr lang="en-US"/>
          </a:p>
        </p:txBody>
      </p:sp>
    </p:spTree>
    <p:extLst>
      <p:ext uri="{BB962C8B-B14F-4D97-AF65-F5344CB8AC3E}">
        <p14:creationId xmlns:p14="http://schemas.microsoft.com/office/powerpoint/2010/main" val="132642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BF67831B-AB0D-48EE-8F4F-B6943F72594E}" type="datetimeFigureOut">
              <a:rPr lang="en-US" smtClean="0"/>
              <a:t>4/17/2015</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3817B7E-A088-4BD0-AF16-A713A73A764D}" type="slidenum">
              <a:rPr lang="en-US" smtClean="0"/>
              <a:t>‹#›</a:t>
            </a:fld>
            <a:endParaRPr lang="en-US"/>
          </a:p>
        </p:txBody>
      </p:sp>
    </p:spTree>
    <p:extLst>
      <p:ext uri="{BB962C8B-B14F-4D97-AF65-F5344CB8AC3E}">
        <p14:creationId xmlns:p14="http://schemas.microsoft.com/office/powerpoint/2010/main" val="3013518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2887" y="101599"/>
            <a:ext cx="2166046" cy="448908"/>
            <a:chOff x="0" y="0"/>
            <a:chExt cx="2166046" cy="448908"/>
          </a:xfrm>
        </p:grpSpPr>
        <p:sp>
          <p:nvSpPr>
            <p:cNvPr id="4" name="TextBox 3"/>
            <p:cNvSpPr txBox="1"/>
            <p:nvPr/>
          </p:nvSpPr>
          <p:spPr>
            <a:xfrm>
              <a:off x="0" y="0"/>
              <a:ext cx="1335622" cy="338554"/>
            </a:xfrm>
            <a:prstGeom prst="rect">
              <a:avLst/>
            </a:prstGeom>
            <a:noFill/>
          </p:spPr>
          <p:txBody>
            <a:bodyPr wrap="none" rtlCol="0">
              <a:spAutoFit/>
            </a:bodyPr>
            <a:lstStyle/>
            <a:p>
              <a:r>
                <a:rPr lang="en-US" sz="1600" dirty="0" smtClean="0">
                  <a:solidFill>
                    <a:schemeClr val="tx1">
                      <a:lumMod val="85000"/>
                      <a:lumOff val="15000"/>
                    </a:schemeClr>
                  </a:solidFill>
                  <a:latin typeface="Segoe UI Semilight" panose="020B0402040204020203" pitchFamily="34" charset="0"/>
                  <a:cs typeface="Segoe UI Semilight" panose="020B0402040204020203" pitchFamily="34" charset="0"/>
                </a:rPr>
                <a:t>Matt Dzugan</a:t>
              </a:r>
              <a:endParaRPr lang="en-US" sz="16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5" name="TextBox 4"/>
            <p:cNvSpPr txBox="1"/>
            <p:nvPr/>
          </p:nvSpPr>
          <p:spPr>
            <a:xfrm>
              <a:off x="11289" y="218076"/>
              <a:ext cx="2154757" cy="230832"/>
            </a:xfrm>
            <a:prstGeom prst="rect">
              <a:avLst/>
            </a:prstGeom>
            <a:noFill/>
          </p:spPr>
          <p:txBody>
            <a:bodyPr wrap="non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Los Angeles, CA             (630) 479-3984</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grpSp>
      <p:cxnSp>
        <p:nvCxnSpPr>
          <p:cNvPr id="8" name="Straight Connector 7"/>
          <p:cNvCxnSpPr/>
          <p:nvPr/>
        </p:nvCxnSpPr>
        <p:spPr>
          <a:xfrm>
            <a:off x="228600" y="558143"/>
            <a:ext cx="6400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2887" y="567385"/>
            <a:ext cx="952697" cy="307777"/>
          </a:xfrm>
          <a:prstGeom prst="rect">
            <a:avLst/>
          </a:prstGeom>
          <a:noFill/>
        </p:spPr>
        <p:txBody>
          <a:bodyPr wrap="none" rtlCol="0">
            <a:spAutoFit/>
          </a:bodyPr>
          <a:lstStyle/>
          <a:p>
            <a:r>
              <a:rPr lang="en-US" sz="1400" b="1" dirty="0" smtClean="0">
                <a:solidFill>
                  <a:srgbClr val="3B5998"/>
                </a:solidFill>
                <a:latin typeface="Segoe UI Semibold" panose="020B0702040204020203" pitchFamily="34" charset="0"/>
              </a:rPr>
              <a:t>Objective</a:t>
            </a:r>
            <a:endParaRPr lang="en-US" sz="1400" b="1" dirty="0">
              <a:solidFill>
                <a:srgbClr val="3B5998"/>
              </a:solidFill>
              <a:latin typeface="Segoe UI Semibold" panose="020B0702040204020203" pitchFamily="34" charset="0"/>
            </a:endParaRPr>
          </a:p>
        </p:txBody>
      </p:sp>
      <p:sp>
        <p:nvSpPr>
          <p:cNvPr id="14" name="TextBox 13"/>
          <p:cNvSpPr txBox="1"/>
          <p:nvPr/>
        </p:nvSpPr>
        <p:spPr>
          <a:xfrm>
            <a:off x="124176" y="781370"/>
            <a:ext cx="6505224" cy="3693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I am looking to advance my career as a wireless communications systems engineer at an organization that embraces creativity, innovation, and collaborative engineering.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5" name="TextBox 14"/>
          <p:cNvSpPr txBox="1"/>
          <p:nvPr/>
        </p:nvSpPr>
        <p:spPr>
          <a:xfrm>
            <a:off x="124176" y="1155107"/>
            <a:ext cx="593432" cy="307777"/>
          </a:xfrm>
          <a:prstGeom prst="rect">
            <a:avLst/>
          </a:prstGeom>
          <a:noFill/>
        </p:spPr>
        <p:txBody>
          <a:bodyPr wrap="none" rtlCol="0">
            <a:spAutoFit/>
          </a:bodyPr>
          <a:lstStyle/>
          <a:p>
            <a:r>
              <a:rPr lang="en-US" sz="1400" b="1" dirty="0" smtClean="0">
                <a:solidFill>
                  <a:srgbClr val="3B5998"/>
                </a:solidFill>
                <a:latin typeface="Segoe UI Semibold" panose="020B0702040204020203" pitchFamily="34" charset="0"/>
              </a:rPr>
              <a:t>Skills</a:t>
            </a:r>
            <a:endParaRPr lang="en-US" sz="1400" b="1" dirty="0">
              <a:solidFill>
                <a:srgbClr val="3B5998"/>
              </a:solidFill>
              <a:latin typeface="Segoe UI Semibold" panose="020B0702040204020203" pitchFamily="34" charset="0"/>
            </a:endParaRPr>
          </a:p>
        </p:txBody>
      </p:sp>
      <p:sp>
        <p:nvSpPr>
          <p:cNvPr id="16" name="TextBox 15"/>
          <p:cNvSpPr txBox="1"/>
          <p:nvPr/>
        </p:nvSpPr>
        <p:spPr>
          <a:xfrm>
            <a:off x="135465" y="1359567"/>
            <a:ext cx="6505224" cy="6463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Analysis, Antenna, Atmospherics, Beamforming, Bit-Error Correction/Detection, Capacity, Concept of Operations (</a:t>
            </a:r>
            <a:r>
              <a:rPr lang="en-US" sz="900" dirty="0" err="1" smtClean="0">
                <a:solidFill>
                  <a:schemeClr val="tx1">
                    <a:lumMod val="85000"/>
                    <a:lumOff val="15000"/>
                  </a:schemeClr>
                </a:solidFill>
                <a:latin typeface="Segoe UI Semilight" panose="020B0402040204020203" pitchFamily="34" charset="0"/>
                <a:cs typeface="Segoe UI Semilight" panose="020B0402040204020203" pitchFamily="34" charset="0"/>
              </a:rPr>
              <a:t>ConOps</a:t>
            </a: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 Data Visualization, Digital Signal Processing, End-to-End Performance, Frequency Reuse Optimization, GPS, Ground Terminal Performance, Hardware (Payload), Interference Calculation, Link Performance, Network Routing, Multiple-Input Multiple-Output Antenna, Radio Frequency, Resource Allocation Optimization, Satellite Orbits, Satellite Payloads, Trade Studies, Verification</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7" name="TextBox 16"/>
          <p:cNvSpPr txBox="1"/>
          <p:nvPr/>
        </p:nvSpPr>
        <p:spPr>
          <a:xfrm>
            <a:off x="135465" y="1969530"/>
            <a:ext cx="6505224"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C++, </a:t>
            </a:r>
            <a:r>
              <a:rPr lang="en-US" sz="900" dirty="0" err="1" smtClean="0">
                <a:solidFill>
                  <a:schemeClr val="tx1">
                    <a:lumMod val="85000"/>
                    <a:lumOff val="15000"/>
                  </a:schemeClr>
                </a:solidFill>
                <a:latin typeface="Segoe UI Semilight" panose="020B0402040204020203" pitchFamily="34" charset="0"/>
                <a:cs typeface="Segoe UI Semilight" panose="020B0402040204020203" pitchFamily="34" charset="0"/>
              </a:rPr>
              <a:t>Javascript</a:t>
            </a: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 MATLAB, Simulink, VBA, VHDL/Verilog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8" name="TextBox 17"/>
          <p:cNvSpPr txBox="1"/>
          <p:nvPr/>
        </p:nvSpPr>
        <p:spPr>
          <a:xfrm>
            <a:off x="112887" y="2193340"/>
            <a:ext cx="1550681" cy="307777"/>
          </a:xfrm>
          <a:prstGeom prst="rect">
            <a:avLst/>
          </a:prstGeom>
          <a:noFill/>
        </p:spPr>
        <p:txBody>
          <a:bodyPr wrap="none" rtlCol="0">
            <a:spAutoFit/>
          </a:bodyPr>
          <a:lstStyle/>
          <a:p>
            <a:r>
              <a:rPr lang="en-US" sz="1400" b="1" dirty="0" smtClean="0">
                <a:solidFill>
                  <a:srgbClr val="3B5998"/>
                </a:solidFill>
                <a:latin typeface="Segoe UI Semibold" panose="020B0702040204020203" pitchFamily="34" charset="0"/>
              </a:rPr>
              <a:t>Work Experience</a:t>
            </a:r>
            <a:endParaRPr lang="en-US" sz="1400" b="1" dirty="0">
              <a:solidFill>
                <a:srgbClr val="3B5998"/>
              </a:solidFill>
              <a:latin typeface="Segoe UI Semibold" panose="020B0702040204020203" pitchFamily="34" charset="0"/>
            </a:endParaRPr>
          </a:p>
        </p:txBody>
      </p:sp>
      <p:sp>
        <p:nvSpPr>
          <p:cNvPr id="19" name="TextBox 18"/>
          <p:cNvSpPr txBox="1"/>
          <p:nvPr/>
        </p:nvSpPr>
        <p:spPr>
          <a:xfrm>
            <a:off x="112887" y="2385945"/>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Boeing Satellite Development Center</a:t>
            </a:r>
            <a:endParaRPr lang="en-US" sz="900" dirty="0">
              <a:solidFill>
                <a:schemeClr val="tx1">
                  <a:lumMod val="85000"/>
                  <a:lumOff val="15000"/>
                </a:schemeClr>
              </a:solidFill>
              <a:latin typeface="Segoe UI Semibold" panose="020B0702040204020203" pitchFamily="34" charset="0"/>
              <a:cs typeface="Segoe UI Semilight" panose="020B0402040204020203" pitchFamily="34" charset="0"/>
            </a:endParaRPr>
          </a:p>
        </p:txBody>
      </p:sp>
      <p:sp>
        <p:nvSpPr>
          <p:cNvPr id="20" name="TextBox 19"/>
          <p:cNvSpPr txBox="1"/>
          <p:nvPr/>
        </p:nvSpPr>
        <p:spPr>
          <a:xfrm>
            <a:off x="2490529" y="2385945"/>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2012-present</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1" name="TextBox 20"/>
          <p:cNvSpPr txBox="1"/>
          <p:nvPr/>
        </p:nvSpPr>
        <p:spPr>
          <a:xfrm>
            <a:off x="2490529" y="2505847"/>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El Segundo, CA</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2" name="TextBox 21"/>
          <p:cNvSpPr txBox="1"/>
          <p:nvPr/>
        </p:nvSpPr>
        <p:spPr>
          <a:xfrm>
            <a:off x="112887" y="2505847"/>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Communications Systems Engineer</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3" name="TextBox 22"/>
          <p:cNvSpPr txBox="1"/>
          <p:nvPr/>
        </p:nvSpPr>
        <p:spPr>
          <a:xfrm>
            <a:off x="114651" y="4971592"/>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MITRE Corporation</a:t>
            </a:r>
            <a:endParaRPr lang="en-US" sz="900" dirty="0">
              <a:solidFill>
                <a:schemeClr val="tx1">
                  <a:lumMod val="85000"/>
                  <a:lumOff val="15000"/>
                </a:schemeClr>
              </a:solidFill>
              <a:latin typeface="Segoe UI Semibold" panose="020B0702040204020203" pitchFamily="34" charset="0"/>
              <a:cs typeface="Segoe UI Semilight" panose="020B0402040204020203" pitchFamily="34" charset="0"/>
            </a:endParaRPr>
          </a:p>
        </p:txBody>
      </p:sp>
      <p:sp>
        <p:nvSpPr>
          <p:cNvPr id="24" name="TextBox 23"/>
          <p:cNvSpPr txBox="1"/>
          <p:nvPr/>
        </p:nvSpPr>
        <p:spPr>
          <a:xfrm>
            <a:off x="2492293" y="4971592"/>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2011 Summer</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5" name="TextBox 24"/>
          <p:cNvSpPr txBox="1"/>
          <p:nvPr/>
        </p:nvSpPr>
        <p:spPr>
          <a:xfrm>
            <a:off x="2492293" y="5091494"/>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San Diego, CA</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6" name="TextBox 25"/>
          <p:cNvSpPr txBox="1"/>
          <p:nvPr/>
        </p:nvSpPr>
        <p:spPr>
          <a:xfrm>
            <a:off x="114651" y="5091494"/>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Communications Systems Engineer</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7" name="TextBox 26"/>
          <p:cNvSpPr txBox="1"/>
          <p:nvPr/>
        </p:nvSpPr>
        <p:spPr>
          <a:xfrm>
            <a:off x="125940" y="5328389"/>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Boeing Satellite Development Center</a:t>
            </a:r>
            <a:endParaRPr lang="en-US" sz="900" dirty="0">
              <a:solidFill>
                <a:schemeClr val="tx1">
                  <a:lumMod val="85000"/>
                  <a:lumOff val="15000"/>
                </a:schemeClr>
              </a:solidFill>
              <a:latin typeface="Segoe UI Semibold" panose="020B0702040204020203" pitchFamily="34" charset="0"/>
              <a:cs typeface="Segoe UI Semilight" panose="020B0402040204020203" pitchFamily="34" charset="0"/>
            </a:endParaRPr>
          </a:p>
        </p:txBody>
      </p:sp>
      <p:sp>
        <p:nvSpPr>
          <p:cNvPr id="28" name="TextBox 27"/>
          <p:cNvSpPr txBox="1"/>
          <p:nvPr/>
        </p:nvSpPr>
        <p:spPr>
          <a:xfrm>
            <a:off x="2503582" y="5328389"/>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2010 Summer</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9" name="TextBox 28"/>
          <p:cNvSpPr txBox="1"/>
          <p:nvPr/>
        </p:nvSpPr>
        <p:spPr>
          <a:xfrm>
            <a:off x="2503582" y="5448291"/>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Schaumburg, IL</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0" name="TextBox 29"/>
          <p:cNvSpPr txBox="1"/>
          <p:nvPr/>
        </p:nvSpPr>
        <p:spPr>
          <a:xfrm>
            <a:off x="125940" y="5448291"/>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Network Equipment Engineer</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1" name="TextBox 30"/>
          <p:cNvSpPr txBox="1"/>
          <p:nvPr/>
        </p:nvSpPr>
        <p:spPr>
          <a:xfrm>
            <a:off x="135465" y="2691303"/>
            <a:ext cx="6505224" cy="2308324"/>
          </a:xfrm>
          <a:prstGeom prst="rect">
            <a:avLst/>
          </a:prstGeom>
          <a:noFill/>
        </p:spPr>
        <p:txBody>
          <a:bodyPr wrap="square" rtlCol="0">
            <a:spAutoFit/>
          </a:bodyPr>
          <a:lstStyle/>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Communications Architecture Analyst - Much of my experience is as part of an analysis team within Boeing Space and Intelligence Systems' internal research and development group. On this team I've worked to capture the performance of Boeing's newer "in-development" space-based communications technologies by creating and using custom simulation/modeling tools in C++/MATLAB to evaluate interference, capacity, and routing capability. Another role I filled as a part of this team involves understanding which metrics are important to the customers and being able to feed back relevant information to the designers to ensure that key engineering decisions are made appropriately.</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DSP Algorithms Design - I worked as part of a three-person-team to conceptually develop the tracking and commanding receiver, and build the corresponding hardware circuits. The design process included sketching a block-diagram of a device that would meet requirements, developing up a bit-accurate mock-up in MATLAB &amp; Simulink, designing block-level units in VHDL, designing functional tests, and supporting the unit-level test processes. I was also responsible for the Forward Error Correction code applied to the spacecraft commands and the demodulation of the tracking signal.</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Campaign Communication/Payload Lead - I lead the communications/payload portions of multiple RFP campaigns designing solutions for customers that have come to Boeing looking for new satellite assets. I used my creativity, analytics, and my ability to develop and coordinate tasks for the design team in order to make system-level trades regularly. Through this role I continuously engaged with customers, sharing our design progress and how our team's design decisions improve their key metrics of interest.</a:t>
            </a:r>
          </a:p>
        </p:txBody>
      </p:sp>
      <p:sp>
        <p:nvSpPr>
          <p:cNvPr id="32" name="TextBox 31"/>
          <p:cNvSpPr txBox="1"/>
          <p:nvPr/>
        </p:nvSpPr>
        <p:spPr>
          <a:xfrm>
            <a:off x="124176" y="5695709"/>
            <a:ext cx="1512722" cy="307777"/>
          </a:xfrm>
          <a:prstGeom prst="rect">
            <a:avLst/>
          </a:prstGeom>
          <a:noFill/>
        </p:spPr>
        <p:txBody>
          <a:bodyPr wrap="none" rtlCol="0">
            <a:spAutoFit/>
          </a:bodyPr>
          <a:lstStyle/>
          <a:p>
            <a:r>
              <a:rPr lang="en-US" sz="1400" b="1" dirty="0" smtClean="0">
                <a:solidFill>
                  <a:srgbClr val="3B5998"/>
                </a:solidFill>
                <a:latin typeface="Segoe UI Semibold" panose="020B0702040204020203" pitchFamily="34" charset="0"/>
              </a:rPr>
              <a:t>Project Portfolio</a:t>
            </a:r>
            <a:endParaRPr lang="en-US" sz="1400" b="1" dirty="0">
              <a:solidFill>
                <a:srgbClr val="3B5998"/>
              </a:solidFill>
              <a:latin typeface="Segoe UI Semibold" panose="020B0702040204020203" pitchFamily="34" charset="0"/>
            </a:endParaRPr>
          </a:p>
        </p:txBody>
      </p:sp>
      <p:sp>
        <p:nvSpPr>
          <p:cNvPr id="33" name="TextBox 32"/>
          <p:cNvSpPr txBox="1"/>
          <p:nvPr/>
        </p:nvSpPr>
        <p:spPr>
          <a:xfrm>
            <a:off x="135465" y="5890644"/>
            <a:ext cx="6505224"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(detailed descriptions attached below)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4" name="TextBox 33"/>
          <p:cNvSpPr txBox="1"/>
          <p:nvPr/>
        </p:nvSpPr>
        <p:spPr>
          <a:xfrm>
            <a:off x="135465" y="6043407"/>
            <a:ext cx="6505224" cy="1338828"/>
          </a:xfrm>
          <a:prstGeom prst="rect">
            <a:avLst/>
          </a:prstGeom>
          <a:noFill/>
        </p:spPr>
        <p:txBody>
          <a:bodyPr wrap="square" rtlCol="0">
            <a:spAutoFit/>
          </a:bodyPr>
          <a:lstStyle/>
          <a:p>
            <a:pPr marL="171450" indent="-171450">
              <a:buFont typeface="Arial" panose="020B0604020202020204" pitchFamily="34" charset="0"/>
              <a:buChar char="•"/>
            </a:pPr>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Atmospheric Analysis </a:t>
            </a: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 I developed an innovative analysis to reduce required payload power.</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Video Streaming Patent</a:t>
            </a: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 - I initiated and designed a space-based video-on-demand concept of operations and business model.</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Systems Trades </a:t>
            </a: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 I have an excellent track record in planning scope of analysis to find the right results on the right timeline.</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Tracking Receiver Design </a:t>
            </a: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 I've gotten my hands dirty in hardware and built a Forward Error Correction Hamming Code on a flight unit.</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Architecture Modeling + </a:t>
            </a:r>
            <a:r>
              <a:rPr lang="en-US" sz="900" dirty="0" err="1" smtClean="0">
                <a:solidFill>
                  <a:schemeClr val="tx1">
                    <a:lumMod val="85000"/>
                    <a:lumOff val="15000"/>
                  </a:schemeClr>
                </a:solidFill>
                <a:latin typeface="Segoe UI Semibold" panose="020B0702040204020203" pitchFamily="34" charset="0"/>
                <a:cs typeface="Segoe UI Semilight" panose="020B0402040204020203" pitchFamily="34" charset="0"/>
              </a:rPr>
              <a:t>Sim</a:t>
            </a:r>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 </a:t>
            </a: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 I helped build and manage the development of our current System Capacity Evaluation Tool from the ground up.</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Data Presentation </a:t>
            </a: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 I support all my analyses and designs with effective communication and interpretation of data.</a:t>
            </a:r>
          </a:p>
        </p:txBody>
      </p:sp>
      <p:sp>
        <p:nvSpPr>
          <p:cNvPr id="35" name="TextBox 34"/>
          <p:cNvSpPr txBox="1"/>
          <p:nvPr/>
        </p:nvSpPr>
        <p:spPr>
          <a:xfrm>
            <a:off x="118530" y="7394686"/>
            <a:ext cx="989373" cy="307777"/>
          </a:xfrm>
          <a:prstGeom prst="rect">
            <a:avLst/>
          </a:prstGeom>
          <a:noFill/>
        </p:spPr>
        <p:txBody>
          <a:bodyPr wrap="none" rtlCol="0">
            <a:spAutoFit/>
          </a:bodyPr>
          <a:lstStyle/>
          <a:p>
            <a:r>
              <a:rPr lang="en-US" sz="1400" b="1" dirty="0" smtClean="0">
                <a:solidFill>
                  <a:srgbClr val="3B5998"/>
                </a:solidFill>
                <a:latin typeface="Segoe UI Semibold" panose="020B0702040204020203" pitchFamily="34" charset="0"/>
              </a:rPr>
              <a:t>Education</a:t>
            </a:r>
            <a:endParaRPr lang="en-US" sz="1400" b="1" dirty="0">
              <a:solidFill>
                <a:srgbClr val="3B5998"/>
              </a:solidFill>
              <a:latin typeface="Segoe UI Semibold" panose="020B0702040204020203" pitchFamily="34" charset="0"/>
            </a:endParaRPr>
          </a:p>
        </p:txBody>
      </p:sp>
      <p:sp>
        <p:nvSpPr>
          <p:cNvPr id="36" name="TextBox 35"/>
          <p:cNvSpPr txBox="1"/>
          <p:nvPr/>
        </p:nvSpPr>
        <p:spPr>
          <a:xfrm>
            <a:off x="129819" y="7830580"/>
            <a:ext cx="6505224" cy="507831"/>
          </a:xfrm>
          <a:prstGeom prst="rect">
            <a:avLst/>
          </a:prstGeom>
          <a:noFill/>
        </p:spPr>
        <p:txBody>
          <a:bodyPr wrap="square" rtlCol="0">
            <a:spAutoFit/>
          </a:bodyPr>
          <a:lstStyle/>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Electrical Engineering</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Wireless Communications Systems</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3.8 Grade Point Average</a:t>
            </a:r>
          </a:p>
        </p:txBody>
      </p:sp>
      <p:sp>
        <p:nvSpPr>
          <p:cNvPr id="37" name="TextBox 36"/>
          <p:cNvSpPr txBox="1"/>
          <p:nvPr/>
        </p:nvSpPr>
        <p:spPr>
          <a:xfrm>
            <a:off x="120294" y="7583207"/>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Master of Science</a:t>
            </a:r>
            <a:endParaRPr lang="en-US" sz="900" dirty="0">
              <a:solidFill>
                <a:schemeClr val="tx1">
                  <a:lumMod val="85000"/>
                  <a:lumOff val="15000"/>
                </a:schemeClr>
              </a:solidFill>
              <a:latin typeface="Segoe UI Semibold" panose="020B0702040204020203" pitchFamily="34" charset="0"/>
              <a:cs typeface="Segoe UI Semilight" panose="020B0402040204020203" pitchFamily="34" charset="0"/>
            </a:endParaRPr>
          </a:p>
        </p:txBody>
      </p:sp>
      <p:sp>
        <p:nvSpPr>
          <p:cNvPr id="38" name="TextBox 37"/>
          <p:cNvSpPr txBox="1"/>
          <p:nvPr/>
        </p:nvSpPr>
        <p:spPr>
          <a:xfrm>
            <a:off x="2497936" y="7583207"/>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2012</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9" name="TextBox 38"/>
          <p:cNvSpPr txBox="1"/>
          <p:nvPr/>
        </p:nvSpPr>
        <p:spPr>
          <a:xfrm>
            <a:off x="2497936" y="7703109"/>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Evanston, IL</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40" name="TextBox 39"/>
          <p:cNvSpPr txBox="1"/>
          <p:nvPr/>
        </p:nvSpPr>
        <p:spPr>
          <a:xfrm>
            <a:off x="120294" y="7703109"/>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Northwestern University</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42" name="TextBox 41"/>
          <p:cNvSpPr txBox="1"/>
          <p:nvPr/>
        </p:nvSpPr>
        <p:spPr>
          <a:xfrm>
            <a:off x="124173" y="8547425"/>
            <a:ext cx="6505224" cy="507831"/>
          </a:xfrm>
          <a:prstGeom prst="rect">
            <a:avLst/>
          </a:prstGeom>
          <a:noFill/>
        </p:spPr>
        <p:txBody>
          <a:bodyPr wrap="square" rtlCol="0">
            <a:spAutoFit/>
          </a:bodyPr>
          <a:lstStyle/>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Electrical Engineering</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Magna Cum Laude</a:t>
            </a:r>
          </a:p>
          <a:p>
            <a:pPr marL="171450" indent="-171450">
              <a:buFont typeface="Arial" panose="020B0604020202020204" pitchFamily="34" charset="0"/>
              <a:buChar char="•"/>
            </a:pPr>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3.8 Grade Point Average</a:t>
            </a:r>
          </a:p>
        </p:txBody>
      </p:sp>
      <p:sp>
        <p:nvSpPr>
          <p:cNvPr id="43" name="TextBox 42"/>
          <p:cNvSpPr txBox="1"/>
          <p:nvPr/>
        </p:nvSpPr>
        <p:spPr>
          <a:xfrm>
            <a:off x="114648" y="8300052"/>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bold" panose="020B0702040204020203" pitchFamily="34" charset="0"/>
                <a:cs typeface="Segoe UI Semilight" panose="020B0402040204020203" pitchFamily="34" charset="0"/>
              </a:rPr>
              <a:t>Bachelor of Science</a:t>
            </a:r>
            <a:endParaRPr lang="en-US" sz="900" dirty="0">
              <a:solidFill>
                <a:schemeClr val="tx1">
                  <a:lumMod val="85000"/>
                  <a:lumOff val="15000"/>
                </a:schemeClr>
              </a:solidFill>
              <a:latin typeface="Segoe UI Semibold" panose="020B0702040204020203" pitchFamily="34" charset="0"/>
              <a:cs typeface="Segoe UI Semilight" panose="020B0402040204020203" pitchFamily="34" charset="0"/>
            </a:endParaRPr>
          </a:p>
        </p:txBody>
      </p:sp>
      <p:sp>
        <p:nvSpPr>
          <p:cNvPr id="44" name="TextBox 43"/>
          <p:cNvSpPr txBox="1"/>
          <p:nvPr/>
        </p:nvSpPr>
        <p:spPr>
          <a:xfrm>
            <a:off x="2492290" y="8300052"/>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2012</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45" name="TextBox 44"/>
          <p:cNvSpPr txBox="1"/>
          <p:nvPr/>
        </p:nvSpPr>
        <p:spPr>
          <a:xfrm>
            <a:off x="2492290" y="8419954"/>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Evanston, IL</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46" name="TextBox 45"/>
          <p:cNvSpPr txBox="1"/>
          <p:nvPr/>
        </p:nvSpPr>
        <p:spPr>
          <a:xfrm>
            <a:off x="114648" y="8419954"/>
            <a:ext cx="2377642" cy="2308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Northwestern University</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3021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749300"/>
          </a:xfrm>
          <a:prstGeom prst="rect">
            <a:avLst/>
          </a:prstGeom>
          <a:solidFill>
            <a:srgbClr val="FFCE5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p:cNvSpPr/>
          <p:nvPr/>
        </p:nvSpPr>
        <p:spPr>
          <a:xfrm>
            <a:off x="0" y="673100"/>
            <a:ext cx="6858000" cy="76200"/>
          </a:xfrm>
          <a:prstGeom prst="rect">
            <a:avLst/>
          </a:prstGeom>
          <a:solidFill>
            <a:srgbClr val="F6BB4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TextBox 46"/>
          <p:cNvSpPr txBox="1"/>
          <p:nvPr/>
        </p:nvSpPr>
        <p:spPr>
          <a:xfrm>
            <a:off x="112887" y="33985"/>
            <a:ext cx="2723310" cy="307777"/>
          </a:xfrm>
          <a:prstGeom prst="rect">
            <a:avLst/>
          </a:prstGeom>
          <a:noFill/>
        </p:spPr>
        <p:txBody>
          <a:bodyPr wrap="none" rtlCol="0">
            <a:spAutoFit/>
          </a:bodyPr>
          <a:lstStyle/>
          <a:p>
            <a:r>
              <a:rPr lang="en-US" sz="1400" b="1" dirty="0" smtClean="0">
                <a:solidFill>
                  <a:schemeClr val="bg1"/>
                </a:solidFill>
                <a:latin typeface="Segoe UI Semibold" panose="020B0702040204020203" pitchFamily="34" charset="0"/>
              </a:rPr>
              <a:t>Portfolio: Atmospheric Analysis</a:t>
            </a:r>
            <a:endParaRPr lang="en-US" sz="1400" b="1" dirty="0">
              <a:solidFill>
                <a:schemeClr val="bg1"/>
              </a:solidFill>
              <a:latin typeface="Segoe UI Semibold" panose="020B0702040204020203" pitchFamily="34" charset="0"/>
            </a:endParaRPr>
          </a:p>
        </p:txBody>
      </p:sp>
      <p:sp>
        <p:nvSpPr>
          <p:cNvPr id="48" name="TextBox 47"/>
          <p:cNvSpPr txBox="1"/>
          <p:nvPr/>
        </p:nvSpPr>
        <p:spPr>
          <a:xfrm>
            <a:off x="124176" y="228920"/>
            <a:ext cx="6505224" cy="261610"/>
          </a:xfrm>
          <a:prstGeom prst="rect">
            <a:avLst/>
          </a:prstGeom>
          <a:noFill/>
        </p:spPr>
        <p:txBody>
          <a:bodyPr wrap="square" rtlCol="0">
            <a:spAutoFit/>
          </a:bodyPr>
          <a:lstStyle/>
          <a:p>
            <a:r>
              <a:rPr lang="en-US" sz="1100" dirty="0" smtClean="0">
                <a:solidFill>
                  <a:schemeClr val="bg1"/>
                </a:solidFill>
                <a:latin typeface="Segoe UI Semilight" panose="020B0402040204020203" pitchFamily="34" charset="0"/>
                <a:cs typeface="Segoe UI Semilight" panose="020B0402040204020203" pitchFamily="34" charset="0"/>
              </a:rPr>
              <a:t>I developed a clever analysis to reduce required payload power</a:t>
            </a:r>
            <a:endParaRPr lang="en-US" sz="1100" dirty="0">
              <a:solidFill>
                <a:schemeClr val="bg1"/>
              </a:solidFill>
              <a:latin typeface="Segoe UI Semilight" panose="020B0402040204020203" pitchFamily="34" charset="0"/>
              <a:cs typeface="Segoe UI Semilight" panose="020B0402040204020203" pitchFamily="34" charset="0"/>
            </a:endParaRPr>
          </a:p>
        </p:txBody>
      </p:sp>
      <p:sp>
        <p:nvSpPr>
          <p:cNvPr id="49" name="TextBox 48"/>
          <p:cNvSpPr txBox="1"/>
          <p:nvPr/>
        </p:nvSpPr>
        <p:spPr>
          <a:xfrm>
            <a:off x="124176" y="457520"/>
            <a:ext cx="6505224" cy="215444"/>
          </a:xfrm>
          <a:prstGeom prst="rect">
            <a:avLst/>
          </a:prstGeom>
          <a:noFill/>
        </p:spPr>
        <p:txBody>
          <a:bodyPr wrap="square" rtlCol="0">
            <a:spAutoFit/>
          </a:bodyPr>
          <a:lstStyle/>
          <a:p>
            <a:r>
              <a:rPr lang="en-US" sz="800" dirty="0" smtClean="0">
                <a:solidFill>
                  <a:schemeClr val="bg1"/>
                </a:solidFill>
                <a:latin typeface="Segoe UI Semilight" panose="020B0402040204020203" pitchFamily="34" charset="0"/>
                <a:cs typeface="Segoe UI Semilight" panose="020B0402040204020203" pitchFamily="34" charset="0"/>
              </a:rPr>
              <a:t>some details modified/omitted to protect intellectual property</a:t>
            </a:r>
            <a:endParaRPr lang="en-US" sz="800" dirty="0">
              <a:solidFill>
                <a:schemeClr val="bg1"/>
              </a:solidFill>
              <a:latin typeface="Segoe UI Semilight" panose="020B0402040204020203" pitchFamily="34" charset="0"/>
              <a:cs typeface="Segoe UI Semilight" panose="020B0402040204020203" pitchFamily="34" charset="0"/>
            </a:endParaRPr>
          </a:p>
        </p:txBody>
      </p:sp>
      <p:sp>
        <p:nvSpPr>
          <p:cNvPr id="7" name="TextBox 6"/>
          <p:cNvSpPr txBox="1"/>
          <p:nvPr/>
        </p:nvSpPr>
        <p:spPr>
          <a:xfrm>
            <a:off x="124176" y="872882"/>
            <a:ext cx="2379177" cy="307777"/>
          </a:xfrm>
          <a:prstGeom prst="rect">
            <a:avLst/>
          </a:prstGeom>
          <a:noFill/>
        </p:spPr>
        <p:txBody>
          <a:bodyPr wrap="none" rtlCol="0">
            <a:spAutoFit/>
          </a:bodyPr>
          <a:lstStyle/>
          <a:p>
            <a:r>
              <a:rPr lang="en-US" sz="1400" b="1" dirty="0">
                <a:solidFill>
                  <a:srgbClr val="FFCE54"/>
                </a:solidFill>
                <a:latin typeface="Segoe UI Semibold" panose="020B0702040204020203" pitchFamily="34" charset="0"/>
              </a:rPr>
              <a:t>Modeling atmospheric loss</a:t>
            </a:r>
            <a:endParaRPr lang="en-US" sz="1400" b="1" dirty="0">
              <a:solidFill>
                <a:srgbClr val="FFCE54"/>
              </a:solidFill>
              <a:latin typeface="Segoe UI Semibold" panose="020B0702040204020203" pitchFamily="34" charset="0"/>
            </a:endParaRPr>
          </a:p>
        </p:txBody>
      </p:sp>
      <p:sp>
        <p:nvSpPr>
          <p:cNvPr id="8" name="TextBox 7"/>
          <p:cNvSpPr txBox="1"/>
          <p:nvPr/>
        </p:nvSpPr>
        <p:spPr>
          <a:xfrm>
            <a:off x="135465" y="1099920"/>
            <a:ext cx="6505224" cy="646331"/>
          </a:xfrm>
          <a:prstGeom prst="rect">
            <a:avLst/>
          </a:prstGeom>
          <a:noFill/>
        </p:spPr>
        <p:txBody>
          <a:bodyPr wrap="square" rtlCol="0">
            <a:spAutoFit/>
          </a:bodyPr>
          <a:lstStyle/>
          <a:p>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Part of being able to correctly model the performance of a space-based communications system is accounting for the losses due to specific atmospheric conditions. Customers typically require certain performance characteristics to be achievable with at a set occurrence -frequency (e.g. 99.5% of the time). The atmospheric losses of this occurrence -frequency are typically calculated using the International Telecommunications Union's (ITU) recommendation documentation.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9" name="TextBox 8"/>
          <p:cNvSpPr txBox="1"/>
          <p:nvPr/>
        </p:nvSpPr>
        <p:spPr>
          <a:xfrm>
            <a:off x="141108" y="1736483"/>
            <a:ext cx="1842171" cy="307777"/>
          </a:xfrm>
          <a:prstGeom prst="rect">
            <a:avLst/>
          </a:prstGeom>
          <a:noFill/>
        </p:spPr>
        <p:txBody>
          <a:bodyPr wrap="none" rtlCol="0">
            <a:spAutoFit/>
          </a:bodyPr>
          <a:lstStyle/>
          <a:p>
            <a:r>
              <a:rPr lang="en-US" sz="1400" b="1" dirty="0" smtClean="0">
                <a:solidFill>
                  <a:srgbClr val="FFCE54"/>
                </a:solidFill>
                <a:latin typeface="Segoe UI Semibold" panose="020B0702040204020203" pitchFamily="34" charset="0"/>
              </a:rPr>
              <a:t>A </a:t>
            </a:r>
            <a:r>
              <a:rPr lang="en-US" sz="1400" b="1" dirty="0">
                <a:solidFill>
                  <a:srgbClr val="FFCE54"/>
                </a:solidFill>
                <a:latin typeface="Segoe UI Semibold" panose="020B0702040204020203" pitchFamily="34" charset="0"/>
              </a:rPr>
              <a:t>standard analysis </a:t>
            </a:r>
            <a:endParaRPr lang="en-US" sz="1400" b="1" dirty="0">
              <a:solidFill>
                <a:srgbClr val="FFCE54"/>
              </a:solidFill>
              <a:latin typeface="Segoe UI Semibold" panose="020B0702040204020203" pitchFamily="34" charset="0"/>
            </a:endParaRPr>
          </a:p>
        </p:txBody>
      </p:sp>
      <p:sp>
        <p:nvSpPr>
          <p:cNvPr id="10" name="TextBox 9"/>
          <p:cNvSpPr txBox="1"/>
          <p:nvPr/>
        </p:nvSpPr>
        <p:spPr>
          <a:xfrm>
            <a:off x="141108" y="1963521"/>
            <a:ext cx="6505224" cy="784830"/>
          </a:xfrm>
          <a:prstGeom prst="rect">
            <a:avLst/>
          </a:prstGeom>
          <a:noFill/>
        </p:spPr>
        <p:txBody>
          <a:bodyPr wrap="square" rtlCol="0">
            <a:spAutoFit/>
          </a:bodyPr>
          <a:lstStyle/>
          <a:p>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A typical way to ensure performance requirements are met is to use the ground equipment parameters and the ITU-recommended atmospheric loss values to derive an EIRP requirement (in </a:t>
            </a:r>
            <a:r>
              <a:rPr lang="en-US" sz="900" dirty="0" err="1">
                <a:solidFill>
                  <a:schemeClr val="tx1">
                    <a:lumMod val="85000"/>
                    <a:lumOff val="15000"/>
                  </a:schemeClr>
                </a:solidFill>
                <a:latin typeface="Segoe UI Semilight" panose="020B0402040204020203" pitchFamily="34" charset="0"/>
                <a:cs typeface="Segoe UI Semilight" panose="020B0402040204020203" pitchFamily="34" charset="0"/>
              </a:rPr>
              <a:t>dBW</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for several points within the coverage region. If the spacecraft can provide EIRP at or above this required level at all points, then the system will perform as required at the specified occurrence -frequency. This approach allows payload elements (effective antenna diameter, amplifiers) to be sized in order to achieve the required performance.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1" name="TextBox 10"/>
          <p:cNvSpPr txBox="1"/>
          <p:nvPr/>
        </p:nvSpPr>
        <p:spPr>
          <a:xfrm>
            <a:off x="135462" y="2690396"/>
            <a:ext cx="2047548" cy="307777"/>
          </a:xfrm>
          <a:prstGeom prst="rect">
            <a:avLst/>
          </a:prstGeom>
          <a:noFill/>
        </p:spPr>
        <p:txBody>
          <a:bodyPr wrap="none" rtlCol="0">
            <a:spAutoFit/>
          </a:bodyPr>
          <a:lstStyle/>
          <a:p>
            <a:r>
              <a:rPr lang="en-US" sz="1400" b="1" dirty="0" smtClean="0">
                <a:solidFill>
                  <a:srgbClr val="FFCE54"/>
                </a:solidFill>
                <a:latin typeface="Segoe UI Semibold" panose="020B0702040204020203" pitchFamily="34" charset="0"/>
              </a:rPr>
              <a:t>My </a:t>
            </a:r>
            <a:r>
              <a:rPr lang="en-US" sz="1400" b="1" dirty="0">
                <a:solidFill>
                  <a:srgbClr val="FFCE54"/>
                </a:solidFill>
                <a:latin typeface="Segoe UI Semibold" panose="020B0702040204020203" pitchFamily="34" charset="0"/>
              </a:rPr>
              <a:t>improved analysis </a:t>
            </a:r>
            <a:endParaRPr lang="en-US" sz="1400" b="1" dirty="0">
              <a:solidFill>
                <a:srgbClr val="FFCE54"/>
              </a:solidFill>
              <a:latin typeface="Segoe UI Semibold" panose="020B0702040204020203" pitchFamily="34" charset="0"/>
            </a:endParaRPr>
          </a:p>
        </p:txBody>
      </p:sp>
      <p:sp>
        <p:nvSpPr>
          <p:cNvPr id="12" name="TextBox 11"/>
          <p:cNvSpPr txBox="1"/>
          <p:nvPr/>
        </p:nvSpPr>
        <p:spPr>
          <a:xfrm>
            <a:off x="146751" y="2917434"/>
            <a:ext cx="6505224" cy="6463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However</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the idea that these quantities are fixed is becoming less true with the rise in flexible payload technology. Such technology removes the fixed mapping from hardware element X to city Y. I developed an analysis that takes advantage of this potential for re-allocation, therefore enabling the ability to size hardware based on the overall occurrence -frequency rather than point-by-point.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3" name="TextBox 12"/>
          <p:cNvSpPr txBox="1"/>
          <p:nvPr/>
        </p:nvSpPr>
        <p:spPr>
          <a:xfrm>
            <a:off x="141105" y="3553997"/>
            <a:ext cx="2685351" cy="261610"/>
          </a:xfrm>
          <a:prstGeom prst="rect">
            <a:avLst/>
          </a:prstGeom>
          <a:noFill/>
        </p:spPr>
        <p:txBody>
          <a:bodyPr wrap="none" rtlCol="0">
            <a:spAutoFit/>
          </a:bodyPr>
          <a:lstStyle/>
          <a:p>
            <a:r>
              <a:rPr lang="en-US" sz="1100" b="1" dirty="0" smtClean="0">
                <a:solidFill>
                  <a:srgbClr val="FFCE54"/>
                </a:solidFill>
                <a:latin typeface="Segoe UI Semibold" panose="020B0702040204020203" pitchFamily="34" charset="0"/>
              </a:rPr>
              <a:t>Treating </a:t>
            </a:r>
            <a:r>
              <a:rPr lang="en-US" sz="1100" b="1" dirty="0">
                <a:solidFill>
                  <a:srgbClr val="FFCE54"/>
                </a:solidFill>
                <a:latin typeface="Segoe UI Semibold" panose="020B0702040204020203" pitchFamily="34" charset="0"/>
              </a:rPr>
              <a:t>separate variables separately </a:t>
            </a:r>
            <a:endParaRPr lang="en-US" sz="1100" b="1" dirty="0">
              <a:solidFill>
                <a:srgbClr val="FFCE54"/>
              </a:solidFill>
              <a:latin typeface="Segoe UI Semibold" panose="020B0702040204020203" pitchFamily="34" charset="0"/>
            </a:endParaRPr>
          </a:p>
        </p:txBody>
      </p:sp>
      <p:sp>
        <p:nvSpPr>
          <p:cNvPr id="14" name="TextBox 13"/>
          <p:cNvSpPr txBox="1"/>
          <p:nvPr/>
        </p:nvSpPr>
        <p:spPr>
          <a:xfrm>
            <a:off x="152394" y="3781035"/>
            <a:ext cx="6505224" cy="5078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The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ability to dynamically allocate EIRP means that, at any given instant, if a location's atmospheric conditions are benign, the spacecraft can allocate the power elsewhere. In fact, over a region the size of a large country or continent, atmospheric conditions at any one moment vary greatly.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158037" y="6428298"/>
            <a:ext cx="6505224" cy="5078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Thus</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for a flexible payload system, the total system power requirement at a certain occurrence frequency is often much less than simply summing the computed individually required powers. Take for example the following notional spot beam system, who's power can be dynamically allocated to beams.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8" name="TextBox 17"/>
          <p:cNvSpPr txBox="1"/>
          <p:nvPr/>
        </p:nvSpPr>
        <p:spPr>
          <a:xfrm>
            <a:off x="124176" y="7968813"/>
            <a:ext cx="6505224" cy="5078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It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becomes clear that the standard analysis unnecessarily assumes that the payload needs to provide enough power to meet overcome the occurrence -frequency's corresponding atmospheric losses simultaneously while the flexible payload analysis takes advantage of the joint probability distribution.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9" name="TextBox 18"/>
          <p:cNvSpPr txBox="1"/>
          <p:nvPr/>
        </p:nvSpPr>
        <p:spPr>
          <a:xfrm>
            <a:off x="135462" y="8518342"/>
            <a:ext cx="6505224" cy="3693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In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short, a 99.5% availability at the system level, does not necessitate the corresponding 99.5% power at all cities at all times - and when evaluated properly, this corresponds to payload power savings!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685" t="73778" r="1420" b="1695"/>
          <a:stretch/>
        </p:blipFill>
        <p:spPr>
          <a:xfrm>
            <a:off x="3435350" y="5304332"/>
            <a:ext cx="2741434" cy="889537"/>
          </a:xfrm>
          <a:prstGeom prst="rect">
            <a:avLst/>
          </a:prstGeom>
        </p:spPr>
      </p:pic>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l="1403" r="1312" b="75413"/>
          <a:stretch/>
        </p:blipFill>
        <p:spPr>
          <a:xfrm>
            <a:off x="158038" y="4358805"/>
            <a:ext cx="2752441" cy="891733"/>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2181" t="25033" r="2181" b="50954"/>
          <a:stretch/>
        </p:blipFill>
        <p:spPr>
          <a:xfrm>
            <a:off x="158037" y="5298620"/>
            <a:ext cx="2705869" cy="870908"/>
          </a:xfrm>
          <a:prstGeom prst="rect">
            <a:avLst/>
          </a:prstGeom>
        </p:spPr>
      </p:pic>
      <p:pic>
        <p:nvPicPr>
          <p:cNvPr id="24" name="Picture 23"/>
          <p:cNvPicPr>
            <a:picLocks noChangeAspect="1"/>
          </p:cNvPicPr>
          <p:nvPr/>
        </p:nvPicPr>
        <p:blipFill rotWithShape="1">
          <a:blip r:embed="rId4" cstate="print">
            <a:extLst>
              <a:ext uri="{28A0092B-C50C-407E-A947-70E740481C1C}">
                <a14:useLocalDpi xmlns:a14="http://schemas.microsoft.com/office/drawing/2010/main" val="0"/>
              </a:ext>
            </a:extLst>
          </a:blip>
          <a:srcRect t="49188" r="1502" b="26157"/>
          <a:stretch/>
        </p:blipFill>
        <p:spPr>
          <a:xfrm>
            <a:off x="3376788" y="4349119"/>
            <a:ext cx="2786792" cy="894194"/>
          </a:xfrm>
          <a:prstGeom prst="rect">
            <a:avLst/>
          </a:prstGeom>
        </p:spPr>
      </p:pic>
      <p:pic>
        <p:nvPicPr>
          <p:cNvPr id="20" name="Picture 19"/>
          <p:cNvPicPr>
            <a:picLocks noChangeAspect="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825139" y="7007141"/>
            <a:ext cx="3103297" cy="938789"/>
          </a:xfrm>
          <a:prstGeom prst="rect">
            <a:avLst/>
          </a:prstGeom>
        </p:spPr>
      </p:pic>
    </p:spTree>
    <p:extLst>
      <p:ext uri="{BB962C8B-B14F-4D97-AF65-F5344CB8AC3E}">
        <p14:creationId xmlns:p14="http://schemas.microsoft.com/office/powerpoint/2010/main" val="85571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749300"/>
          </a:xfrm>
          <a:prstGeom prst="rect">
            <a:avLst/>
          </a:prstGeom>
          <a:solidFill>
            <a:srgbClr val="AC92EC"/>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p:cNvSpPr/>
          <p:nvPr/>
        </p:nvSpPr>
        <p:spPr>
          <a:xfrm>
            <a:off x="0" y="673100"/>
            <a:ext cx="6858000" cy="76200"/>
          </a:xfrm>
          <a:prstGeom prst="rect">
            <a:avLst/>
          </a:prstGeom>
          <a:solidFill>
            <a:srgbClr val="967ADC"/>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112887" y="33985"/>
            <a:ext cx="2907142" cy="307777"/>
          </a:xfrm>
          <a:prstGeom prst="rect">
            <a:avLst/>
          </a:prstGeom>
          <a:noFill/>
        </p:spPr>
        <p:txBody>
          <a:bodyPr wrap="none" rtlCol="0">
            <a:spAutoFit/>
          </a:bodyPr>
          <a:lstStyle/>
          <a:p>
            <a:r>
              <a:rPr lang="en-US" sz="1400" b="1" dirty="0" smtClean="0">
                <a:solidFill>
                  <a:schemeClr val="bg1"/>
                </a:solidFill>
                <a:latin typeface="Segoe UI Semibold" panose="020B0702040204020203" pitchFamily="34" charset="0"/>
              </a:rPr>
              <a:t>Portfolio: </a:t>
            </a:r>
            <a:r>
              <a:rPr lang="en-US" sz="1400" b="1" dirty="0" smtClean="0">
                <a:solidFill>
                  <a:schemeClr val="bg1"/>
                </a:solidFill>
                <a:latin typeface="Segoe UI Semibold" panose="020B0702040204020203" pitchFamily="34" charset="0"/>
              </a:rPr>
              <a:t>Video Streaming Patent</a:t>
            </a:r>
            <a:endParaRPr lang="en-US" sz="1400" b="1" dirty="0">
              <a:solidFill>
                <a:schemeClr val="bg1"/>
              </a:solidFill>
              <a:latin typeface="Segoe UI Semibold" panose="020B0702040204020203" pitchFamily="34" charset="0"/>
            </a:endParaRPr>
          </a:p>
        </p:txBody>
      </p:sp>
      <p:sp>
        <p:nvSpPr>
          <p:cNvPr id="6" name="TextBox 5"/>
          <p:cNvSpPr txBox="1"/>
          <p:nvPr/>
        </p:nvSpPr>
        <p:spPr>
          <a:xfrm>
            <a:off x="124176" y="228920"/>
            <a:ext cx="6505224" cy="430887"/>
          </a:xfrm>
          <a:prstGeom prst="rect">
            <a:avLst/>
          </a:prstGeom>
          <a:noFill/>
        </p:spPr>
        <p:txBody>
          <a:bodyPr wrap="square" rtlCol="0">
            <a:spAutoFit/>
          </a:bodyPr>
          <a:lstStyle/>
          <a:p>
            <a:r>
              <a:rPr lang="en-US" sz="1100" dirty="0">
                <a:solidFill>
                  <a:schemeClr val="bg1"/>
                </a:solidFill>
                <a:latin typeface="Segoe UI Semilight" panose="020B0402040204020203" pitchFamily="34" charset="0"/>
                <a:cs typeface="Segoe UI Semilight" panose="020B0402040204020203" pitchFamily="34" charset="0"/>
              </a:rPr>
              <a:t>I initiated and designed a proof-of-concept Space-Based Video-On-Demand concept of operations and business model.</a:t>
            </a:r>
            <a:endParaRPr lang="en-US" sz="1100" dirty="0">
              <a:solidFill>
                <a:schemeClr val="bg1"/>
              </a:solidFill>
              <a:latin typeface="Segoe UI Semilight" panose="020B0402040204020203" pitchFamily="34" charset="0"/>
              <a:cs typeface="Segoe UI Semilight" panose="020B0402040204020203" pitchFamily="34" charset="0"/>
            </a:endParaRPr>
          </a:p>
        </p:txBody>
      </p:sp>
      <p:sp>
        <p:nvSpPr>
          <p:cNvPr id="7" name="TextBox 6"/>
          <p:cNvSpPr txBox="1"/>
          <p:nvPr/>
        </p:nvSpPr>
        <p:spPr>
          <a:xfrm>
            <a:off x="1795996" y="412580"/>
            <a:ext cx="3938760" cy="215444"/>
          </a:xfrm>
          <a:prstGeom prst="rect">
            <a:avLst/>
          </a:prstGeom>
          <a:noFill/>
        </p:spPr>
        <p:txBody>
          <a:bodyPr wrap="square" rtlCol="0">
            <a:spAutoFit/>
          </a:bodyPr>
          <a:lstStyle/>
          <a:p>
            <a:r>
              <a:rPr lang="en-US" sz="800" dirty="0" smtClean="0">
                <a:solidFill>
                  <a:schemeClr val="bg1"/>
                </a:solidFill>
                <a:latin typeface="Segoe UI Semilight" panose="020B0402040204020203" pitchFamily="34" charset="0"/>
                <a:cs typeface="Segoe UI Semilight" panose="020B0402040204020203" pitchFamily="34" charset="0"/>
              </a:rPr>
              <a:t>some details modified/omitted to protect intellectual property</a:t>
            </a:r>
            <a:endParaRPr lang="en-US" sz="8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124176" y="872882"/>
            <a:ext cx="2442272" cy="307777"/>
          </a:xfrm>
          <a:prstGeom prst="rect">
            <a:avLst/>
          </a:prstGeom>
          <a:noFill/>
        </p:spPr>
        <p:txBody>
          <a:bodyPr wrap="none" rtlCol="0">
            <a:spAutoFit/>
          </a:bodyPr>
          <a:lstStyle/>
          <a:p>
            <a:r>
              <a:rPr lang="en-US" sz="1400" b="1" dirty="0">
                <a:solidFill>
                  <a:srgbClr val="AC92EC"/>
                </a:solidFill>
                <a:latin typeface="Segoe UI Semibold" panose="020B0702040204020203" pitchFamily="34" charset="0"/>
              </a:rPr>
              <a:t>The conceptual architecture</a:t>
            </a:r>
            <a:endParaRPr lang="en-US" sz="1400" b="1" dirty="0">
              <a:solidFill>
                <a:srgbClr val="AC92EC"/>
              </a:solidFill>
              <a:latin typeface="Segoe UI Semibold" panose="020B0702040204020203" pitchFamily="34" charset="0"/>
            </a:endParaRPr>
          </a:p>
        </p:txBody>
      </p:sp>
      <p:sp>
        <p:nvSpPr>
          <p:cNvPr id="9" name="TextBox 8"/>
          <p:cNvSpPr txBox="1"/>
          <p:nvPr/>
        </p:nvSpPr>
        <p:spPr>
          <a:xfrm>
            <a:off x="135465" y="1099920"/>
            <a:ext cx="6505224" cy="507831"/>
          </a:xfrm>
          <a:prstGeom prst="rect">
            <a:avLst/>
          </a:prstGeom>
          <a:noFill/>
        </p:spPr>
        <p:txBody>
          <a:bodyPr wrap="square" rtlCol="0">
            <a:spAutoFit/>
          </a:bodyPr>
          <a:lstStyle/>
          <a:p>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We're always looking for new applications of satellite technology. Video on Demand is a hot growth area, so I put together an architecture that modifies some of our High Throughput Satellite designs for the Video on Demand use case, while still tacking advantage of satellite's inherent ease of broadcast.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4" name="TextBox 13"/>
          <p:cNvSpPr txBox="1"/>
          <p:nvPr/>
        </p:nvSpPr>
        <p:spPr>
          <a:xfrm>
            <a:off x="141105" y="3936175"/>
            <a:ext cx="1861407" cy="261610"/>
          </a:xfrm>
          <a:prstGeom prst="rect">
            <a:avLst/>
          </a:prstGeom>
          <a:noFill/>
        </p:spPr>
        <p:txBody>
          <a:bodyPr wrap="none" rtlCol="0">
            <a:spAutoFit/>
          </a:bodyPr>
          <a:lstStyle/>
          <a:p>
            <a:r>
              <a:rPr lang="en-US" sz="1100" b="1" dirty="0" smtClean="0">
                <a:solidFill>
                  <a:srgbClr val="AC92EC"/>
                </a:solidFill>
                <a:latin typeface="Segoe UI Semibold" panose="020B0702040204020203" pitchFamily="34" charset="0"/>
              </a:rPr>
              <a:t>In-home </a:t>
            </a:r>
            <a:r>
              <a:rPr lang="en-US" sz="1100" b="1" dirty="0">
                <a:solidFill>
                  <a:srgbClr val="AC92EC"/>
                </a:solidFill>
                <a:latin typeface="Segoe UI Semibold" panose="020B0702040204020203" pitchFamily="34" charset="0"/>
              </a:rPr>
              <a:t>Box for Caching </a:t>
            </a:r>
            <a:endParaRPr lang="en-US" sz="1100" b="1" dirty="0">
              <a:solidFill>
                <a:srgbClr val="AC92EC"/>
              </a:solidFill>
              <a:latin typeface="Segoe UI Semibold" panose="020B0702040204020203" pitchFamily="34" charset="0"/>
            </a:endParaRPr>
          </a:p>
        </p:txBody>
      </p:sp>
      <p:sp>
        <p:nvSpPr>
          <p:cNvPr id="15" name="TextBox 14"/>
          <p:cNvSpPr txBox="1"/>
          <p:nvPr/>
        </p:nvSpPr>
        <p:spPr>
          <a:xfrm>
            <a:off x="152394" y="4163213"/>
            <a:ext cx="6505224" cy="784830"/>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Caching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content by issuing a user-box with a large storage drive is one of the design decisions enabling the system to be capable of supporting millions of video on demand subscribers. Video content is not demanded with uniform probability, some content is more popular. Taking advantage of this fact, in combination with some user-specific data analytics can be used to cache content that users are likely to demand before they even request it, thus reducing the number of instant demand requests through the space segment.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158037" y="3528466"/>
            <a:ext cx="6505224" cy="369332"/>
          </a:xfrm>
          <a:prstGeom prst="rect">
            <a:avLst/>
          </a:prstGeom>
          <a:noFill/>
        </p:spPr>
        <p:txBody>
          <a:bodyPr wrap="square" rtlCol="0">
            <a:spAutoFit/>
          </a:bodyPr>
          <a:lstStyle/>
          <a:p>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The networked system is quite typical to what one would find for a high throughput satellite. The specifics for Video on Demand can be highlighted by the following three key features: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8" name="TextBox 17"/>
          <p:cNvSpPr txBox="1"/>
          <p:nvPr/>
        </p:nvSpPr>
        <p:spPr>
          <a:xfrm>
            <a:off x="135462" y="7197301"/>
            <a:ext cx="6505224" cy="3693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The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rest of the Video-on-Demand requests that have not already been cached on a subscriber's local equipment will be served via highly localized spot beams, under a high-frequency-reuse scheme.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486" y="1560178"/>
            <a:ext cx="5147298" cy="1996478"/>
          </a:xfrm>
          <a:prstGeom prst="rect">
            <a:avLst/>
          </a:prstGeom>
        </p:spPr>
      </p:pic>
      <p:pic>
        <p:nvPicPr>
          <p:cNvPr id="25" name="Picture 24"/>
          <p:cNvPicPr>
            <a:picLocks noChangeAspect="1"/>
          </p:cNvPicPr>
          <p:nvPr/>
        </p:nvPicPr>
        <p:blipFill>
          <a:blip r:embed="rId3"/>
          <a:stretch>
            <a:fillRect/>
          </a:stretch>
        </p:blipFill>
        <p:spPr>
          <a:xfrm>
            <a:off x="1489739" y="5762066"/>
            <a:ext cx="3914506" cy="1382045"/>
          </a:xfrm>
          <a:prstGeom prst="rect">
            <a:avLst/>
          </a:prstGeom>
        </p:spPr>
      </p:pic>
      <p:sp>
        <p:nvSpPr>
          <p:cNvPr id="27" name="TextBox 26"/>
          <p:cNvSpPr txBox="1"/>
          <p:nvPr/>
        </p:nvSpPr>
        <p:spPr>
          <a:xfrm>
            <a:off x="152394" y="5029204"/>
            <a:ext cx="1590500" cy="261610"/>
          </a:xfrm>
          <a:prstGeom prst="rect">
            <a:avLst/>
          </a:prstGeom>
          <a:noFill/>
        </p:spPr>
        <p:txBody>
          <a:bodyPr wrap="none" rtlCol="0">
            <a:spAutoFit/>
          </a:bodyPr>
          <a:lstStyle/>
          <a:p>
            <a:r>
              <a:rPr lang="en-US" sz="1100" b="1" dirty="0" smtClean="0">
                <a:solidFill>
                  <a:srgbClr val="AC92EC"/>
                </a:solidFill>
                <a:latin typeface="Segoe UI Semibold" panose="020B0702040204020203" pitchFamily="34" charset="0"/>
              </a:rPr>
              <a:t>Multi-Beam Hierarchy</a:t>
            </a:r>
            <a:endParaRPr lang="en-US" sz="1100" b="1" dirty="0">
              <a:solidFill>
                <a:srgbClr val="AC92EC"/>
              </a:solidFill>
              <a:latin typeface="Segoe UI Semibold" panose="020B0702040204020203" pitchFamily="34" charset="0"/>
            </a:endParaRPr>
          </a:p>
        </p:txBody>
      </p:sp>
      <p:sp>
        <p:nvSpPr>
          <p:cNvPr id="28" name="TextBox 27"/>
          <p:cNvSpPr txBox="1"/>
          <p:nvPr/>
        </p:nvSpPr>
        <p:spPr>
          <a:xfrm>
            <a:off x="163683" y="5256242"/>
            <a:ext cx="6505224" cy="3693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The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most universally desired content can be cyclically broadcast in a large area national beam during off-peak hours. During peak hours, the national broadcast beam can optionally be repurposed to </a:t>
            </a:r>
            <a:r>
              <a:rPr lang="en-US" sz="900" dirty="0" err="1">
                <a:solidFill>
                  <a:schemeClr val="tx1">
                    <a:lumMod val="85000"/>
                    <a:lumOff val="15000"/>
                  </a:schemeClr>
                </a:solidFill>
                <a:latin typeface="Segoe UI Semilight" panose="020B0402040204020203" pitchFamily="34" charset="0"/>
                <a:cs typeface="Segoe UI Semilight" panose="020B0402040204020203" pitchFamily="34" charset="0"/>
              </a:rPr>
              <a:t>transpond</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special live events.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1" name="TextBox 30"/>
          <p:cNvSpPr txBox="1"/>
          <p:nvPr/>
        </p:nvSpPr>
        <p:spPr>
          <a:xfrm>
            <a:off x="141105" y="7624393"/>
            <a:ext cx="779381" cy="261610"/>
          </a:xfrm>
          <a:prstGeom prst="rect">
            <a:avLst/>
          </a:prstGeom>
          <a:noFill/>
        </p:spPr>
        <p:txBody>
          <a:bodyPr wrap="none" rtlCol="0">
            <a:spAutoFit/>
          </a:bodyPr>
          <a:lstStyle/>
          <a:p>
            <a:r>
              <a:rPr lang="en-US" sz="1100" b="1" dirty="0" smtClean="0">
                <a:solidFill>
                  <a:srgbClr val="AC92EC"/>
                </a:solidFill>
                <a:latin typeface="Segoe UI Semibold" panose="020B0702040204020203" pitchFamily="34" charset="0"/>
              </a:rPr>
              <a:t>Buffering</a:t>
            </a:r>
            <a:endParaRPr lang="en-US" sz="1100" b="1" dirty="0">
              <a:solidFill>
                <a:srgbClr val="AC92EC"/>
              </a:solidFill>
              <a:latin typeface="Segoe UI Semibold" panose="020B0702040204020203" pitchFamily="34" charset="0"/>
            </a:endParaRPr>
          </a:p>
        </p:txBody>
      </p:sp>
      <p:sp>
        <p:nvSpPr>
          <p:cNvPr id="32" name="TextBox 31"/>
          <p:cNvSpPr txBox="1"/>
          <p:nvPr/>
        </p:nvSpPr>
        <p:spPr>
          <a:xfrm>
            <a:off x="152394" y="7851431"/>
            <a:ext cx="6505224" cy="1061829"/>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In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order to fully maximize the number of users supported by the system a simple buffering scheme can be employed. The buffering scheme aims to take advantage of the fact that often, same-cell-subscribers will request the same content at roughly the same time. Depending on the size of the network, and size of the content-library, requiring a demand-request to wait a short time (30 seconds) to see if any other requests come in for the same piece of content, thus aggregating to one request, can decrease total required demand to the space segment by a significant amount. Assuming parameters that would support a competitive video-on-demand system for United States subscribers, a 30 second buffer (to be masked by rolling a short advertisement) decreases demand in </a:t>
            </a:r>
            <a:r>
              <a:rPr lang="en-US" sz="900" dirty="0" err="1">
                <a:solidFill>
                  <a:schemeClr val="tx1">
                    <a:lumMod val="85000"/>
                    <a:lumOff val="15000"/>
                  </a:schemeClr>
                </a:solidFill>
                <a:latin typeface="Segoe UI Semilight" panose="020B0402040204020203" pitchFamily="34" charset="0"/>
                <a:cs typeface="Segoe UI Semilight" panose="020B0402040204020203" pitchFamily="34" charset="0"/>
              </a:rPr>
              <a:t>Gbps</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by 30%.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5382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9546" y="2246869"/>
            <a:ext cx="1993698" cy="864879"/>
          </a:xfrm>
          <a:prstGeom prst="rect">
            <a:avLst/>
          </a:prstGeom>
        </p:spPr>
      </p:pic>
      <p:sp>
        <p:nvSpPr>
          <p:cNvPr id="2" name="Rectangle 1"/>
          <p:cNvSpPr/>
          <p:nvPr/>
        </p:nvSpPr>
        <p:spPr>
          <a:xfrm>
            <a:off x="0" y="0"/>
            <a:ext cx="6858000" cy="749300"/>
          </a:xfrm>
          <a:prstGeom prst="rect">
            <a:avLst/>
          </a:prstGeom>
          <a:solidFill>
            <a:srgbClr val="FC6E5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p:cNvSpPr/>
          <p:nvPr/>
        </p:nvSpPr>
        <p:spPr>
          <a:xfrm>
            <a:off x="0" y="673100"/>
            <a:ext cx="6858000" cy="76200"/>
          </a:xfrm>
          <a:prstGeom prst="rect">
            <a:avLst/>
          </a:prstGeom>
          <a:solidFill>
            <a:srgbClr val="E9573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112887" y="33985"/>
            <a:ext cx="2218941" cy="307777"/>
          </a:xfrm>
          <a:prstGeom prst="rect">
            <a:avLst/>
          </a:prstGeom>
          <a:noFill/>
        </p:spPr>
        <p:txBody>
          <a:bodyPr wrap="none" rtlCol="0">
            <a:spAutoFit/>
          </a:bodyPr>
          <a:lstStyle/>
          <a:p>
            <a:r>
              <a:rPr lang="en-US" sz="1400" b="1" dirty="0">
                <a:solidFill>
                  <a:schemeClr val="bg1"/>
                </a:solidFill>
                <a:latin typeface="Segoe UI Semibold" panose="020B0702040204020203" pitchFamily="34" charset="0"/>
              </a:rPr>
              <a:t>Portfolio: Systems Trades</a:t>
            </a:r>
            <a:endParaRPr lang="en-US" sz="1400" b="1" dirty="0">
              <a:solidFill>
                <a:schemeClr val="bg1"/>
              </a:solidFill>
              <a:latin typeface="Segoe UI Semibold" panose="020B0702040204020203" pitchFamily="34" charset="0"/>
            </a:endParaRPr>
          </a:p>
        </p:txBody>
      </p:sp>
      <p:sp>
        <p:nvSpPr>
          <p:cNvPr id="6" name="TextBox 5"/>
          <p:cNvSpPr txBox="1"/>
          <p:nvPr/>
        </p:nvSpPr>
        <p:spPr>
          <a:xfrm>
            <a:off x="124176" y="228920"/>
            <a:ext cx="6505224" cy="261610"/>
          </a:xfrm>
          <a:prstGeom prst="rect">
            <a:avLst/>
          </a:prstGeom>
          <a:noFill/>
        </p:spPr>
        <p:txBody>
          <a:bodyPr wrap="square" rtlCol="0">
            <a:spAutoFit/>
          </a:bodyPr>
          <a:lstStyle/>
          <a:p>
            <a:r>
              <a:rPr lang="en-US" sz="1100" dirty="0">
                <a:solidFill>
                  <a:schemeClr val="bg1"/>
                </a:solidFill>
                <a:latin typeface="Segoe UI Semilight" panose="020B0402040204020203" pitchFamily="34" charset="0"/>
                <a:cs typeface="Segoe UI Semilight" panose="020B0402040204020203" pitchFamily="34" charset="0"/>
              </a:rPr>
              <a:t>I have an excellent track record in planning scope of analysis to find the right results on the right timeline.</a:t>
            </a:r>
            <a:endParaRPr lang="en-US" sz="1100" dirty="0">
              <a:solidFill>
                <a:schemeClr val="bg1"/>
              </a:solidFill>
              <a:latin typeface="Segoe UI Semilight" panose="020B0402040204020203" pitchFamily="34" charset="0"/>
              <a:cs typeface="Segoe UI Semilight" panose="020B0402040204020203" pitchFamily="34" charset="0"/>
            </a:endParaRPr>
          </a:p>
        </p:txBody>
      </p:sp>
      <p:sp>
        <p:nvSpPr>
          <p:cNvPr id="7" name="TextBox 6"/>
          <p:cNvSpPr txBox="1"/>
          <p:nvPr/>
        </p:nvSpPr>
        <p:spPr>
          <a:xfrm>
            <a:off x="124176" y="457520"/>
            <a:ext cx="6505224" cy="215444"/>
          </a:xfrm>
          <a:prstGeom prst="rect">
            <a:avLst/>
          </a:prstGeom>
          <a:noFill/>
        </p:spPr>
        <p:txBody>
          <a:bodyPr wrap="square" rtlCol="0">
            <a:spAutoFit/>
          </a:bodyPr>
          <a:lstStyle/>
          <a:p>
            <a:r>
              <a:rPr lang="en-US" sz="800" dirty="0" smtClean="0">
                <a:solidFill>
                  <a:schemeClr val="bg1"/>
                </a:solidFill>
                <a:latin typeface="Segoe UI Semilight" panose="020B0402040204020203" pitchFamily="34" charset="0"/>
                <a:cs typeface="Segoe UI Semilight" panose="020B0402040204020203" pitchFamily="34" charset="0"/>
              </a:rPr>
              <a:t>some details modified/omitted to protect intellectual property</a:t>
            </a:r>
            <a:endParaRPr lang="en-US" sz="800" dirty="0">
              <a:solidFill>
                <a:schemeClr val="bg1"/>
              </a:solidFill>
              <a:latin typeface="Segoe UI Semilight" panose="020B0402040204020203" pitchFamily="34" charset="0"/>
              <a:cs typeface="Segoe UI Semilight" panose="020B0402040204020203" pitchFamily="34" charset="0"/>
            </a:endParaRPr>
          </a:p>
        </p:txBody>
      </p:sp>
      <p:sp>
        <p:nvSpPr>
          <p:cNvPr id="9" name="TextBox 8"/>
          <p:cNvSpPr txBox="1"/>
          <p:nvPr/>
        </p:nvSpPr>
        <p:spPr>
          <a:xfrm>
            <a:off x="135465" y="806607"/>
            <a:ext cx="6505224" cy="461665"/>
          </a:xfrm>
          <a:prstGeom prst="rect">
            <a:avLst/>
          </a:prstGeom>
          <a:noFill/>
        </p:spPr>
        <p:txBody>
          <a:bodyPr wrap="square" rtlCol="0">
            <a:spAutoFit/>
          </a:bodyPr>
          <a:lstStyle/>
          <a:p>
            <a:r>
              <a:rPr lang="en-US" sz="800" dirty="0" smtClean="0">
                <a:solidFill>
                  <a:schemeClr val="tx1">
                    <a:lumMod val="85000"/>
                    <a:lumOff val="15000"/>
                  </a:schemeClr>
                </a:solidFill>
                <a:latin typeface="Segoe UI Semilight" panose="020B0402040204020203" pitchFamily="34" charset="0"/>
                <a:cs typeface="Segoe UI Semilight" panose="020B0402040204020203" pitchFamily="34" charset="0"/>
              </a:rPr>
              <a:t>Recently </a:t>
            </a:r>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I was working on a highly-time sensitive project. My team was tasked to come up with an ideal architecture for a specified communications mission. We had spent a few days generating concepts and ideas, but at a 9:00AM tag-up, I was told that we needed an initial design for a 4:00PM internal design review. As the communications lead for the campaign, here's how I spent my time: </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0" name="TextBox 9"/>
          <p:cNvSpPr txBox="1"/>
          <p:nvPr/>
        </p:nvSpPr>
        <p:spPr>
          <a:xfrm>
            <a:off x="141108" y="1217189"/>
            <a:ext cx="1665841" cy="307777"/>
          </a:xfrm>
          <a:prstGeom prst="rect">
            <a:avLst/>
          </a:prstGeom>
          <a:noFill/>
        </p:spPr>
        <p:txBody>
          <a:bodyPr wrap="none" rtlCol="0">
            <a:spAutoFit/>
          </a:bodyPr>
          <a:lstStyle/>
          <a:p>
            <a:r>
              <a:rPr lang="en-US" sz="1400" b="1" dirty="0">
                <a:solidFill>
                  <a:srgbClr val="FC6E51"/>
                </a:solidFill>
                <a:latin typeface="Segoe UI Semibold" panose="020B0702040204020203" pitchFamily="34" charset="0"/>
              </a:rPr>
              <a:t>9:30 AM: Planning</a:t>
            </a:r>
            <a:endParaRPr lang="en-US" sz="1400" b="1" dirty="0">
              <a:solidFill>
                <a:srgbClr val="FC6E51"/>
              </a:solidFill>
              <a:latin typeface="Segoe UI Semibold" panose="020B0702040204020203" pitchFamily="34" charset="0"/>
            </a:endParaRPr>
          </a:p>
        </p:txBody>
      </p:sp>
      <p:sp>
        <p:nvSpPr>
          <p:cNvPr id="11" name="TextBox 10"/>
          <p:cNvSpPr txBox="1"/>
          <p:nvPr/>
        </p:nvSpPr>
        <p:spPr>
          <a:xfrm>
            <a:off x="141108" y="1421649"/>
            <a:ext cx="6505224" cy="461665"/>
          </a:xfrm>
          <a:prstGeom prst="rect">
            <a:avLst/>
          </a:prstGeom>
          <a:noFill/>
        </p:spPr>
        <p:txBody>
          <a:bodyPr wrap="square" rtlCol="0">
            <a:spAutoFit/>
          </a:bodyPr>
          <a:lstStyle/>
          <a:p>
            <a:r>
              <a:rPr lang="en-US" sz="800" dirty="0" smtClean="0">
                <a:solidFill>
                  <a:schemeClr val="tx1">
                    <a:lumMod val="85000"/>
                    <a:lumOff val="15000"/>
                  </a:schemeClr>
                </a:solidFill>
                <a:latin typeface="Segoe UI Semilight" panose="020B0402040204020203" pitchFamily="34" charset="0"/>
                <a:cs typeface="Segoe UI Semilight" panose="020B0402040204020203" pitchFamily="34" charset="0"/>
              </a:rPr>
              <a:t>First</a:t>
            </a:r>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 I outlined a simple to do list. For this specific design objective, I needed to determine the best way to serve useful capacity to an area of non-uniform demand. Due to size, weight, and power objectives from other team members, the scope of my system level design was limited to up to two beam sizes. If I could determine a successful beam-laydown by the end of the day, the team would be able to move forward</a:t>
            </a:r>
            <a:r>
              <a:rPr lang="en-US" sz="800" dirty="0" smtClean="0">
                <a:solidFill>
                  <a:schemeClr val="tx1">
                    <a:lumMod val="85000"/>
                    <a:lumOff val="15000"/>
                  </a:schemeClr>
                </a:solidFill>
                <a:latin typeface="Segoe UI Semilight" panose="020B0402040204020203" pitchFamily="34" charset="0"/>
                <a:cs typeface="Segoe UI Semilight" panose="020B0402040204020203" pitchFamily="34" charset="0"/>
              </a:rPr>
              <a:t>.</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2" name="TextBox 11"/>
          <p:cNvSpPr txBox="1"/>
          <p:nvPr/>
        </p:nvSpPr>
        <p:spPr>
          <a:xfrm>
            <a:off x="135462" y="2335199"/>
            <a:ext cx="4078617" cy="307777"/>
          </a:xfrm>
          <a:prstGeom prst="rect">
            <a:avLst/>
          </a:prstGeom>
          <a:noFill/>
        </p:spPr>
        <p:txBody>
          <a:bodyPr wrap="none" rtlCol="0">
            <a:spAutoFit/>
          </a:bodyPr>
          <a:lstStyle/>
          <a:p>
            <a:r>
              <a:rPr lang="en-US" sz="1400" b="1" dirty="0">
                <a:solidFill>
                  <a:srgbClr val="FC6E51"/>
                </a:solidFill>
                <a:latin typeface="Segoe UI Semibold" panose="020B0702040204020203" pitchFamily="34" charset="0"/>
              </a:rPr>
              <a:t>10:00 AM: Creating a spectrum of beam options</a:t>
            </a:r>
            <a:endParaRPr lang="en-US" sz="1400" b="1" dirty="0">
              <a:solidFill>
                <a:srgbClr val="FC6E51"/>
              </a:solidFill>
              <a:latin typeface="Segoe UI Semibold" panose="020B0702040204020203" pitchFamily="34" charset="0"/>
            </a:endParaRPr>
          </a:p>
        </p:txBody>
      </p:sp>
      <p:sp>
        <p:nvSpPr>
          <p:cNvPr id="13" name="TextBox 12"/>
          <p:cNvSpPr txBox="1"/>
          <p:nvPr/>
        </p:nvSpPr>
        <p:spPr>
          <a:xfrm>
            <a:off x="146751" y="2547571"/>
            <a:ext cx="4067328" cy="461665"/>
          </a:xfrm>
          <a:prstGeom prst="rect">
            <a:avLst/>
          </a:prstGeom>
          <a:noFill/>
        </p:spPr>
        <p:txBody>
          <a:bodyPr wrap="square" rtlCol="0">
            <a:spAutoFit/>
          </a:bodyPr>
          <a:lstStyle/>
          <a:p>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In order to enable trade studies throughout the day, I first created notional beam lattices using standard hexagonal tessellations. I created 10 files, each detailing a simple beam-lattice as applied to the coverage region of </a:t>
            </a:r>
            <a:r>
              <a:rPr lang="en-US" sz="800" dirty="0" smtClean="0">
                <a:solidFill>
                  <a:schemeClr val="tx1">
                    <a:lumMod val="85000"/>
                    <a:lumOff val="15000"/>
                  </a:schemeClr>
                </a:solidFill>
                <a:latin typeface="Segoe UI Semilight" panose="020B0402040204020203" pitchFamily="34" charset="0"/>
                <a:cs typeface="Segoe UI Semilight" panose="020B0402040204020203" pitchFamily="34" charset="0"/>
              </a:rPr>
              <a:t>interest.</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4" name="TextBox 23"/>
          <p:cNvSpPr txBox="1"/>
          <p:nvPr/>
        </p:nvSpPr>
        <p:spPr>
          <a:xfrm>
            <a:off x="124176" y="2998034"/>
            <a:ext cx="3280642" cy="307777"/>
          </a:xfrm>
          <a:prstGeom prst="rect">
            <a:avLst/>
          </a:prstGeom>
          <a:noFill/>
        </p:spPr>
        <p:txBody>
          <a:bodyPr wrap="none" rtlCol="0">
            <a:spAutoFit/>
          </a:bodyPr>
          <a:lstStyle/>
          <a:p>
            <a:r>
              <a:rPr lang="en-US" sz="1400" b="1" dirty="0">
                <a:solidFill>
                  <a:srgbClr val="FC6E51"/>
                </a:solidFill>
                <a:latin typeface="Segoe UI Semibold" panose="020B0702040204020203" pitchFamily="34" charset="0"/>
              </a:rPr>
              <a:t>11:00 AM: Writing some analysis tools</a:t>
            </a:r>
            <a:endParaRPr lang="en-US" sz="1400" b="1" dirty="0">
              <a:solidFill>
                <a:srgbClr val="FC6E51"/>
              </a:solidFill>
              <a:latin typeface="Segoe UI Semibold" panose="020B0702040204020203" pitchFamily="34" charset="0"/>
            </a:endParaRPr>
          </a:p>
        </p:txBody>
      </p:sp>
      <p:sp>
        <p:nvSpPr>
          <p:cNvPr id="25" name="TextBox 24"/>
          <p:cNvSpPr txBox="1"/>
          <p:nvPr/>
        </p:nvSpPr>
        <p:spPr>
          <a:xfrm>
            <a:off x="135465" y="3221695"/>
            <a:ext cx="6505224" cy="830997"/>
          </a:xfrm>
          <a:prstGeom prst="rect">
            <a:avLst/>
          </a:prstGeom>
          <a:noFill/>
        </p:spPr>
        <p:txBody>
          <a:bodyPr wrap="square" rtlCol="0">
            <a:spAutoFit/>
          </a:bodyPr>
          <a:lstStyle/>
          <a:p>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To be able to compare designs against one another, I needed to develop some metric to measure effectiveness of each beam lay-down. Ultimately, sellable system capacity would be the most telling metric, since it closely relates to the customer's business objectives. Sellable capacity, in this case, referred to the intersection of capacity provided from the spacecraft and population per beam. Since the final capacity provided calculation is dependent on the amount of spacecraft power allocated per beam, and can thus only be really only be evaluated once several other parameters have been determined, I chose to begin by assigning bandwidth to population. I grabbed the latest NASA world-population estimates to facilitate my analysis. </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6" name="TextBox 25"/>
          <p:cNvSpPr txBox="1"/>
          <p:nvPr/>
        </p:nvSpPr>
        <p:spPr>
          <a:xfrm>
            <a:off x="124173" y="4022419"/>
            <a:ext cx="3479671" cy="307777"/>
          </a:xfrm>
          <a:prstGeom prst="rect">
            <a:avLst/>
          </a:prstGeom>
          <a:noFill/>
        </p:spPr>
        <p:txBody>
          <a:bodyPr wrap="none" rtlCol="0">
            <a:spAutoFit/>
          </a:bodyPr>
          <a:lstStyle/>
          <a:p>
            <a:r>
              <a:rPr lang="en-US" sz="1400" b="1" dirty="0">
                <a:solidFill>
                  <a:srgbClr val="FC6E51"/>
                </a:solidFill>
                <a:latin typeface="Segoe UI Semibold" panose="020B0702040204020203" pitchFamily="34" charset="0"/>
              </a:rPr>
              <a:t>12:00 PM: Evaluate population per Beam</a:t>
            </a:r>
            <a:endParaRPr lang="en-US" sz="1400" b="1" dirty="0">
              <a:solidFill>
                <a:srgbClr val="FC6E51"/>
              </a:solidFill>
              <a:latin typeface="Segoe UI Semibold" panose="020B0702040204020203" pitchFamily="34" charset="0"/>
            </a:endParaRPr>
          </a:p>
        </p:txBody>
      </p:sp>
      <p:sp>
        <p:nvSpPr>
          <p:cNvPr id="27" name="TextBox 26"/>
          <p:cNvSpPr txBox="1"/>
          <p:nvPr/>
        </p:nvSpPr>
        <p:spPr>
          <a:xfrm>
            <a:off x="135462" y="4246080"/>
            <a:ext cx="6505224" cy="461665"/>
          </a:xfrm>
          <a:prstGeom prst="rect">
            <a:avLst/>
          </a:prstGeom>
          <a:noFill/>
        </p:spPr>
        <p:txBody>
          <a:bodyPr wrap="square" rtlCol="0">
            <a:spAutoFit/>
          </a:bodyPr>
          <a:lstStyle/>
          <a:p>
            <a:r>
              <a:rPr lang="en-US" sz="800" dirty="0" smtClean="0">
                <a:solidFill>
                  <a:schemeClr val="tx1">
                    <a:lumMod val="85000"/>
                    <a:lumOff val="15000"/>
                  </a:schemeClr>
                </a:solidFill>
                <a:latin typeface="Segoe UI Semilight" panose="020B0402040204020203" pitchFamily="34" charset="0"/>
                <a:cs typeface="Segoe UI Semilight" panose="020B0402040204020203" pitchFamily="34" charset="0"/>
              </a:rPr>
              <a:t>Within </a:t>
            </a:r>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each possible beam-lattice configuration, I used my custom analysis tool to tally up the population in each beam. This information would become useful once I started building a real usable beam laydown out of my notional trade space results. The population per beam information would be useful in indicating which regions are better served by which beam size. </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8" name="TextBox 27"/>
          <p:cNvSpPr txBox="1"/>
          <p:nvPr/>
        </p:nvSpPr>
        <p:spPr>
          <a:xfrm>
            <a:off x="124170" y="4696846"/>
            <a:ext cx="3280642" cy="307777"/>
          </a:xfrm>
          <a:prstGeom prst="rect">
            <a:avLst/>
          </a:prstGeom>
          <a:noFill/>
        </p:spPr>
        <p:txBody>
          <a:bodyPr wrap="none" rtlCol="0">
            <a:spAutoFit/>
          </a:bodyPr>
          <a:lstStyle/>
          <a:p>
            <a:r>
              <a:rPr lang="en-US" sz="1400" b="1" dirty="0" smtClean="0">
                <a:solidFill>
                  <a:srgbClr val="FC6E51"/>
                </a:solidFill>
                <a:latin typeface="Segoe UI Semibold" panose="020B0702040204020203" pitchFamily="34" charset="0"/>
              </a:rPr>
              <a:t>1:00 </a:t>
            </a:r>
            <a:r>
              <a:rPr lang="en-US" sz="1400" b="1" dirty="0">
                <a:solidFill>
                  <a:srgbClr val="FC6E51"/>
                </a:solidFill>
                <a:latin typeface="Segoe UI Semibold" panose="020B0702040204020203" pitchFamily="34" charset="0"/>
              </a:rPr>
              <a:t>PM: Decide and test trade space </a:t>
            </a:r>
            <a:endParaRPr lang="en-US" sz="1400" b="1" dirty="0">
              <a:solidFill>
                <a:srgbClr val="FC6E51"/>
              </a:solidFill>
              <a:latin typeface="Segoe UI Semibold" panose="020B0702040204020203" pitchFamily="34" charset="0"/>
            </a:endParaRPr>
          </a:p>
        </p:txBody>
      </p:sp>
      <p:sp>
        <p:nvSpPr>
          <p:cNvPr id="29" name="TextBox 28"/>
          <p:cNvSpPr txBox="1"/>
          <p:nvPr/>
        </p:nvSpPr>
        <p:spPr>
          <a:xfrm>
            <a:off x="135459" y="4920507"/>
            <a:ext cx="6505224" cy="1200329"/>
          </a:xfrm>
          <a:prstGeom prst="rect">
            <a:avLst/>
          </a:prstGeom>
          <a:noFill/>
        </p:spPr>
        <p:txBody>
          <a:bodyPr wrap="square" rtlCol="0">
            <a:spAutoFit/>
          </a:bodyPr>
          <a:lstStyle/>
          <a:p>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 Thinking back to my imposed constraint of two beam-sizes, I decided that the trade space could be encapsulated by two independent variables: Beam Size 1, and Beam Size 2. I decided to run some estimates for all combinations of beam-size pairs, to determine (for each pair) how many beams of each size are required for a fixed beam count (hardware constraint). For example, if my design was to be fixed at N beams, a closed-form system of equations can be solved to determine number of each type of beams (A,B</a:t>
            </a:r>
            <a:r>
              <a:rPr lang="en-US" sz="800" dirty="0" smtClean="0">
                <a:solidFill>
                  <a:schemeClr val="tx1">
                    <a:lumMod val="85000"/>
                    <a:lumOff val="15000"/>
                  </a:schemeClr>
                </a:solidFill>
                <a:latin typeface="Segoe UI Semilight" panose="020B0402040204020203" pitchFamily="34" charset="0"/>
                <a:cs typeface="Segoe UI Semilight" panose="020B0402040204020203" pitchFamily="34" charset="0"/>
              </a:rPr>
              <a:t>).</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US" sz="800" dirty="0">
                <a:solidFill>
                  <a:schemeClr val="tx1">
                    <a:lumMod val="50000"/>
                    <a:lumOff val="50000"/>
                  </a:schemeClr>
                </a:solidFill>
                <a:latin typeface="Segoe UI Semilight" panose="020B0402040204020203" pitchFamily="34" charset="0"/>
                <a:cs typeface="Segoe UI Semilight" panose="020B0402040204020203" pitchFamily="34" charset="0"/>
              </a:rPr>
              <a:t>A + B = N</a:t>
            </a:r>
          </a:p>
          <a:p>
            <a:r>
              <a:rPr lang="en-US" sz="800" dirty="0" err="1">
                <a:solidFill>
                  <a:schemeClr val="tx1">
                    <a:lumMod val="50000"/>
                    <a:lumOff val="50000"/>
                  </a:schemeClr>
                </a:solidFill>
                <a:latin typeface="Segoe UI Semilight" panose="020B0402040204020203" pitchFamily="34" charset="0"/>
                <a:cs typeface="Segoe UI Semilight" panose="020B0402040204020203" pitchFamily="34" charset="0"/>
              </a:rPr>
              <a:t>A·AreaOfBeamTypeA</a:t>
            </a:r>
            <a:r>
              <a:rPr lang="en-US" sz="800" dirty="0">
                <a:solidFill>
                  <a:schemeClr val="tx1">
                    <a:lumMod val="50000"/>
                    <a:lumOff val="50000"/>
                  </a:schemeClr>
                </a:solidFill>
                <a:latin typeface="Segoe UI Semilight" panose="020B0402040204020203" pitchFamily="34" charset="0"/>
                <a:cs typeface="Segoe UI Semilight" panose="020B0402040204020203" pitchFamily="34" charset="0"/>
              </a:rPr>
              <a:t> + </a:t>
            </a:r>
            <a:r>
              <a:rPr lang="en-US" sz="800" dirty="0" err="1">
                <a:solidFill>
                  <a:schemeClr val="tx1">
                    <a:lumMod val="50000"/>
                    <a:lumOff val="50000"/>
                  </a:schemeClr>
                </a:solidFill>
                <a:latin typeface="Segoe UI Semilight" panose="020B0402040204020203" pitchFamily="34" charset="0"/>
                <a:cs typeface="Segoe UI Semilight" panose="020B0402040204020203" pitchFamily="34" charset="0"/>
              </a:rPr>
              <a:t>B·AreaOfBeamTypeB</a:t>
            </a:r>
            <a:r>
              <a:rPr lang="en-US" sz="800" dirty="0">
                <a:solidFill>
                  <a:schemeClr val="tx1">
                    <a:lumMod val="50000"/>
                    <a:lumOff val="50000"/>
                  </a:schemeClr>
                </a:solidFill>
                <a:latin typeface="Segoe UI Semilight" panose="020B0402040204020203" pitchFamily="34" charset="0"/>
                <a:cs typeface="Segoe UI Semilight" panose="020B0402040204020203" pitchFamily="34" charset="0"/>
              </a:rPr>
              <a:t> = </a:t>
            </a:r>
            <a:r>
              <a:rPr lang="en-US" sz="800" dirty="0" err="1" smtClean="0">
                <a:solidFill>
                  <a:schemeClr val="tx1">
                    <a:lumMod val="50000"/>
                    <a:lumOff val="50000"/>
                  </a:schemeClr>
                </a:solidFill>
                <a:latin typeface="Segoe UI Semilight" panose="020B0402040204020203" pitchFamily="34" charset="0"/>
                <a:cs typeface="Segoe UI Semilight" panose="020B0402040204020203" pitchFamily="34" charset="0"/>
              </a:rPr>
              <a:t>CoverageArea</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I then used my analysis tool to iterate through each beam-size pair, and allocated spectrum to beams, according to the previously computed population statistics. At this point, each beam was assigned a bandwidth, and corresponding C/I estimate, so I next allocated the fixed power according to C/I such that no beam was heavily C/I nor C/N limited. Finally, each beam had enough information to provide a capacity estimate. </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0" name="TextBox 29"/>
          <p:cNvSpPr txBox="1"/>
          <p:nvPr/>
        </p:nvSpPr>
        <p:spPr>
          <a:xfrm>
            <a:off x="124167" y="6093756"/>
            <a:ext cx="2481898" cy="307777"/>
          </a:xfrm>
          <a:prstGeom prst="rect">
            <a:avLst/>
          </a:prstGeom>
          <a:noFill/>
        </p:spPr>
        <p:txBody>
          <a:bodyPr wrap="none" rtlCol="0">
            <a:spAutoFit/>
          </a:bodyPr>
          <a:lstStyle/>
          <a:p>
            <a:r>
              <a:rPr lang="en-US" sz="1400" b="1" dirty="0">
                <a:solidFill>
                  <a:srgbClr val="FC6E51"/>
                </a:solidFill>
                <a:latin typeface="Segoe UI Semibold" panose="020B0702040204020203" pitchFamily="34" charset="0"/>
              </a:rPr>
              <a:t>2:00 PM: Review and Revise </a:t>
            </a:r>
            <a:endParaRPr lang="en-US" sz="1400" b="1" dirty="0">
              <a:solidFill>
                <a:srgbClr val="FC6E51"/>
              </a:solidFill>
              <a:latin typeface="Segoe UI Semibold" panose="020B0702040204020203" pitchFamily="34" charset="0"/>
            </a:endParaRPr>
          </a:p>
        </p:txBody>
      </p:sp>
      <p:sp>
        <p:nvSpPr>
          <p:cNvPr id="31" name="TextBox 30"/>
          <p:cNvSpPr txBox="1"/>
          <p:nvPr/>
        </p:nvSpPr>
        <p:spPr>
          <a:xfrm>
            <a:off x="135456" y="6317417"/>
            <a:ext cx="6505224" cy="707886"/>
          </a:xfrm>
          <a:prstGeom prst="rect">
            <a:avLst/>
          </a:prstGeom>
          <a:noFill/>
        </p:spPr>
        <p:txBody>
          <a:bodyPr wrap="square" rtlCol="0">
            <a:spAutoFit/>
          </a:bodyPr>
          <a:lstStyle/>
          <a:p>
            <a:r>
              <a:rPr lang="en-US" sz="800" dirty="0" smtClean="0">
                <a:solidFill>
                  <a:schemeClr val="tx1">
                    <a:lumMod val="85000"/>
                    <a:lumOff val="15000"/>
                  </a:schemeClr>
                </a:solidFill>
                <a:latin typeface="Segoe UI Semilight" panose="020B0402040204020203" pitchFamily="34" charset="0"/>
                <a:cs typeface="Segoe UI Semilight" panose="020B0402040204020203" pitchFamily="34" charset="0"/>
              </a:rPr>
              <a:t>Upon reading through my results, I quickly became unsatisfied with an outcome: the best performing combination was when the beam sizes matched for the smallest possible beam. This didn't seem right, and I quickly understood that my analysis was using a misleading metric; I was failing to account for the fact that capacity distributed to areas of relatively low population was counted as just as valuable as in high population areas. Based on this observation, I modified my simulation tool to evaluate and optimize for a number I called "sellable capacity", the intersection of capacity served and demand (which I modeled using population). </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2" name="TextBox 31"/>
          <p:cNvSpPr txBox="1"/>
          <p:nvPr/>
        </p:nvSpPr>
        <p:spPr>
          <a:xfrm>
            <a:off x="124167" y="7019140"/>
            <a:ext cx="3390159" cy="307777"/>
          </a:xfrm>
          <a:prstGeom prst="rect">
            <a:avLst/>
          </a:prstGeom>
          <a:noFill/>
        </p:spPr>
        <p:txBody>
          <a:bodyPr wrap="none" rtlCol="0">
            <a:spAutoFit/>
          </a:bodyPr>
          <a:lstStyle/>
          <a:p>
            <a:r>
              <a:rPr lang="en-US" sz="1400" b="1" dirty="0">
                <a:solidFill>
                  <a:srgbClr val="FC6E51"/>
                </a:solidFill>
                <a:latin typeface="Segoe UI Semibold" panose="020B0702040204020203" pitchFamily="34" charset="0"/>
              </a:rPr>
              <a:t>3:00 PM: Synthesize and Interpret Data </a:t>
            </a:r>
            <a:endParaRPr lang="en-US" sz="1400" b="1" dirty="0">
              <a:solidFill>
                <a:srgbClr val="FC6E51"/>
              </a:solidFill>
              <a:latin typeface="Segoe UI Semibold" panose="020B0702040204020203" pitchFamily="34" charset="0"/>
            </a:endParaRPr>
          </a:p>
        </p:txBody>
      </p:sp>
      <p:sp>
        <p:nvSpPr>
          <p:cNvPr id="33" name="TextBox 32"/>
          <p:cNvSpPr txBox="1"/>
          <p:nvPr/>
        </p:nvSpPr>
        <p:spPr>
          <a:xfrm>
            <a:off x="135456" y="1836094"/>
            <a:ext cx="6505224" cy="461665"/>
          </a:xfrm>
          <a:prstGeom prst="rect">
            <a:avLst/>
          </a:prstGeom>
          <a:noFill/>
        </p:spPr>
        <p:txBody>
          <a:bodyPr wrap="square" rtlCol="0">
            <a:spAutoFit/>
          </a:bodyPr>
          <a:lstStyle/>
          <a:p>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With a wide open field of possible beam laydowns and frequency plans, I decided to start by simply allocating bandwidth to beams and geographic areas. Smaller beams generally have higher directivity and can offer a higher capacity density to their regions. Larger beams are generally better suited to providing ubiquitous coverage to a large region. </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4" name="TextBox 33"/>
          <p:cNvSpPr txBox="1"/>
          <p:nvPr/>
        </p:nvSpPr>
        <p:spPr>
          <a:xfrm>
            <a:off x="152200" y="7226234"/>
            <a:ext cx="6505224" cy="1077218"/>
          </a:xfrm>
          <a:prstGeom prst="rect">
            <a:avLst/>
          </a:prstGeom>
          <a:noFill/>
        </p:spPr>
        <p:txBody>
          <a:bodyPr wrap="square" rtlCol="0">
            <a:spAutoFit/>
          </a:bodyPr>
          <a:lstStyle/>
          <a:p>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With these results I was able to determine the beam-size pair that achieves the most sellable capacity for my assumptions. Having only an hour remaining before sharing my results with the team, I started putting a presentation together. The obvious content was a picture of the optimized beam laydown generated by my custom analysis, along with some metrics such as total capacity, sellable capacity, antenna sizes, etc. However, presenting a single static answer as a point in space is not good practice. I wanted to be able to put some context behind the analysis, so I re-executed my code using different values for the any parameters that were imposed hardware constraints. It's always useful to know how much a design would be impacted by a restriction, or relaxing in a set of constraints. I also presented some images of the beam-size pairs near, but not exactly, the optimal solution. This sensitivity analysis is helpful in illustrating why the "ideal solution" is in fact the "ideal solution", as trends in interference per beam, and stranded capacity can be quickly visualized. </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35" name="TextBox 34"/>
          <p:cNvSpPr txBox="1"/>
          <p:nvPr/>
        </p:nvSpPr>
        <p:spPr>
          <a:xfrm>
            <a:off x="152200" y="8273550"/>
            <a:ext cx="6505224" cy="338554"/>
          </a:xfrm>
          <a:prstGeom prst="rect">
            <a:avLst/>
          </a:prstGeom>
          <a:noFill/>
        </p:spPr>
        <p:txBody>
          <a:bodyPr wrap="square" rtlCol="0">
            <a:spAutoFit/>
          </a:bodyPr>
          <a:lstStyle/>
          <a:p>
            <a:r>
              <a:rPr lang="en-US" sz="800" dirty="0" smtClean="0">
                <a:solidFill>
                  <a:schemeClr val="tx1">
                    <a:lumMod val="85000"/>
                    <a:lumOff val="15000"/>
                  </a:schemeClr>
                </a:solidFill>
                <a:latin typeface="Segoe UI Semilight" panose="020B0402040204020203" pitchFamily="34" charset="0"/>
                <a:cs typeface="Segoe UI Semilight" panose="020B0402040204020203" pitchFamily="34" charset="0"/>
              </a:rPr>
              <a:t>This </a:t>
            </a:r>
            <a:r>
              <a:rPr lang="en-US" sz="800" dirty="0">
                <a:solidFill>
                  <a:schemeClr val="tx1">
                    <a:lumMod val="85000"/>
                    <a:lumOff val="15000"/>
                  </a:schemeClr>
                </a:solidFill>
                <a:latin typeface="Segoe UI Semilight" panose="020B0402040204020203" pitchFamily="34" charset="0"/>
                <a:cs typeface="Segoe UI Semilight" panose="020B0402040204020203" pitchFamily="34" charset="0"/>
              </a:rPr>
              <a:t>value in this information is not only the understanding of what performance a system like this can provide, but also speaks to what sorts of antenna equipment or payload units is necessary to achieve it. </a:t>
            </a:r>
            <a:endParaRPr lang="en-US" sz="8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7369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749300"/>
          </a:xfrm>
          <a:prstGeom prst="rect">
            <a:avLst/>
          </a:prstGeom>
          <a:solidFill>
            <a:srgbClr val="A0D46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p:cNvSpPr/>
          <p:nvPr/>
        </p:nvSpPr>
        <p:spPr>
          <a:xfrm>
            <a:off x="0" y="673100"/>
            <a:ext cx="6858000" cy="76200"/>
          </a:xfrm>
          <a:prstGeom prst="rect">
            <a:avLst/>
          </a:prstGeom>
          <a:solidFill>
            <a:srgbClr val="8AC05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112887" y="33985"/>
            <a:ext cx="3011594" cy="307777"/>
          </a:xfrm>
          <a:prstGeom prst="rect">
            <a:avLst/>
          </a:prstGeom>
          <a:noFill/>
        </p:spPr>
        <p:txBody>
          <a:bodyPr wrap="none" rtlCol="0">
            <a:spAutoFit/>
          </a:bodyPr>
          <a:lstStyle/>
          <a:p>
            <a:r>
              <a:rPr lang="en-US" sz="1400" b="1" dirty="0">
                <a:solidFill>
                  <a:schemeClr val="bg1"/>
                </a:solidFill>
                <a:latin typeface="Segoe UI Semibold" panose="020B0702040204020203" pitchFamily="34" charset="0"/>
              </a:rPr>
              <a:t>Portfolio: Tracking Receiver Design</a:t>
            </a:r>
            <a:endParaRPr lang="en-US" sz="1400" b="1" dirty="0">
              <a:solidFill>
                <a:schemeClr val="bg1"/>
              </a:solidFill>
              <a:latin typeface="Segoe UI Semibold" panose="020B0702040204020203" pitchFamily="34" charset="0"/>
            </a:endParaRPr>
          </a:p>
        </p:txBody>
      </p:sp>
      <p:sp>
        <p:nvSpPr>
          <p:cNvPr id="6" name="TextBox 5"/>
          <p:cNvSpPr txBox="1"/>
          <p:nvPr/>
        </p:nvSpPr>
        <p:spPr>
          <a:xfrm>
            <a:off x="124176" y="228920"/>
            <a:ext cx="6637868" cy="261610"/>
          </a:xfrm>
          <a:prstGeom prst="rect">
            <a:avLst/>
          </a:prstGeom>
          <a:noFill/>
        </p:spPr>
        <p:txBody>
          <a:bodyPr wrap="square" rtlCol="0">
            <a:spAutoFit/>
          </a:bodyPr>
          <a:lstStyle/>
          <a:p>
            <a:r>
              <a:rPr lang="en-US" sz="1100" dirty="0">
                <a:solidFill>
                  <a:schemeClr val="bg1"/>
                </a:solidFill>
                <a:latin typeface="Segoe UI Semilight" panose="020B0402040204020203" pitchFamily="34" charset="0"/>
                <a:cs typeface="Segoe UI Semilight" panose="020B0402040204020203" pitchFamily="34" charset="0"/>
              </a:rPr>
              <a:t>I've gotten my hands dirty in hardware and built a Forward Error Correction Hamming Code on a flight unit.</a:t>
            </a:r>
            <a:endParaRPr lang="en-US" sz="1100" dirty="0">
              <a:solidFill>
                <a:schemeClr val="bg1"/>
              </a:solidFill>
              <a:latin typeface="Segoe UI Semilight" panose="020B0402040204020203" pitchFamily="34" charset="0"/>
              <a:cs typeface="Segoe UI Semilight" panose="020B0402040204020203" pitchFamily="34" charset="0"/>
            </a:endParaRPr>
          </a:p>
        </p:txBody>
      </p:sp>
      <p:sp>
        <p:nvSpPr>
          <p:cNvPr id="7" name="TextBox 6"/>
          <p:cNvSpPr txBox="1"/>
          <p:nvPr/>
        </p:nvSpPr>
        <p:spPr>
          <a:xfrm>
            <a:off x="124176" y="457520"/>
            <a:ext cx="6505224" cy="215444"/>
          </a:xfrm>
          <a:prstGeom prst="rect">
            <a:avLst/>
          </a:prstGeom>
          <a:noFill/>
        </p:spPr>
        <p:txBody>
          <a:bodyPr wrap="square" rtlCol="0">
            <a:spAutoFit/>
          </a:bodyPr>
          <a:lstStyle/>
          <a:p>
            <a:r>
              <a:rPr lang="en-US" sz="800" dirty="0" smtClean="0">
                <a:solidFill>
                  <a:schemeClr val="bg1"/>
                </a:solidFill>
                <a:latin typeface="Segoe UI Semilight" panose="020B0402040204020203" pitchFamily="34" charset="0"/>
                <a:cs typeface="Segoe UI Semilight" panose="020B0402040204020203" pitchFamily="34" charset="0"/>
              </a:rPr>
              <a:t>some details modified/omitted to protect intellectual property</a:t>
            </a:r>
            <a:endParaRPr lang="en-US" sz="800" dirty="0">
              <a:solidFill>
                <a:schemeClr val="bg1"/>
              </a:solidFill>
              <a:latin typeface="Segoe UI Semilight" panose="020B0402040204020203" pitchFamily="34" charset="0"/>
              <a:cs typeface="Segoe UI Semilight" panose="020B0402040204020203" pitchFamily="34" charset="0"/>
            </a:endParaRPr>
          </a:p>
        </p:txBody>
      </p:sp>
      <p:sp>
        <p:nvSpPr>
          <p:cNvPr id="9" name="TextBox 8"/>
          <p:cNvSpPr txBox="1"/>
          <p:nvPr/>
        </p:nvSpPr>
        <p:spPr>
          <a:xfrm>
            <a:off x="135465" y="885429"/>
            <a:ext cx="6505224" cy="1200329"/>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Forward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Error Correction refers to the technique used for controlling data errors over noisy channels. In short, messages can be encoded in such a way that a receiver with knowledge of the coding scheme can take advantage of certain redundancies in the transmitted message to detect or possibly correct bit errors as they occur in transmission. As part of the Digital Signal Processing (DSP) team, my task was to design the encoding/decoding scheme as well as the on-board hardware capable of decoding the spacecraft command message sent to the satellite. My task in designing the Forward Error Correction logic into the Command Receiver was to build a working circuit with as few hardware-gates as possible. It goes without saying that implementing a receiver without Forward Error Correction would certainly reduce the hardware count, but with a unit level requirement for "Command Error Rate", it seemed certain that some level of Forward Error Correction would be necessary.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0" name="TextBox 9"/>
          <p:cNvSpPr txBox="1"/>
          <p:nvPr/>
        </p:nvSpPr>
        <p:spPr>
          <a:xfrm>
            <a:off x="141108" y="2199332"/>
            <a:ext cx="2501069" cy="307777"/>
          </a:xfrm>
          <a:prstGeom prst="rect">
            <a:avLst/>
          </a:prstGeom>
          <a:noFill/>
        </p:spPr>
        <p:txBody>
          <a:bodyPr wrap="none" rtlCol="0">
            <a:spAutoFit/>
          </a:bodyPr>
          <a:lstStyle/>
          <a:p>
            <a:r>
              <a:rPr lang="en-US" sz="1400" b="1" dirty="0" smtClean="0">
                <a:solidFill>
                  <a:srgbClr val="A0D468"/>
                </a:solidFill>
                <a:latin typeface="Segoe UI Semibold" panose="020B0702040204020203" pitchFamily="34" charset="0"/>
              </a:rPr>
              <a:t>Deriving </a:t>
            </a:r>
            <a:r>
              <a:rPr lang="en-US" sz="1400" b="1" dirty="0">
                <a:solidFill>
                  <a:srgbClr val="A0D468"/>
                </a:solidFill>
                <a:latin typeface="Segoe UI Semibold" panose="020B0702040204020203" pitchFamily="34" charset="0"/>
              </a:rPr>
              <a:t>a Required Design </a:t>
            </a:r>
            <a:endParaRPr lang="en-US" sz="1400" b="1" dirty="0">
              <a:solidFill>
                <a:srgbClr val="A0D468"/>
              </a:solidFill>
              <a:latin typeface="Segoe UI Semibold" panose="020B0702040204020203" pitchFamily="34" charset="0"/>
            </a:endParaRPr>
          </a:p>
        </p:txBody>
      </p:sp>
      <p:sp>
        <p:nvSpPr>
          <p:cNvPr id="11" name="TextBox 10"/>
          <p:cNvSpPr txBox="1"/>
          <p:nvPr/>
        </p:nvSpPr>
        <p:spPr>
          <a:xfrm>
            <a:off x="141108" y="2426370"/>
            <a:ext cx="6505224" cy="1061829"/>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For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this particular application, there was no requirement on information rate, or speed of message transmission that would require an extremely low overhead encoding scheme. With no penalty to a less efficient coding scheme, and a push for minimal hardware impact, a Hamming Code was the right fit for the application. Mocking up the spec behavior of the unit with a MATLAB simulation allowed us to generate a BER (bit error rate) vs Signal Power curve. From this curve I used the bit-per-frame and frame-per-command definitions to derive a CER (command error rate) vs Signal Power curve. Theoretical calculations of {7,4}, {15,11}, {31,26}, {63, 57} and {127, 120} hamming code behavior showed that a {31,26} Hamming Code would shift the CER vs Signal Power curve enough to meet the "Command Error Rate" requirement.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2" name="TextBox 11"/>
          <p:cNvSpPr txBox="1"/>
          <p:nvPr/>
        </p:nvSpPr>
        <p:spPr>
          <a:xfrm>
            <a:off x="135462" y="3649961"/>
            <a:ext cx="3836499" cy="307777"/>
          </a:xfrm>
          <a:prstGeom prst="rect">
            <a:avLst/>
          </a:prstGeom>
          <a:noFill/>
        </p:spPr>
        <p:txBody>
          <a:bodyPr wrap="none" rtlCol="0">
            <a:spAutoFit/>
          </a:bodyPr>
          <a:lstStyle/>
          <a:p>
            <a:r>
              <a:rPr lang="en-US" sz="1400" b="1" dirty="0" smtClean="0">
                <a:solidFill>
                  <a:srgbClr val="A0D468"/>
                </a:solidFill>
                <a:latin typeface="Segoe UI Semibold" panose="020B0702040204020203" pitchFamily="34" charset="0"/>
              </a:rPr>
              <a:t>Building </a:t>
            </a:r>
            <a:r>
              <a:rPr lang="en-US" sz="1400" b="1" dirty="0">
                <a:solidFill>
                  <a:srgbClr val="A0D468"/>
                </a:solidFill>
                <a:latin typeface="Segoe UI Semibold" panose="020B0702040204020203" pitchFamily="34" charset="0"/>
              </a:rPr>
              <a:t>and Testing the Hamming Decoder </a:t>
            </a:r>
            <a:endParaRPr lang="en-US" sz="1400" b="1" dirty="0">
              <a:solidFill>
                <a:srgbClr val="A0D468"/>
              </a:solidFill>
              <a:latin typeface="Segoe UI Semibold" panose="020B0702040204020203" pitchFamily="34" charset="0"/>
            </a:endParaRPr>
          </a:p>
        </p:txBody>
      </p:sp>
      <p:sp>
        <p:nvSpPr>
          <p:cNvPr id="13" name="TextBox 12"/>
          <p:cNvSpPr txBox="1"/>
          <p:nvPr/>
        </p:nvSpPr>
        <p:spPr>
          <a:xfrm>
            <a:off x="146751" y="3876999"/>
            <a:ext cx="6505224" cy="1200329"/>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After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building a {31,26} Hamming Code Decoder into the existing MATLAB simulation to confirm the desired performance metrics, I defined a series of test criteria that I would use to eventually confirm that the true hardware receiver was properly functional. I wrote a series of tests to test the Hamming Decoder Block by itself. These tests ensured that individual sets of 31-bit words were properly decoded into their correct 26-bit messages. I wrote a script to complete an exhaustive test of all 2^26 unique cases, knowing that an overnight simulation should be long enough to run the circuit real-time 2^26 times. With these test-descriptions out of the way, the remaining tests put the Hamming Decoder Block in various flight use cases, testing the "seams" and "switches" and "firsts" and "lasts" of operation to make sure that all edge cases operated successfully. Finally, I built the circuit using Verilog and ran my tests in System Verilog.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51148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749300"/>
          </a:xfrm>
          <a:prstGeom prst="rect">
            <a:avLst/>
          </a:prstGeom>
          <a:solidFill>
            <a:srgbClr val="4FC1E9"/>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p:cNvSpPr/>
          <p:nvPr/>
        </p:nvSpPr>
        <p:spPr>
          <a:xfrm>
            <a:off x="0" y="673100"/>
            <a:ext cx="6858000" cy="76200"/>
          </a:xfrm>
          <a:prstGeom prst="rect">
            <a:avLst/>
          </a:prstGeom>
          <a:solidFill>
            <a:srgbClr val="3BAFDA"/>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112887" y="33985"/>
            <a:ext cx="3340723" cy="307777"/>
          </a:xfrm>
          <a:prstGeom prst="rect">
            <a:avLst/>
          </a:prstGeom>
          <a:noFill/>
        </p:spPr>
        <p:txBody>
          <a:bodyPr wrap="none" rtlCol="0">
            <a:spAutoFit/>
          </a:bodyPr>
          <a:lstStyle/>
          <a:p>
            <a:r>
              <a:rPr lang="en-US" sz="1400" b="1" dirty="0">
                <a:solidFill>
                  <a:schemeClr val="bg1"/>
                </a:solidFill>
                <a:latin typeface="Segoe UI Semibold" panose="020B0702040204020203" pitchFamily="34" charset="0"/>
              </a:rPr>
              <a:t>Portfolio: Architecture Modeling + </a:t>
            </a:r>
            <a:r>
              <a:rPr lang="en-US" sz="1400" b="1" dirty="0" err="1">
                <a:solidFill>
                  <a:schemeClr val="bg1"/>
                </a:solidFill>
                <a:latin typeface="Segoe UI Semibold" panose="020B0702040204020203" pitchFamily="34" charset="0"/>
              </a:rPr>
              <a:t>Sim</a:t>
            </a:r>
            <a:endParaRPr lang="en-US" sz="1400" b="1" dirty="0">
              <a:solidFill>
                <a:schemeClr val="bg1"/>
              </a:solidFill>
              <a:latin typeface="Segoe UI Semibold" panose="020B0702040204020203" pitchFamily="34" charset="0"/>
            </a:endParaRPr>
          </a:p>
        </p:txBody>
      </p:sp>
      <p:sp>
        <p:nvSpPr>
          <p:cNvPr id="6" name="TextBox 5"/>
          <p:cNvSpPr txBox="1"/>
          <p:nvPr/>
        </p:nvSpPr>
        <p:spPr>
          <a:xfrm>
            <a:off x="124176" y="228920"/>
            <a:ext cx="6389513" cy="430887"/>
          </a:xfrm>
          <a:prstGeom prst="rect">
            <a:avLst/>
          </a:prstGeom>
          <a:noFill/>
        </p:spPr>
        <p:txBody>
          <a:bodyPr wrap="square" rtlCol="0">
            <a:spAutoFit/>
          </a:bodyPr>
          <a:lstStyle/>
          <a:p>
            <a:r>
              <a:rPr lang="en-US" sz="1100" dirty="0">
                <a:solidFill>
                  <a:schemeClr val="bg1"/>
                </a:solidFill>
                <a:latin typeface="Segoe UI Semilight" panose="020B0402040204020203" pitchFamily="34" charset="0"/>
                <a:cs typeface="Segoe UI Semilight" panose="020B0402040204020203" pitchFamily="34" charset="0"/>
              </a:rPr>
              <a:t>I helped build and manage the development of our current System Capacity Evaluation Tool from the ground up.</a:t>
            </a:r>
            <a:endParaRPr lang="en-US" sz="1100" dirty="0">
              <a:solidFill>
                <a:schemeClr val="bg1"/>
              </a:solidFill>
              <a:latin typeface="Segoe UI Semilight" panose="020B0402040204020203" pitchFamily="34" charset="0"/>
              <a:cs typeface="Segoe UI Semilight" panose="020B0402040204020203" pitchFamily="34" charset="0"/>
            </a:endParaRPr>
          </a:p>
        </p:txBody>
      </p:sp>
      <p:sp>
        <p:nvSpPr>
          <p:cNvPr id="7" name="TextBox 6"/>
          <p:cNvSpPr txBox="1"/>
          <p:nvPr/>
        </p:nvSpPr>
        <p:spPr>
          <a:xfrm>
            <a:off x="1465436" y="412403"/>
            <a:ext cx="3953231" cy="215444"/>
          </a:xfrm>
          <a:prstGeom prst="rect">
            <a:avLst/>
          </a:prstGeom>
          <a:noFill/>
        </p:spPr>
        <p:txBody>
          <a:bodyPr wrap="square" rtlCol="0">
            <a:spAutoFit/>
          </a:bodyPr>
          <a:lstStyle/>
          <a:p>
            <a:r>
              <a:rPr lang="en-US" sz="800" dirty="0" smtClean="0">
                <a:solidFill>
                  <a:schemeClr val="bg1"/>
                </a:solidFill>
                <a:latin typeface="Segoe UI Semilight" panose="020B0402040204020203" pitchFamily="34" charset="0"/>
                <a:cs typeface="Segoe UI Semilight" panose="020B0402040204020203" pitchFamily="34" charset="0"/>
              </a:rPr>
              <a:t>some details modified/omitted to protect intellectual property</a:t>
            </a:r>
            <a:endParaRPr lang="en-US" sz="8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124176" y="872882"/>
            <a:ext cx="2778902" cy="307777"/>
          </a:xfrm>
          <a:prstGeom prst="rect">
            <a:avLst/>
          </a:prstGeom>
          <a:noFill/>
        </p:spPr>
        <p:txBody>
          <a:bodyPr wrap="none" rtlCol="0">
            <a:spAutoFit/>
          </a:bodyPr>
          <a:lstStyle/>
          <a:p>
            <a:r>
              <a:rPr lang="en-US" sz="1400" b="1" dirty="0">
                <a:solidFill>
                  <a:srgbClr val="4FC1E9"/>
                </a:solidFill>
                <a:latin typeface="Segoe UI Semibold" panose="020B0702040204020203" pitchFamily="34" charset="0"/>
              </a:rPr>
              <a:t>A fully abstracted object model </a:t>
            </a:r>
            <a:endParaRPr lang="en-US" sz="1400" b="1" dirty="0">
              <a:solidFill>
                <a:srgbClr val="4FC1E9"/>
              </a:solidFill>
              <a:latin typeface="Segoe UI Semibold" panose="020B0702040204020203" pitchFamily="34" charset="0"/>
            </a:endParaRPr>
          </a:p>
        </p:txBody>
      </p:sp>
      <p:sp>
        <p:nvSpPr>
          <p:cNvPr id="9" name="TextBox 8"/>
          <p:cNvSpPr txBox="1"/>
          <p:nvPr/>
        </p:nvSpPr>
        <p:spPr>
          <a:xfrm>
            <a:off x="135465" y="1099920"/>
            <a:ext cx="6505224" cy="784830"/>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Working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in the internal research and development group, we thought that rather than developing yet another excel-based link budget calculator, we'd develop a tool capable of taking systems as we see them and evaluating various performance measures of effectiveness. This meant that we were looking to create an object model of moving nodes, made up of antenna, amplifiers, converters and processors. In the end the goal was to have the ability to model communication requests from a begin-node to an end-node, and evaluate their ability to traverse the network. I'll focus on some of the snippets that I helped with in particular.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0" name="TextBox 9"/>
          <p:cNvSpPr txBox="1"/>
          <p:nvPr/>
        </p:nvSpPr>
        <p:spPr>
          <a:xfrm>
            <a:off x="141108" y="1905814"/>
            <a:ext cx="1293944" cy="307777"/>
          </a:xfrm>
          <a:prstGeom prst="rect">
            <a:avLst/>
          </a:prstGeom>
          <a:noFill/>
        </p:spPr>
        <p:txBody>
          <a:bodyPr wrap="none" rtlCol="0">
            <a:spAutoFit/>
          </a:bodyPr>
          <a:lstStyle/>
          <a:p>
            <a:r>
              <a:rPr lang="en-US" sz="1400" b="1" dirty="0">
                <a:solidFill>
                  <a:srgbClr val="4FC1E9"/>
                </a:solidFill>
                <a:latin typeface="Segoe UI Semibold" panose="020B0702040204020203" pitchFamily="34" charset="0"/>
              </a:rPr>
              <a:t>Beamforming</a:t>
            </a:r>
            <a:endParaRPr lang="en-US" sz="1400" b="1" dirty="0">
              <a:solidFill>
                <a:srgbClr val="4FC1E9"/>
              </a:solidFill>
              <a:latin typeface="Segoe UI Semibold" panose="020B0702040204020203" pitchFamily="34" charset="0"/>
            </a:endParaRPr>
          </a:p>
        </p:txBody>
      </p:sp>
      <p:sp>
        <p:nvSpPr>
          <p:cNvPr id="11" name="TextBox 10"/>
          <p:cNvSpPr txBox="1"/>
          <p:nvPr/>
        </p:nvSpPr>
        <p:spPr>
          <a:xfrm>
            <a:off x="141106" y="2132852"/>
            <a:ext cx="4995338" cy="1200329"/>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Architecting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high throughput systems capable of 100s of </a:t>
            </a:r>
            <a:r>
              <a:rPr lang="en-US" sz="900" dirty="0" err="1">
                <a:solidFill>
                  <a:schemeClr val="tx1">
                    <a:lumMod val="85000"/>
                    <a:lumOff val="15000"/>
                  </a:schemeClr>
                </a:solidFill>
                <a:latin typeface="Segoe UI Semilight" panose="020B0402040204020203" pitchFamily="34" charset="0"/>
                <a:cs typeface="Segoe UI Semilight" panose="020B0402040204020203" pitchFamily="34" charset="0"/>
              </a:rPr>
              <a:t>Gbps</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through a single spacecraft depends on a high degree of frequency reuse. In order to make use of a given slice of bandwidth multiple times, it must be reused in geographic regions distinct enough that an antenna pointed at one can successfully "ignore" the others - this is the basic charter of </a:t>
            </a:r>
            <a:r>
              <a:rPr lang="en-US" sz="900" dirty="0" err="1">
                <a:solidFill>
                  <a:schemeClr val="tx1">
                    <a:lumMod val="85000"/>
                    <a:lumOff val="15000"/>
                  </a:schemeClr>
                </a:solidFill>
                <a:latin typeface="Segoe UI Semilight" panose="020B0402040204020203" pitchFamily="34" charset="0"/>
                <a:cs typeface="Segoe UI Semilight" panose="020B0402040204020203" pitchFamily="34" charset="0"/>
              </a:rPr>
              <a:t>beamforming</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Therefore, our simulation tool needed the ability to optimally create gain patterns peaked in certain areas, and nulled in others in the far field. Our tool uses a closed form matrix solution determining individual feed excitations as a first solution and then optionally optimizes further based on user input.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3" name="TextBox 12"/>
          <p:cNvSpPr txBox="1"/>
          <p:nvPr/>
        </p:nvSpPr>
        <p:spPr>
          <a:xfrm>
            <a:off x="146751" y="3298918"/>
            <a:ext cx="6505224" cy="369332"/>
          </a:xfrm>
          <a:prstGeom prst="rect">
            <a:avLst/>
          </a:prstGeom>
          <a:noFill/>
        </p:spPr>
        <p:txBody>
          <a:bodyPr wrap="square" rtlCol="0">
            <a:spAutoFit/>
          </a:bodyPr>
          <a:lstStyle/>
          <a:p>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Above is an example pattern where the region of interest is Los Angeles, and areas in Northern California and Eastern Utah are re-using the same frequency with minimal interference.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5" name="TextBox 14"/>
          <p:cNvSpPr txBox="1"/>
          <p:nvPr/>
        </p:nvSpPr>
        <p:spPr>
          <a:xfrm>
            <a:off x="152394" y="6416540"/>
            <a:ext cx="6505224" cy="5078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In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this case the "cost" of any edge in the graph of nodes refers to the received signal-to-noise-plus-interference ratio of the message. Thus, the calculated routes are determined not-only to maximize signal strength, but also to minimize potential interference. This allows as many requests as possible to be accommodated by the network, maximizing total network capacity.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8" name="TextBox 17"/>
          <p:cNvSpPr txBox="1"/>
          <p:nvPr/>
        </p:nvSpPr>
        <p:spPr>
          <a:xfrm>
            <a:off x="135462" y="7378162"/>
            <a:ext cx="6505224" cy="5078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As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alluded to in the previous section, interference calculation is key to the proper modeling of system performance. Not only did I help develop the model capable of computing co-channel interference (due to frequency reuse, and mitigated by </a:t>
            </a:r>
            <a:r>
              <a:rPr lang="en-US" sz="900" dirty="0" err="1">
                <a:solidFill>
                  <a:schemeClr val="tx1">
                    <a:lumMod val="85000"/>
                    <a:lumOff val="15000"/>
                  </a:schemeClr>
                </a:solidFill>
                <a:latin typeface="Segoe UI Semilight" panose="020B0402040204020203" pitchFamily="34" charset="0"/>
                <a:cs typeface="Segoe UI Semilight" panose="020B0402040204020203" pitchFamily="34" charset="0"/>
              </a:rPr>
              <a:t>beamforming</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 but the fully abstracted interference from any node to any other node.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6444" y="2211440"/>
            <a:ext cx="1377245" cy="1120470"/>
          </a:xfrm>
          <a:prstGeom prst="rect">
            <a:avLst/>
          </a:prstGeom>
        </p:spPr>
      </p:pic>
      <p:sp>
        <p:nvSpPr>
          <p:cNvPr id="24" name="TextBox 23"/>
          <p:cNvSpPr txBox="1"/>
          <p:nvPr/>
        </p:nvSpPr>
        <p:spPr>
          <a:xfrm>
            <a:off x="146751" y="4056573"/>
            <a:ext cx="1077154" cy="307777"/>
          </a:xfrm>
          <a:prstGeom prst="rect">
            <a:avLst/>
          </a:prstGeom>
          <a:noFill/>
        </p:spPr>
        <p:txBody>
          <a:bodyPr wrap="none" rtlCol="0">
            <a:spAutoFit/>
          </a:bodyPr>
          <a:lstStyle/>
          <a:p>
            <a:r>
              <a:rPr lang="en-US" sz="1400" b="1" dirty="0" smtClean="0">
                <a:solidFill>
                  <a:srgbClr val="4FC1E9"/>
                </a:solidFill>
                <a:latin typeface="Segoe UI Semibold" panose="020B0702040204020203" pitchFamily="34" charset="0"/>
              </a:rPr>
              <a:t>Pathfinder </a:t>
            </a:r>
            <a:endParaRPr lang="en-US" sz="1400" b="1" dirty="0">
              <a:solidFill>
                <a:srgbClr val="4FC1E9"/>
              </a:solidFill>
              <a:latin typeface="Segoe UI Semibold" panose="020B0702040204020203" pitchFamily="34" charset="0"/>
            </a:endParaRPr>
          </a:p>
        </p:txBody>
      </p:sp>
      <p:sp>
        <p:nvSpPr>
          <p:cNvPr id="25" name="TextBox 24"/>
          <p:cNvSpPr txBox="1"/>
          <p:nvPr/>
        </p:nvSpPr>
        <p:spPr>
          <a:xfrm>
            <a:off x="158037" y="4256951"/>
            <a:ext cx="6505224" cy="784830"/>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As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communication networks become larger and more complex, modeling their performance at the individual link level is no longer sufficient, as a given message may pass through multiple intermediate nodes before arriving at its final destination. All of this routing makes for multiple possible routes from "A-to-B", and therefore multiple possible link budgets with multiple possible link quality metrics. To capture this in our modeling tool, I helped develop a modified "</a:t>
            </a:r>
            <a:r>
              <a:rPr lang="en-US" sz="900" dirty="0" err="1">
                <a:solidFill>
                  <a:schemeClr val="tx1">
                    <a:lumMod val="85000"/>
                    <a:lumOff val="15000"/>
                  </a:schemeClr>
                </a:solidFill>
                <a:latin typeface="Segoe UI Semilight" panose="020B0402040204020203" pitchFamily="34" charset="0"/>
                <a:cs typeface="Segoe UI Semilight" panose="020B0402040204020203" pitchFamily="34" charset="0"/>
              </a:rPr>
              <a:t>Djikstra's</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 Algorithm" to allow a communication request to find the best path from point A to B.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pic>
        <p:nvPicPr>
          <p:cNvPr id="4" name="Picture 3"/>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80444" y="5020292"/>
            <a:ext cx="3307930" cy="1383780"/>
          </a:xfrm>
          <a:prstGeom prst="rect">
            <a:avLst/>
          </a:prstGeom>
        </p:spPr>
      </p:pic>
      <p:sp>
        <p:nvSpPr>
          <p:cNvPr id="27" name="TextBox 26"/>
          <p:cNvSpPr txBox="1"/>
          <p:nvPr/>
        </p:nvSpPr>
        <p:spPr>
          <a:xfrm>
            <a:off x="146751" y="7150416"/>
            <a:ext cx="2224904" cy="307777"/>
          </a:xfrm>
          <a:prstGeom prst="rect">
            <a:avLst/>
          </a:prstGeom>
          <a:noFill/>
        </p:spPr>
        <p:txBody>
          <a:bodyPr wrap="none" rtlCol="0">
            <a:spAutoFit/>
          </a:bodyPr>
          <a:lstStyle/>
          <a:p>
            <a:r>
              <a:rPr lang="en-US" sz="1400" b="1" dirty="0" smtClean="0">
                <a:solidFill>
                  <a:srgbClr val="4FC1E9"/>
                </a:solidFill>
                <a:latin typeface="Segoe UI Semibold" panose="020B0702040204020203" pitchFamily="34" charset="0"/>
              </a:rPr>
              <a:t>Interference </a:t>
            </a:r>
            <a:r>
              <a:rPr lang="en-US" sz="1400" b="1" dirty="0">
                <a:solidFill>
                  <a:srgbClr val="4FC1E9"/>
                </a:solidFill>
                <a:latin typeface="Segoe UI Semibold" panose="020B0702040204020203" pitchFamily="34" charset="0"/>
              </a:rPr>
              <a:t>Calculation </a:t>
            </a:r>
            <a:endParaRPr lang="en-US" sz="1400" b="1" dirty="0">
              <a:solidFill>
                <a:srgbClr val="4FC1E9"/>
              </a:solidFill>
              <a:latin typeface="Segoe UI Semibold" panose="020B0702040204020203" pitchFamily="34" charset="0"/>
            </a:endParaRPr>
          </a:p>
        </p:txBody>
      </p:sp>
    </p:spTree>
    <p:extLst>
      <p:ext uri="{BB962C8B-B14F-4D97-AF65-F5344CB8AC3E}">
        <p14:creationId xmlns:p14="http://schemas.microsoft.com/office/powerpoint/2010/main" val="208664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749300"/>
          </a:xfrm>
          <a:prstGeom prst="rect">
            <a:avLst/>
          </a:prstGeom>
          <a:solidFill>
            <a:srgbClr val="3B599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ectangle 40"/>
          <p:cNvSpPr/>
          <p:nvPr/>
        </p:nvSpPr>
        <p:spPr>
          <a:xfrm>
            <a:off x="0" y="673100"/>
            <a:ext cx="6858000" cy="76200"/>
          </a:xfrm>
          <a:prstGeom prst="rect">
            <a:avLst/>
          </a:prstGeom>
          <a:solidFill>
            <a:srgbClr val="30456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112887" y="33985"/>
            <a:ext cx="2437655" cy="307777"/>
          </a:xfrm>
          <a:prstGeom prst="rect">
            <a:avLst/>
          </a:prstGeom>
          <a:noFill/>
        </p:spPr>
        <p:txBody>
          <a:bodyPr wrap="none" rtlCol="0">
            <a:spAutoFit/>
          </a:bodyPr>
          <a:lstStyle/>
          <a:p>
            <a:r>
              <a:rPr lang="en-US" sz="1400" b="1" dirty="0">
                <a:solidFill>
                  <a:schemeClr val="bg1"/>
                </a:solidFill>
                <a:latin typeface="Segoe UI Semibold" panose="020B0702040204020203" pitchFamily="34" charset="0"/>
              </a:rPr>
              <a:t>Portfolio: Data Presentation</a:t>
            </a:r>
            <a:endParaRPr lang="en-US" sz="1400" b="1" dirty="0">
              <a:solidFill>
                <a:schemeClr val="bg1"/>
              </a:solidFill>
              <a:latin typeface="Segoe UI Semibold" panose="020B0702040204020203" pitchFamily="34" charset="0"/>
            </a:endParaRPr>
          </a:p>
        </p:txBody>
      </p:sp>
      <p:sp>
        <p:nvSpPr>
          <p:cNvPr id="7" name="TextBox 6"/>
          <p:cNvSpPr txBox="1"/>
          <p:nvPr/>
        </p:nvSpPr>
        <p:spPr>
          <a:xfrm>
            <a:off x="124176" y="228920"/>
            <a:ext cx="6505224" cy="261610"/>
          </a:xfrm>
          <a:prstGeom prst="rect">
            <a:avLst/>
          </a:prstGeom>
          <a:noFill/>
        </p:spPr>
        <p:txBody>
          <a:bodyPr wrap="square" rtlCol="0">
            <a:spAutoFit/>
          </a:bodyPr>
          <a:lstStyle/>
          <a:p>
            <a:r>
              <a:rPr lang="en-US" sz="1100" dirty="0">
                <a:solidFill>
                  <a:schemeClr val="bg1"/>
                </a:solidFill>
                <a:latin typeface="Segoe UI Semilight" panose="020B0402040204020203" pitchFamily="34" charset="0"/>
                <a:cs typeface="Segoe UI Semilight" panose="020B0402040204020203" pitchFamily="34" charset="0"/>
              </a:rPr>
              <a:t>I support all my analyses and designs with effective communication and interpretation of data.</a:t>
            </a:r>
            <a:endParaRPr lang="en-US" sz="11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124176" y="457520"/>
            <a:ext cx="6505224" cy="215444"/>
          </a:xfrm>
          <a:prstGeom prst="rect">
            <a:avLst/>
          </a:prstGeom>
          <a:noFill/>
        </p:spPr>
        <p:txBody>
          <a:bodyPr wrap="square" rtlCol="0">
            <a:spAutoFit/>
          </a:bodyPr>
          <a:lstStyle/>
          <a:p>
            <a:r>
              <a:rPr lang="en-US" sz="800" dirty="0" smtClean="0">
                <a:solidFill>
                  <a:schemeClr val="bg1"/>
                </a:solidFill>
                <a:latin typeface="Segoe UI Semilight" panose="020B0402040204020203" pitchFamily="34" charset="0"/>
                <a:cs typeface="Segoe UI Semilight" panose="020B0402040204020203" pitchFamily="34" charset="0"/>
              </a:rPr>
              <a:t>some details modified/omitted to protect intellectual property</a:t>
            </a:r>
            <a:endParaRPr lang="en-US" sz="800" dirty="0">
              <a:solidFill>
                <a:schemeClr val="bg1"/>
              </a:solidFill>
              <a:latin typeface="Segoe UI Semilight" panose="020B0402040204020203" pitchFamily="34" charset="0"/>
              <a:cs typeface="Segoe UI Semilight" panose="020B0402040204020203" pitchFamily="34" charset="0"/>
            </a:endParaRPr>
          </a:p>
        </p:txBody>
      </p:sp>
      <p:sp>
        <p:nvSpPr>
          <p:cNvPr id="10" name="TextBox 9"/>
          <p:cNvSpPr txBox="1"/>
          <p:nvPr/>
        </p:nvSpPr>
        <p:spPr>
          <a:xfrm>
            <a:off x="135465" y="862851"/>
            <a:ext cx="6505224" cy="3693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A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picture is worth a thousand words, and often it's easier to draw that picture than write those words. Here are a few examples of illustrations I've built for various audiences and messages.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1" name="TextBox 10"/>
          <p:cNvSpPr txBox="1"/>
          <p:nvPr/>
        </p:nvSpPr>
        <p:spPr>
          <a:xfrm>
            <a:off x="141108" y="1239767"/>
            <a:ext cx="2171557" cy="307777"/>
          </a:xfrm>
          <a:prstGeom prst="rect">
            <a:avLst/>
          </a:prstGeom>
          <a:noFill/>
        </p:spPr>
        <p:txBody>
          <a:bodyPr wrap="none" rtlCol="0">
            <a:spAutoFit/>
          </a:bodyPr>
          <a:lstStyle/>
          <a:p>
            <a:r>
              <a:rPr lang="en-US" sz="1400" b="1" dirty="0" smtClean="0">
                <a:solidFill>
                  <a:srgbClr val="3B5998"/>
                </a:solidFill>
                <a:latin typeface="Segoe UI Semibold" panose="020B0702040204020203" pitchFamily="34" charset="0"/>
              </a:rPr>
              <a:t>To </a:t>
            </a:r>
            <a:r>
              <a:rPr lang="en-US" sz="1400" b="1" dirty="0">
                <a:solidFill>
                  <a:srgbClr val="3B5998"/>
                </a:solidFill>
                <a:latin typeface="Segoe UI Semibold" panose="020B0702040204020203" pitchFamily="34" charset="0"/>
              </a:rPr>
              <a:t>a technical audience </a:t>
            </a:r>
            <a:endParaRPr lang="en-US" sz="1400" b="1" dirty="0">
              <a:solidFill>
                <a:srgbClr val="3B5998"/>
              </a:solidFill>
              <a:latin typeface="Segoe UI Semibold" panose="020B0702040204020203" pitchFamily="34" charset="0"/>
            </a:endParaRPr>
          </a:p>
        </p:txBody>
      </p:sp>
      <p:sp>
        <p:nvSpPr>
          <p:cNvPr id="12" name="TextBox 11"/>
          <p:cNvSpPr txBox="1"/>
          <p:nvPr/>
        </p:nvSpPr>
        <p:spPr>
          <a:xfrm>
            <a:off x="141109" y="1639248"/>
            <a:ext cx="2894528" cy="1754326"/>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In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a high throughput, multi-beam system, designs often are quite complex and it becomes difficult to identify which "knobs" can be turned to improve performance and which will have little-to-no effect. At a top level, downlink capacity is driven by Signal-to-Interference-plus-Noise ratio. Determining whether that ratio is being driven by the "interference" or "noise" term is the first step in enabling certain architecture optimizations. This graphic serves as a simple visual indicator to give an idea as to which areas within the coverage region are limited by C/N (noise), and which are limited by C/I (interference).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3" name="TextBox 12"/>
          <p:cNvSpPr txBox="1"/>
          <p:nvPr/>
        </p:nvSpPr>
        <p:spPr>
          <a:xfrm>
            <a:off x="135462" y="4090216"/>
            <a:ext cx="2517805" cy="307777"/>
          </a:xfrm>
          <a:prstGeom prst="rect">
            <a:avLst/>
          </a:prstGeom>
          <a:noFill/>
        </p:spPr>
        <p:txBody>
          <a:bodyPr wrap="none" rtlCol="0">
            <a:spAutoFit/>
          </a:bodyPr>
          <a:lstStyle/>
          <a:p>
            <a:r>
              <a:rPr lang="en-US" sz="1400" b="1" dirty="0" smtClean="0">
                <a:solidFill>
                  <a:srgbClr val="3B5998"/>
                </a:solidFill>
                <a:latin typeface="Segoe UI Semibold" panose="020B0702040204020203" pitchFamily="34" charset="0"/>
              </a:rPr>
              <a:t>To </a:t>
            </a:r>
            <a:r>
              <a:rPr lang="en-US" sz="1400" b="1" dirty="0">
                <a:solidFill>
                  <a:srgbClr val="3B5998"/>
                </a:solidFill>
                <a:latin typeface="Segoe UI Semibold" panose="020B0702040204020203" pitchFamily="34" charset="0"/>
              </a:rPr>
              <a:t>a less technical audience </a:t>
            </a:r>
            <a:endParaRPr lang="en-US" sz="1400" b="1" dirty="0">
              <a:solidFill>
                <a:srgbClr val="3B5998"/>
              </a:solidFill>
              <a:latin typeface="Segoe UI Semibold" panose="020B0702040204020203" pitchFamily="34" charset="0"/>
            </a:endParaRPr>
          </a:p>
        </p:txBody>
      </p:sp>
      <p:sp>
        <p:nvSpPr>
          <p:cNvPr id="15" name="TextBox 14"/>
          <p:cNvSpPr txBox="1"/>
          <p:nvPr/>
        </p:nvSpPr>
        <p:spPr>
          <a:xfrm>
            <a:off x="141105" y="1455937"/>
            <a:ext cx="2167581" cy="261610"/>
          </a:xfrm>
          <a:prstGeom prst="rect">
            <a:avLst/>
          </a:prstGeom>
          <a:noFill/>
        </p:spPr>
        <p:txBody>
          <a:bodyPr wrap="none" rtlCol="0">
            <a:spAutoFit/>
          </a:bodyPr>
          <a:lstStyle/>
          <a:p>
            <a:r>
              <a:rPr lang="en-US" sz="1100" b="1" dirty="0" smtClean="0">
                <a:solidFill>
                  <a:srgbClr val="3B5998"/>
                </a:solidFill>
                <a:latin typeface="Segoe UI Semibold" panose="020B0702040204020203" pitchFamily="34" charset="0"/>
              </a:rPr>
              <a:t>Noise </a:t>
            </a:r>
            <a:r>
              <a:rPr lang="en-US" sz="1100" b="1" dirty="0">
                <a:solidFill>
                  <a:srgbClr val="3B5998"/>
                </a:solidFill>
                <a:latin typeface="Segoe UI Semibold" panose="020B0702040204020203" pitchFamily="34" charset="0"/>
              </a:rPr>
              <a:t>or Interference limited? </a:t>
            </a:r>
            <a:endParaRPr lang="en-US" sz="1100" b="1" dirty="0">
              <a:solidFill>
                <a:srgbClr val="3B5998"/>
              </a:solidFill>
              <a:latin typeface="Segoe UI Semibold" panose="020B0702040204020203" pitchFamily="34" charset="0"/>
            </a:endParaRPr>
          </a:p>
        </p:txBody>
      </p:sp>
      <p:sp>
        <p:nvSpPr>
          <p:cNvPr id="16" name="TextBox 15"/>
          <p:cNvSpPr txBox="1"/>
          <p:nvPr/>
        </p:nvSpPr>
        <p:spPr>
          <a:xfrm>
            <a:off x="152394" y="4435787"/>
            <a:ext cx="6505224" cy="369332"/>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Sometimes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space-based communications can be hard to visualize and conceptualize, I've found that a simple simulation of the field if view of an antenna system can often be helpful in meetings to remind everyone of the scope of the mission.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7" name="TextBox 16"/>
          <p:cNvSpPr txBox="1"/>
          <p:nvPr/>
        </p:nvSpPr>
        <p:spPr>
          <a:xfrm>
            <a:off x="158037" y="6380222"/>
            <a:ext cx="6505224" cy="6463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Recently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my team was tasked by some business executives to identify which out of a handful of existing on-orbit spacecraft would be best suited to carry out a specific mission objective they had in mind. They were expecting that a detailed analysis taking several days would be necessary in order to find an answer to their query. However, once I gathered all the operating details on each spacecraft, I realized that for this application, no analysis was needed. The Shannon-Hartley Theorem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18" name="TextBox 17"/>
          <p:cNvSpPr txBox="1"/>
          <p:nvPr/>
        </p:nvSpPr>
        <p:spPr>
          <a:xfrm>
            <a:off x="158037" y="6915508"/>
            <a:ext cx="6505224" cy="369332"/>
          </a:xfrm>
          <a:prstGeom prst="rect">
            <a:avLst/>
          </a:prstGeom>
          <a:noFill/>
        </p:spPr>
        <p:txBody>
          <a:bodyPr wrap="square" rtlCol="0">
            <a:spAutoFit/>
          </a:bodyPr>
          <a:lstStyle/>
          <a:p>
            <a:r>
              <a:rPr lang="en-US" sz="900" dirty="0">
                <a:solidFill>
                  <a:schemeClr val="tx1">
                    <a:lumMod val="50000"/>
                    <a:lumOff val="50000"/>
                  </a:schemeClr>
                </a:solidFill>
                <a:latin typeface="Segoe UI Semilight" panose="020B0402040204020203" pitchFamily="34" charset="0"/>
                <a:cs typeface="Segoe UI Semilight" panose="020B0402040204020203" pitchFamily="34" charset="0"/>
              </a:rPr>
              <a:t>Capacity = </a:t>
            </a:r>
            <a:r>
              <a:rPr lang="en-US" sz="900" dirty="0" err="1">
                <a:solidFill>
                  <a:schemeClr val="tx1">
                    <a:lumMod val="50000"/>
                    <a:lumOff val="50000"/>
                  </a:schemeClr>
                </a:solidFill>
                <a:latin typeface="Segoe UI Semilight" panose="020B0402040204020203" pitchFamily="34" charset="0"/>
                <a:cs typeface="Segoe UI Semilight" panose="020B0402040204020203" pitchFamily="34" charset="0"/>
              </a:rPr>
              <a:t>η·Bandwidth</a:t>
            </a:r>
            <a:endParaRPr lang="en-US" sz="900" dirty="0">
              <a:solidFill>
                <a:schemeClr val="tx1">
                  <a:lumMod val="50000"/>
                  <a:lumOff val="50000"/>
                </a:schemeClr>
              </a:solidFill>
              <a:latin typeface="Segoe UI Semilight" panose="020B0402040204020203" pitchFamily="34" charset="0"/>
              <a:cs typeface="Segoe UI Semilight" panose="020B0402040204020203" pitchFamily="34" charset="0"/>
            </a:endParaRPr>
          </a:p>
          <a:p>
            <a:r>
              <a:rPr lang="en-US" sz="900" dirty="0">
                <a:solidFill>
                  <a:schemeClr val="tx1">
                    <a:lumMod val="50000"/>
                    <a:lumOff val="50000"/>
                  </a:schemeClr>
                </a:solidFill>
                <a:latin typeface="Segoe UI Semilight" panose="020B0402040204020203" pitchFamily="34" charset="0"/>
                <a:cs typeface="Segoe UI Semilight" panose="020B0402040204020203" pitchFamily="34" charset="0"/>
              </a:rPr>
              <a:t>Capacity = </a:t>
            </a:r>
            <a:r>
              <a:rPr lang="en-US" sz="900" dirty="0" err="1">
                <a:solidFill>
                  <a:schemeClr val="tx1">
                    <a:lumMod val="50000"/>
                    <a:lumOff val="50000"/>
                  </a:schemeClr>
                </a:solidFill>
                <a:latin typeface="Segoe UI Semilight" panose="020B0402040204020203" pitchFamily="34" charset="0"/>
                <a:cs typeface="Segoe UI Semilight" panose="020B0402040204020203" pitchFamily="34" charset="0"/>
              </a:rPr>
              <a:t>Bandwidth·log</a:t>
            </a:r>
            <a:r>
              <a:rPr lang="en-US" sz="900" dirty="0">
                <a:solidFill>
                  <a:schemeClr val="tx1">
                    <a:lumMod val="50000"/>
                    <a:lumOff val="50000"/>
                  </a:schemeClr>
                </a:solidFill>
                <a:latin typeface="Segoe UI Semilight" panose="020B0402040204020203" pitchFamily="34" charset="0"/>
                <a:cs typeface="Segoe UI Semilight" panose="020B0402040204020203" pitchFamily="34" charset="0"/>
              </a:rPr>
              <a:t>(1 + Signal-to-noise-plus-interference-ratio) </a:t>
            </a:r>
            <a:endParaRPr lang="en-US" sz="900" dirty="0">
              <a:solidFill>
                <a:schemeClr val="tx1">
                  <a:lumMod val="50000"/>
                  <a:lumOff val="50000"/>
                </a:schemeClr>
              </a:solidFill>
              <a:latin typeface="Segoe UI Semilight" panose="020B0402040204020203" pitchFamily="34" charset="0"/>
              <a:cs typeface="Segoe UI Semilight" panose="020B0402040204020203" pitchFamily="34" charset="0"/>
            </a:endParaRPr>
          </a:p>
        </p:txBody>
      </p:sp>
      <p:sp>
        <p:nvSpPr>
          <p:cNvPr id="19" name="TextBox 18"/>
          <p:cNvSpPr txBox="1"/>
          <p:nvPr/>
        </p:nvSpPr>
        <p:spPr>
          <a:xfrm>
            <a:off x="135462" y="7199530"/>
            <a:ext cx="6505224" cy="507831"/>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is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a truth ingrained within any electrical engineer, but not necessarily all business executives. I created an image similar to the following to illustrate that since all messages were at a pre-determined bit efficiency (bit/baud), I could tell by bandwidth alone, which system would perform best.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5" name="TextBox 24"/>
          <p:cNvSpPr txBox="1"/>
          <p:nvPr/>
        </p:nvSpPr>
        <p:spPr>
          <a:xfrm>
            <a:off x="146751" y="3330063"/>
            <a:ext cx="6505224" cy="784830"/>
          </a:xfrm>
          <a:prstGeom prst="rect">
            <a:avLst/>
          </a:prstGeom>
          <a:noFill/>
        </p:spPr>
        <p:txBody>
          <a:bodyPr wrap="square" rtlCol="0">
            <a:spAutoFit/>
          </a:bodyPr>
          <a:lstStyle/>
          <a:p>
            <a:r>
              <a:rPr lang="en-US" sz="900" dirty="0" smtClean="0">
                <a:solidFill>
                  <a:schemeClr val="tx1">
                    <a:lumMod val="85000"/>
                    <a:lumOff val="15000"/>
                  </a:schemeClr>
                </a:solidFill>
                <a:latin typeface="Segoe UI Semilight" panose="020B0402040204020203" pitchFamily="34" charset="0"/>
                <a:cs typeface="Segoe UI Semilight" panose="020B0402040204020203" pitchFamily="34" charset="0"/>
              </a:rPr>
              <a:t>For </a:t>
            </a:r>
            <a:r>
              <a:rPr lang="en-US" sz="900" dirty="0">
                <a:solidFill>
                  <a:schemeClr val="tx1">
                    <a:lumMod val="85000"/>
                    <a:lumOff val="15000"/>
                  </a:schemeClr>
                </a:solidFill>
                <a:latin typeface="Segoe UI Semilight" panose="020B0402040204020203" pitchFamily="34" charset="0"/>
                <a:cs typeface="Segoe UI Semilight" panose="020B0402040204020203" pitchFamily="34" charset="0"/>
              </a:rPr>
              <a:t>example, if the system is under-performing in San Francisco, it is immediately clear that pure Signal-to-Noise ratio is driving this performance. That is - simply increasing power to the beams responsible for Northern California would successfully improve performance metrics in San Francisco, whereas improving performance in Dallas would require a different approach. Dallas is receiving plenty of power but performance is limited by interference. In this notional example, adjusting a frequency reuse scheme or implementing a better power control algorithm may be required if Dallas needs more capacity. </a:t>
            </a:r>
            <a:endParaRPr lang="en-US" sz="900"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
        <p:nvSpPr>
          <p:cNvPr id="26" name="TextBox 25"/>
          <p:cNvSpPr txBox="1"/>
          <p:nvPr/>
        </p:nvSpPr>
        <p:spPr>
          <a:xfrm>
            <a:off x="135462" y="4273125"/>
            <a:ext cx="1843774" cy="261610"/>
          </a:xfrm>
          <a:prstGeom prst="rect">
            <a:avLst/>
          </a:prstGeom>
          <a:noFill/>
        </p:spPr>
        <p:txBody>
          <a:bodyPr wrap="none" rtlCol="0">
            <a:spAutoFit/>
          </a:bodyPr>
          <a:lstStyle/>
          <a:p>
            <a:r>
              <a:rPr lang="en-US" sz="1100" b="1" dirty="0" smtClean="0">
                <a:solidFill>
                  <a:srgbClr val="3B5998"/>
                </a:solidFill>
                <a:latin typeface="Segoe UI Semibold" panose="020B0702040204020203" pitchFamily="34" charset="0"/>
              </a:rPr>
              <a:t>Put </a:t>
            </a:r>
            <a:r>
              <a:rPr lang="en-US" sz="1100" b="1" dirty="0">
                <a:solidFill>
                  <a:srgbClr val="3B5998"/>
                </a:solidFill>
                <a:latin typeface="Segoe UI Semibold" panose="020B0702040204020203" pitchFamily="34" charset="0"/>
              </a:rPr>
              <a:t>things in perspective </a:t>
            </a:r>
            <a:endParaRPr lang="en-US" sz="1100" b="1" dirty="0">
              <a:solidFill>
                <a:srgbClr val="3B5998"/>
              </a:solidFill>
              <a:latin typeface="Segoe UI Semibold" panose="020B0702040204020203" pitchFamily="34" charset="0"/>
            </a:endParaRPr>
          </a:p>
        </p:txBody>
      </p:sp>
      <p:sp>
        <p:nvSpPr>
          <p:cNvPr id="27" name="TextBox 26"/>
          <p:cNvSpPr txBox="1"/>
          <p:nvPr/>
        </p:nvSpPr>
        <p:spPr>
          <a:xfrm>
            <a:off x="158037" y="6207245"/>
            <a:ext cx="2613216" cy="261610"/>
          </a:xfrm>
          <a:prstGeom prst="rect">
            <a:avLst/>
          </a:prstGeom>
          <a:noFill/>
        </p:spPr>
        <p:txBody>
          <a:bodyPr wrap="none" rtlCol="0">
            <a:spAutoFit/>
          </a:bodyPr>
          <a:lstStyle/>
          <a:p>
            <a:r>
              <a:rPr lang="en-US" sz="1100" b="1" dirty="0" smtClean="0">
                <a:solidFill>
                  <a:srgbClr val="3B5998"/>
                </a:solidFill>
                <a:latin typeface="Segoe UI Semibold" panose="020B0702040204020203" pitchFamily="34" charset="0"/>
              </a:rPr>
              <a:t>Simple </a:t>
            </a:r>
            <a:r>
              <a:rPr lang="en-US" sz="1100" b="1" dirty="0">
                <a:solidFill>
                  <a:srgbClr val="3B5998"/>
                </a:solidFill>
                <a:latin typeface="Segoe UI Semibold" panose="020B0702040204020203" pitchFamily="34" charset="0"/>
              </a:rPr>
              <a:t>illustration of complex trades </a:t>
            </a:r>
            <a:endParaRPr lang="en-US" sz="1100" b="1" dirty="0">
              <a:solidFill>
                <a:srgbClr val="3B5998"/>
              </a:solidFill>
              <a:latin typeface="Segoe UI Semibold" panose="020B0702040204020203" pitchFamily="34" charset="0"/>
            </a:endParaRPr>
          </a:p>
        </p:txBody>
      </p:sp>
      <p:pic>
        <p:nvPicPr>
          <p:cNvPr id="3" name="Picture 2"/>
          <p:cNvPicPr>
            <a:picLocks noChangeAspect="1"/>
          </p:cNvPicPr>
          <p:nvPr/>
        </p:nvPicPr>
        <p:blipFill rotWithShape="1">
          <a:blip r:embed="rId2"/>
          <a:srcRect t="2892"/>
          <a:stretch/>
        </p:blipFill>
        <p:spPr>
          <a:xfrm>
            <a:off x="1979236" y="7561839"/>
            <a:ext cx="3934422" cy="1564788"/>
          </a:xfrm>
          <a:prstGeom prst="rect">
            <a:avLst/>
          </a:prstGeom>
        </p:spPr>
      </p:pic>
      <p:pic>
        <p:nvPicPr>
          <p:cNvPr id="4" name="Picture 3"/>
          <p:cNvPicPr>
            <a:picLocks noChangeAspect="1"/>
          </p:cNvPicPr>
          <p:nvPr/>
        </p:nvPicPr>
        <p:blipFill rotWithShape="1">
          <a:blip r:embed="rId3"/>
          <a:srcRect t="19172"/>
          <a:stretch/>
        </p:blipFill>
        <p:spPr>
          <a:xfrm>
            <a:off x="879835" y="4879167"/>
            <a:ext cx="4663010" cy="1149861"/>
          </a:xfrm>
          <a:prstGeom prst="rect">
            <a:avLst/>
          </a:prstGeom>
        </p:spPr>
      </p:pic>
      <p:pic>
        <p:nvPicPr>
          <p:cNvPr id="5" name="Picture 4"/>
          <p:cNvPicPr>
            <a:picLocks noChangeAspect="1"/>
          </p:cNvPicPr>
          <p:nvPr/>
        </p:nvPicPr>
        <p:blipFill>
          <a:blip r:embed="rId4"/>
          <a:stretch>
            <a:fillRect/>
          </a:stretch>
        </p:blipFill>
        <p:spPr>
          <a:xfrm>
            <a:off x="3058211" y="1610461"/>
            <a:ext cx="3571189" cy="1400466"/>
          </a:xfrm>
          <a:prstGeom prst="rect">
            <a:avLst/>
          </a:prstGeom>
        </p:spPr>
      </p:pic>
      <p:sp>
        <p:nvSpPr>
          <p:cNvPr id="28" name="Rectangle 27"/>
          <p:cNvSpPr/>
          <p:nvPr/>
        </p:nvSpPr>
        <p:spPr>
          <a:xfrm>
            <a:off x="430388" y="5458877"/>
            <a:ext cx="2946400" cy="302111"/>
          </a:xfrm>
          <a:prstGeom prst="rect">
            <a:avLst/>
          </a:prstGeom>
          <a:solidFill>
            <a:srgbClr val="304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egoe UI Semibold" panose="020B0702040204020203" pitchFamily="34" charset="0"/>
              </a:rPr>
              <a:t>Animated version at mattdzugan.com</a:t>
            </a:r>
            <a:endParaRPr lang="en-US" sz="1200" dirty="0">
              <a:latin typeface="Segoe UI Semibold" panose="020B0702040204020203" pitchFamily="34" charset="0"/>
            </a:endParaRPr>
          </a:p>
        </p:txBody>
      </p:sp>
      <p:sp>
        <p:nvSpPr>
          <p:cNvPr id="30" name="Rectangle 29"/>
          <p:cNvSpPr/>
          <p:nvPr/>
        </p:nvSpPr>
        <p:spPr>
          <a:xfrm>
            <a:off x="264940" y="8114882"/>
            <a:ext cx="2946400" cy="302111"/>
          </a:xfrm>
          <a:prstGeom prst="rect">
            <a:avLst/>
          </a:prstGeom>
          <a:solidFill>
            <a:srgbClr val="304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egoe UI Semibold" panose="020B0702040204020203" pitchFamily="34" charset="0"/>
              </a:rPr>
              <a:t>Animated version at mattdzugan.com</a:t>
            </a:r>
            <a:endParaRPr lang="en-US" sz="1200" dirty="0">
              <a:latin typeface="Segoe UI Semibold" panose="020B0702040204020203" pitchFamily="34" charset="0"/>
            </a:endParaRPr>
          </a:p>
        </p:txBody>
      </p:sp>
      <p:sp>
        <p:nvSpPr>
          <p:cNvPr id="31" name="Rectangle 30"/>
          <p:cNvSpPr/>
          <p:nvPr/>
        </p:nvSpPr>
        <p:spPr>
          <a:xfrm>
            <a:off x="2967258" y="2800914"/>
            <a:ext cx="2946400" cy="302111"/>
          </a:xfrm>
          <a:prstGeom prst="rect">
            <a:avLst/>
          </a:prstGeom>
          <a:solidFill>
            <a:srgbClr val="304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egoe UI Semibold" panose="020B0702040204020203" pitchFamily="34" charset="0"/>
              </a:rPr>
              <a:t>Interactive version at mattdzugan.com</a:t>
            </a:r>
            <a:endParaRPr lang="en-US" sz="1200" dirty="0">
              <a:latin typeface="Segoe UI Semibold" panose="020B0702040204020203" pitchFamily="34" charset="0"/>
            </a:endParaRPr>
          </a:p>
        </p:txBody>
      </p:sp>
    </p:spTree>
    <p:extLst>
      <p:ext uri="{BB962C8B-B14F-4D97-AF65-F5344CB8AC3E}">
        <p14:creationId xmlns:p14="http://schemas.microsoft.com/office/powerpoint/2010/main" val="3277269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TotalTime>
  <Words>4122</Words>
  <Application>Microsoft Office PowerPoint</Application>
  <PresentationFormat>Letter Paper (8.5x11 in)</PresentationFormat>
  <Paragraphs>136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Segoe UI Semibold</vt:lpstr>
      <vt:lpstr>Segoe UI Semilight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Dzugan</dc:creator>
  <cp:lastModifiedBy>Matt Dzugan</cp:lastModifiedBy>
  <cp:revision>17</cp:revision>
  <dcterms:created xsi:type="dcterms:W3CDTF">2015-04-17T16:42:09Z</dcterms:created>
  <dcterms:modified xsi:type="dcterms:W3CDTF">2015-04-17T23:25:20Z</dcterms:modified>
</cp:coreProperties>
</file>