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67" r:id="rId5"/>
    <p:sldId id="261" r:id="rId6"/>
    <p:sldId id="262" r:id="rId7"/>
    <p:sldId id="263" r:id="rId8"/>
    <p:sldId id="264" r:id="rId9"/>
    <p:sldId id="269" r:id="rId10"/>
    <p:sldId id="270" r:id="rId11"/>
    <p:sldId id="272" r:id="rId12"/>
    <p:sldId id="258" r:id="rId13"/>
    <p:sldId id="274" r:id="rId14"/>
    <p:sldId id="273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Olivi" initials="MO" lastIdx="1" clrIdx="0">
    <p:extLst>
      <p:ext uri="{19B8F6BF-5375-455C-9EA6-DF929625EA0E}">
        <p15:presenceInfo xmlns:p15="http://schemas.microsoft.com/office/powerpoint/2012/main" userId="b1c44457d3477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12/10/2017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57" y="4724500"/>
            <a:ext cx="7590971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		Matteo Olivi 		 0000814492        </a:t>
            </a:r>
          </a:p>
          <a:p>
            <a:pPr algn="just"/>
            <a:r>
              <a:rPr lang="it-IT" dirty="0"/>
              <a:t> 		Riccardo Buscaroli       &lt;numero di matricola&gt;</a:t>
            </a:r>
          </a:p>
          <a:p>
            <a:pPr algn="just"/>
            <a:r>
              <a:rPr lang="it-IT" dirty="0"/>
              <a:t>                           (France Mbeutcha) 	&lt;numero di matricola&gt;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/>
              <a:t>Descrizione del progetto 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935050" y="4065565"/>
            <a:ext cx="2321899" cy="1688654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software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B92CE-3848-4D79-AAF0-C4D07143B8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95998" y="2744777"/>
            <a:ext cx="0" cy="13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290C010-1D18-4E8B-863E-4F8A28721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55" y="2346614"/>
            <a:ext cx="790685" cy="4382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874A9F7-B19A-4E5C-B6B4-DA1E6B3F6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979" y="4586082"/>
            <a:ext cx="1085714" cy="64761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F67F0-1339-41CA-8C96-D79072E835A4}"/>
              </a:ext>
            </a:extLst>
          </p:cNvPr>
          <p:cNvCxnSpPr>
            <a:cxnSpLocks/>
          </p:cNvCxnSpPr>
          <p:nvPr/>
        </p:nvCxnSpPr>
        <p:spPr>
          <a:xfrm>
            <a:off x="7205434" y="4790941"/>
            <a:ext cx="1176295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2918184-8990-4169-B62B-3F0359BA5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29" y="4637598"/>
            <a:ext cx="1085714" cy="64761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EC739-DDBB-4DBD-9AE8-834DD4933D3B}"/>
              </a:ext>
            </a:extLst>
          </p:cNvPr>
          <p:cNvCxnSpPr>
            <a:cxnSpLocks/>
          </p:cNvCxnSpPr>
          <p:nvPr/>
        </p:nvCxnSpPr>
        <p:spPr>
          <a:xfrm flipH="1">
            <a:off x="3683948" y="4790941"/>
            <a:ext cx="12511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5512547" y="1919741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275230" y="458608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749462" y="4329276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2B92AE-CB25-4F2E-9CA5-4E827EF2740F}"/>
              </a:ext>
            </a:extLst>
          </p:cNvPr>
          <p:cNvCxnSpPr/>
          <p:nvPr/>
        </p:nvCxnSpPr>
        <p:spPr>
          <a:xfrm>
            <a:off x="8484306" y="2544685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B703F6-DD2C-4BEC-88EA-29D1584B4E09}"/>
              </a:ext>
            </a:extLst>
          </p:cNvPr>
          <p:cNvCxnSpPr/>
          <p:nvPr/>
        </p:nvCxnSpPr>
        <p:spPr>
          <a:xfrm>
            <a:off x="8484306" y="2888330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67D751-6D43-4DE5-917A-DBFE8C53FBC3}"/>
              </a:ext>
            </a:extLst>
          </p:cNvPr>
          <p:cNvCxnSpPr/>
          <p:nvPr/>
        </p:nvCxnSpPr>
        <p:spPr>
          <a:xfrm>
            <a:off x="8484306" y="3259296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25ABA-CFEE-4EE9-B4E3-0DC9B8CB791E}"/>
              </a:ext>
            </a:extLst>
          </p:cNvPr>
          <p:cNvSpPr txBox="1"/>
          <p:nvPr/>
        </p:nvSpPr>
        <p:spPr>
          <a:xfrm>
            <a:off x="8484306" y="2360019"/>
            <a:ext cx="29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     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3FB48-5507-444B-85AF-8C33D224BE28}"/>
              </a:ext>
            </a:extLst>
          </p:cNvPr>
          <p:cNvSpPr txBox="1"/>
          <p:nvPr/>
        </p:nvSpPr>
        <p:spPr>
          <a:xfrm>
            <a:off x="8484306" y="2686817"/>
            <a:ext cx="29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     Subscribe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6F4D57-BA7D-4A90-A7F7-43E4E51C2593}"/>
              </a:ext>
            </a:extLst>
          </p:cNvPr>
          <p:cNvSpPr txBox="1"/>
          <p:nvPr/>
        </p:nvSpPr>
        <p:spPr>
          <a:xfrm>
            <a:off x="9372023" y="3013615"/>
            <a:ext cx="290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9871C-D97B-424B-9B70-7B844EAB404E}"/>
              </a:ext>
            </a:extLst>
          </p:cNvPr>
          <p:cNvSpPr/>
          <p:nvPr/>
        </p:nvSpPr>
        <p:spPr>
          <a:xfrm>
            <a:off x="8334979" y="2360019"/>
            <a:ext cx="2215166" cy="102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1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967543" y="181359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967543" y="242338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967543" y="42913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979720" y="304017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979720" y="368792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979720" y="492049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78103" y="3035405"/>
            <a:ext cx="12862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723985" y="493764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064307" y="3299198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861530" y="5195793"/>
            <a:ext cx="91187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539080" y="3973536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564573" y="2681804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endCxn id="13" idx="1"/>
          </p:cNvCxnSpPr>
          <p:nvPr/>
        </p:nvCxnSpPr>
        <p:spPr>
          <a:xfrm flipV="1">
            <a:off x="4518690" y="5178913"/>
            <a:ext cx="461030" cy="1367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547720" y="2072009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555933" y="4582317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547293" y="2072009"/>
            <a:ext cx="428" cy="3120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E6E42441-9AFD-4C72-9A96-9DAFA828C5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Ontologia di riferimento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6907-62EF-45DD-AA09-79C5BA324916}"/>
              </a:ext>
            </a:extLst>
          </p:cNvPr>
          <p:cNvSpPr txBox="1"/>
          <p:nvPr/>
        </p:nvSpPr>
        <p:spPr>
          <a:xfrm>
            <a:off x="1646349" y="5950719"/>
            <a:ext cx="967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	http://www.semanticweb.org/matteo/ontologies/2016/11/OperazioneStudyRoom# </a:t>
            </a:r>
          </a:p>
          <a:p>
            <a:r>
              <a:rPr lang="it-IT" dirty="0"/>
              <a:t>geo: 	http://www.w3.org/2003/01/geo/wgs84_pos#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9ED6F-A644-4A99-BA8F-8DD7AB5455AA}"/>
              </a:ext>
            </a:extLst>
          </p:cNvPr>
          <p:cNvSpPr/>
          <p:nvPr/>
        </p:nvSpPr>
        <p:spPr>
          <a:xfrm>
            <a:off x="1556197" y="5950720"/>
            <a:ext cx="9079605" cy="674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BF82C3-EC4C-4D51-958A-EB3253C166DB}"/>
              </a:ext>
            </a:extLst>
          </p:cNvPr>
          <p:cNvSpPr/>
          <p:nvPr/>
        </p:nvSpPr>
        <p:spPr>
          <a:xfrm>
            <a:off x="4979720" y="3690986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</p:spTree>
    <p:extLst>
      <p:ext uri="{BB962C8B-B14F-4D97-AF65-F5344CB8AC3E}">
        <p14:creationId xmlns:p14="http://schemas.microsoft.com/office/powerpoint/2010/main" val="305829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75421" y="4700336"/>
            <a:ext cx="1871662" cy="2089150"/>
            <a:chOff x="113" y="2704"/>
            <a:chExt cx="1179" cy="1316"/>
          </a:xfrm>
        </p:grpSpPr>
        <p:sp>
          <p:nvSpPr>
            <p:cNvPr id="5" name="Rectangle 1663"/>
            <p:cNvSpPr>
              <a:spLocks noChangeArrowheads="1"/>
            </p:cNvSpPr>
            <p:nvPr/>
          </p:nvSpPr>
          <p:spPr bwMode="auto">
            <a:xfrm>
              <a:off x="113" y="2704"/>
              <a:ext cx="1179" cy="13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" name="Rectangle 1664"/>
            <p:cNvSpPr>
              <a:spLocks noChangeArrowheads="1"/>
            </p:cNvSpPr>
            <p:nvPr/>
          </p:nvSpPr>
          <p:spPr bwMode="auto">
            <a:xfrm>
              <a:off x="191" y="3625"/>
              <a:ext cx="1041" cy="12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Class</a:t>
              </a:r>
              <a:r>
                <a:rPr lang="en-US" sz="800" u="none" kern="0">
                  <a:solidFill>
                    <a:sysClr val="windowText" lastClr="000000"/>
                  </a:solidFill>
                  <a:latin typeface="Arial" charset="0"/>
                </a:rPr>
                <a:t> </a:t>
              </a: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Instance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7" name="Text Box 1665"/>
            <p:cNvSpPr txBox="1">
              <a:spLocks noChangeArrowheads="1"/>
            </p:cNvSpPr>
            <p:nvPr/>
          </p:nvSpPr>
          <p:spPr bwMode="auto">
            <a:xfrm>
              <a:off x="238" y="3387"/>
              <a:ext cx="520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Property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8" name="AutoShape 1666"/>
            <p:cNvSpPr>
              <a:spLocks noChangeArrowheads="1"/>
            </p:cNvSpPr>
            <p:nvPr/>
          </p:nvSpPr>
          <p:spPr bwMode="auto">
            <a:xfrm>
              <a:off x="191" y="3815"/>
              <a:ext cx="1041" cy="159"/>
            </a:xfrm>
            <a:prstGeom prst="hexagon">
              <a:avLst>
                <a:gd name="adj" fmla="val 137845"/>
                <a:gd name="vf" fmla="val 115470"/>
              </a:avLst>
            </a:prstGeom>
            <a:solidFill>
              <a:srgbClr val="2D2D8A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Literal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9" name="Line 1667"/>
            <p:cNvSpPr>
              <a:spLocks noChangeShapeType="1"/>
            </p:cNvSpPr>
            <p:nvPr/>
          </p:nvSpPr>
          <p:spPr bwMode="auto">
            <a:xfrm>
              <a:off x="806" y="3467"/>
              <a:ext cx="37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0" name="Text Box 1680"/>
            <p:cNvSpPr txBox="1">
              <a:spLocks noChangeArrowheads="1"/>
            </p:cNvSpPr>
            <p:nvPr/>
          </p:nvSpPr>
          <p:spPr bwMode="auto">
            <a:xfrm>
              <a:off x="249" y="2840"/>
              <a:ext cx="624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600" u="none">
                  <a:solidFill>
                    <a:srgbClr val="FF0000"/>
                  </a:solidFill>
                  <a:latin typeface="Calibri" panose="020F0502020204030204" pitchFamily="34" charset="0"/>
                </a:rPr>
                <a:t>rdf:type</a:t>
              </a:r>
            </a:p>
          </p:txBody>
        </p:sp>
        <p:sp>
          <p:nvSpPr>
            <p:cNvPr id="11" name="Rettangolo arrotondato 5"/>
            <p:cNvSpPr>
              <a:spLocks noChangeArrowheads="1"/>
            </p:cNvSpPr>
            <p:nvPr/>
          </p:nvSpPr>
          <p:spPr bwMode="auto">
            <a:xfrm>
              <a:off x="249" y="3113"/>
              <a:ext cx="624" cy="174"/>
            </a:xfrm>
            <a:prstGeom prst="roundRect">
              <a:avLst>
                <a:gd name="adj" fmla="val 16667"/>
              </a:avLst>
            </a:prstGeom>
            <a:solidFill>
              <a:srgbClr val="3C8C93"/>
            </a:solidFill>
            <a:ln w="25400" algn="ctr">
              <a:solidFill>
                <a:srgbClr val="2626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400" u="none">
                  <a:solidFill>
                    <a:srgbClr val="FFFFFF"/>
                  </a:solidFill>
                </a:rPr>
                <a:t>CLASS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298234" y="11295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2678679" y="112954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059124" y="11295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439569" y="11295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9820014" y="11295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597691" y="2094503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685" y="1802174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4674520" y="2437095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2678679" y="3252322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422515" y="2554706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180044" y="1847684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092167" y="2139578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0092167" y="2962077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31879409-E4AC-4052-81C0-8F5655E50FC8}"/>
              </a:ext>
            </a:extLst>
          </p:cNvPr>
          <p:cNvSpPr txBox="1">
            <a:spLocks/>
          </p:cNvSpPr>
          <p:nvPr/>
        </p:nvSpPr>
        <p:spPr>
          <a:xfrm>
            <a:off x="2676244" y="4461988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38" name="Content Placeholder 29">
            <a:extLst>
              <a:ext uri="{FF2B5EF4-FFF2-40B4-BE49-F238E27FC236}">
                <a16:creationId xmlns:a16="http://schemas.microsoft.com/office/drawing/2014/main" id="{4F99A068-E6DC-4C4B-9966-91D8CA4C74AF}"/>
              </a:ext>
            </a:extLst>
          </p:cNvPr>
          <p:cNvSpPr txBox="1">
            <a:spLocks/>
          </p:cNvSpPr>
          <p:nvPr/>
        </p:nvSpPr>
        <p:spPr>
          <a:xfrm>
            <a:off x="4560489" y="5039989"/>
            <a:ext cx="145636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</p:spTree>
    <p:extLst>
      <p:ext uri="{BB962C8B-B14F-4D97-AF65-F5344CB8AC3E}">
        <p14:creationId xmlns:p14="http://schemas.microsoft.com/office/powerpoint/2010/main" val="341236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75421" y="4700336"/>
            <a:ext cx="1871662" cy="2089150"/>
            <a:chOff x="113" y="2704"/>
            <a:chExt cx="1179" cy="1316"/>
          </a:xfrm>
        </p:grpSpPr>
        <p:sp>
          <p:nvSpPr>
            <p:cNvPr id="5" name="Rectangle 1663"/>
            <p:cNvSpPr>
              <a:spLocks noChangeArrowheads="1"/>
            </p:cNvSpPr>
            <p:nvPr/>
          </p:nvSpPr>
          <p:spPr bwMode="auto">
            <a:xfrm>
              <a:off x="113" y="2704"/>
              <a:ext cx="1179" cy="13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" name="Rectangle 1664"/>
            <p:cNvSpPr>
              <a:spLocks noChangeArrowheads="1"/>
            </p:cNvSpPr>
            <p:nvPr/>
          </p:nvSpPr>
          <p:spPr bwMode="auto">
            <a:xfrm>
              <a:off x="191" y="3625"/>
              <a:ext cx="1041" cy="12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Class</a:t>
              </a:r>
              <a:r>
                <a:rPr lang="en-US" sz="800" u="none" kern="0">
                  <a:solidFill>
                    <a:sysClr val="windowText" lastClr="000000"/>
                  </a:solidFill>
                  <a:latin typeface="Arial" charset="0"/>
                </a:rPr>
                <a:t> </a:t>
              </a: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Instance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7" name="Text Box 1665"/>
            <p:cNvSpPr txBox="1">
              <a:spLocks noChangeArrowheads="1"/>
            </p:cNvSpPr>
            <p:nvPr/>
          </p:nvSpPr>
          <p:spPr bwMode="auto">
            <a:xfrm>
              <a:off x="238" y="3387"/>
              <a:ext cx="520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Property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8" name="AutoShape 1666"/>
            <p:cNvSpPr>
              <a:spLocks noChangeArrowheads="1"/>
            </p:cNvSpPr>
            <p:nvPr/>
          </p:nvSpPr>
          <p:spPr bwMode="auto">
            <a:xfrm>
              <a:off x="191" y="3815"/>
              <a:ext cx="1041" cy="159"/>
            </a:xfrm>
            <a:prstGeom prst="hexagon">
              <a:avLst>
                <a:gd name="adj" fmla="val 137845"/>
                <a:gd name="vf" fmla="val 115470"/>
              </a:avLst>
            </a:prstGeom>
            <a:solidFill>
              <a:srgbClr val="2D2D8A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Literal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9" name="Line 1667"/>
            <p:cNvSpPr>
              <a:spLocks noChangeShapeType="1"/>
            </p:cNvSpPr>
            <p:nvPr/>
          </p:nvSpPr>
          <p:spPr bwMode="auto">
            <a:xfrm>
              <a:off x="806" y="3467"/>
              <a:ext cx="37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0" name="Text Box 1680"/>
            <p:cNvSpPr txBox="1">
              <a:spLocks noChangeArrowheads="1"/>
            </p:cNvSpPr>
            <p:nvPr/>
          </p:nvSpPr>
          <p:spPr bwMode="auto">
            <a:xfrm>
              <a:off x="249" y="2840"/>
              <a:ext cx="624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600" u="none">
                  <a:solidFill>
                    <a:srgbClr val="FF0000"/>
                  </a:solidFill>
                  <a:latin typeface="Calibri" panose="020F0502020204030204" pitchFamily="34" charset="0"/>
                </a:rPr>
                <a:t>rdf:type</a:t>
              </a:r>
            </a:p>
          </p:txBody>
        </p:sp>
        <p:sp>
          <p:nvSpPr>
            <p:cNvPr id="11" name="Rettangolo arrotondato 5"/>
            <p:cNvSpPr>
              <a:spLocks noChangeArrowheads="1"/>
            </p:cNvSpPr>
            <p:nvPr/>
          </p:nvSpPr>
          <p:spPr bwMode="auto">
            <a:xfrm>
              <a:off x="249" y="3113"/>
              <a:ext cx="624" cy="174"/>
            </a:xfrm>
            <a:prstGeom prst="roundRect">
              <a:avLst>
                <a:gd name="adj" fmla="val 16667"/>
              </a:avLst>
            </a:prstGeom>
            <a:solidFill>
              <a:srgbClr val="3C8C93"/>
            </a:solidFill>
            <a:ln w="25400" algn="ctr">
              <a:solidFill>
                <a:srgbClr val="2626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400" u="none">
                  <a:solidFill>
                    <a:srgbClr val="FFFFFF"/>
                  </a:solidFill>
                </a:rPr>
                <a:t>CLASS</a:t>
              </a: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A0DE84-63C3-4664-B47D-F42A14CEC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79561"/>
            <a:ext cx="1790164" cy="425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it-IT" sz="1800" dirty="0"/>
              <a:t>geo:SpatialThing</a:t>
            </a:r>
          </a:p>
        </p:txBody>
      </p:sp>
    </p:spTree>
    <p:extLst>
      <p:ext uri="{BB962C8B-B14F-4D97-AF65-F5344CB8AC3E}">
        <p14:creationId xmlns:p14="http://schemas.microsoft.com/office/powerpoint/2010/main" val="264970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75421" y="4700336"/>
            <a:ext cx="1871662" cy="2089150"/>
            <a:chOff x="113" y="2704"/>
            <a:chExt cx="1179" cy="1316"/>
          </a:xfrm>
        </p:grpSpPr>
        <p:sp>
          <p:nvSpPr>
            <p:cNvPr id="5" name="Rectangle 1663"/>
            <p:cNvSpPr>
              <a:spLocks noChangeArrowheads="1"/>
            </p:cNvSpPr>
            <p:nvPr/>
          </p:nvSpPr>
          <p:spPr bwMode="auto">
            <a:xfrm>
              <a:off x="113" y="2704"/>
              <a:ext cx="1179" cy="131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" name="Rectangle 1664"/>
            <p:cNvSpPr>
              <a:spLocks noChangeArrowheads="1"/>
            </p:cNvSpPr>
            <p:nvPr/>
          </p:nvSpPr>
          <p:spPr bwMode="auto">
            <a:xfrm>
              <a:off x="191" y="3625"/>
              <a:ext cx="1041" cy="123"/>
            </a:xfrm>
            <a:prstGeom prst="rect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Class</a:t>
              </a:r>
              <a:r>
                <a:rPr lang="en-US" sz="800" u="none" kern="0">
                  <a:solidFill>
                    <a:sysClr val="windowText" lastClr="000000"/>
                  </a:solidFill>
                  <a:latin typeface="Arial" charset="0"/>
                </a:rPr>
                <a:t> </a:t>
              </a: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Instance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7" name="Text Box 1665"/>
            <p:cNvSpPr txBox="1">
              <a:spLocks noChangeArrowheads="1"/>
            </p:cNvSpPr>
            <p:nvPr/>
          </p:nvSpPr>
          <p:spPr bwMode="auto">
            <a:xfrm>
              <a:off x="238" y="3387"/>
              <a:ext cx="520" cy="17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lgDash"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Property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8" name="AutoShape 1666"/>
            <p:cNvSpPr>
              <a:spLocks noChangeArrowheads="1"/>
            </p:cNvSpPr>
            <p:nvPr/>
          </p:nvSpPr>
          <p:spPr bwMode="auto">
            <a:xfrm>
              <a:off x="191" y="3815"/>
              <a:ext cx="1041" cy="159"/>
            </a:xfrm>
            <a:prstGeom prst="hexagon">
              <a:avLst>
                <a:gd name="adj" fmla="val 137845"/>
                <a:gd name="vf" fmla="val 115470"/>
              </a:avLst>
            </a:prstGeom>
            <a:solidFill>
              <a:srgbClr val="2D2D8A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none" kern="0">
                  <a:solidFill>
                    <a:sysClr val="windowText" lastClr="000000"/>
                  </a:solidFill>
                  <a:latin typeface="Calibri" pitchFamily="34" charset="0"/>
                </a:rPr>
                <a:t>Literal</a:t>
              </a:r>
              <a:endParaRPr lang="it-IT" sz="1200" u="none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9" name="Line 1667"/>
            <p:cNvSpPr>
              <a:spLocks noChangeShapeType="1"/>
            </p:cNvSpPr>
            <p:nvPr/>
          </p:nvSpPr>
          <p:spPr bwMode="auto">
            <a:xfrm>
              <a:off x="806" y="3467"/>
              <a:ext cx="379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u="none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0" name="Text Box 1680"/>
            <p:cNvSpPr txBox="1">
              <a:spLocks noChangeArrowheads="1"/>
            </p:cNvSpPr>
            <p:nvPr/>
          </p:nvSpPr>
          <p:spPr bwMode="auto">
            <a:xfrm>
              <a:off x="249" y="2840"/>
              <a:ext cx="624" cy="21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600" u="none">
                  <a:solidFill>
                    <a:srgbClr val="FF0000"/>
                  </a:solidFill>
                  <a:latin typeface="Calibri" panose="020F0502020204030204" pitchFamily="34" charset="0"/>
                </a:rPr>
                <a:t>rdf:type</a:t>
              </a:r>
            </a:p>
          </p:txBody>
        </p:sp>
        <p:sp>
          <p:nvSpPr>
            <p:cNvPr id="11" name="Rettangolo arrotondato 5"/>
            <p:cNvSpPr>
              <a:spLocks noChangeArrowheads="1"/>
            </p:cNvSpPr>
            <p:nvPr/>
          </p:nvSpPr>
          <p:spPr bwMode="auto">
            <a:xfrm>
              <a:off x="249" y="3113"/>
              <a:ext cx="624" cy="174"/>
            </a:xfrm>
            <a:prstGeom prst="roundRect">
              <a:avLst>
                <a:gd name="adj" fmla="val 16667"/>
              </a:avLst>
            </a:prstGeom>
            <a:solidFill>
              <a:srgbClr val="3C8C93"/>
            </a:solidFill>
            <a:ln w="25400" algn="ctr">
              <a:solidFill>
                <a:srgbClr val="262673"/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u="sng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it-IT" altLang="it-IT" sz="1400" u="none">
                  <a:solidFill>
                    <a:srgbClr val="FFFFFF"/>
                  </a:solidFill>
                </a:rPr>
                <a:t>CLASS</a:t>
              </a:r>
            </a:p>
          </p:txBody>
        </p:sp>
      </p:grpSp>
      <p:sp>
        <p:nvSpPr>
          <p:cNvPr id="13" name="Segnaposto contenuto 1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BACKUP-NON MODIFICARE</a:t>
            </a:r>
          </a:p>
        </p:txBody>
      </p:sp>
    </p:spTree>
    <p:extLst>
      <p:ext uri="{BB962C8B-B14F-4D97-AF65-F5344CB8AC3E}">
        <p14:creationId xmlns:p14="http://schemas.microsoft.com/office/powerpoint/2010/main" val="347869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163610" y="122712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163610" y="219347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163610" y="260764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163610" y="3159835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163610" y="412619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5163610" y="509254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63610" y="6058908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368935" y="3159835"/>
            <a:ext cx="188280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957295" y="605890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  <a:stCxn id="15" idx="3"/>
          </p:cNvCxnSpPr>
          <p:nvPr/>
        </p:nvCxnSpPr>
        <p:spPr>
          <a:xfrm>
            <a:off x="4251735" y="3418253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7045420" y="6313853"/>
            <a:ext cx="91187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752000" y="4393130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4752000" y="535349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752000" y="2472406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752000" y="6313853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752000" y="1512044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752000" y="551682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4752000" y="532630"/>
            <a:ext cx="0" cy="579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15BEF2-ED1A-4F8E-8563-15ABF7E60025}"/>
              </a:ext>
            </a:extLst>
          </p:cNvPr>
          <p:cNvSpPr txBox="1"/>
          <p:nvPr/>
        </p:nvSpPr>
        <p:spPr>
          <a:xfrm>
            <a:off x="1197735" y="777599"/>
            <a:ext cx="2459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BACKUP – NON MODIFICARE</a:t>
            </a:r>
          </a:p>
        </p:txBody>
      </p:sp>
    </p:spTree>
    <p:extLst>
      <p:ext uri="{BB962C8B-B14F-4D97-AF65-F5344CB8AC3E}">
        <p14:creationId xmlns:p14="http://schemas.microsoft.com/office/powerpoint/2010/main" val="180758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Prototipo di un’applicazione di monitoraggio dei posti liberi in aule studio con dati in real-time</a:t>
            </a:r>
          </a:p>
        </p:txBody>
      </p:sp>
    </p:spTree>
    <p:extLst>
      <p:ext uri="{BB962C8B-B14F-4D97-AF65-F5344CB8AC3E}">
        <p14:creationId xmlns:p14="http://schemas.microsoft.com/office/powerpoint/2010/main" val="92541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>
                <a:solidFill>
                  <a:srgbClr val="FF0000"/>
                </a:solidFill>
              </a:rPr>
              <a:t>che consenta agli utenti di trovare aule studio libero</a:t>
            </a:r>
          </a:p>
        </p:txBody>
      </p:sp>
    </p:spTree>
    <p:extLst>
      <p:ext uri="{BB962C8B-B14F-4D97-AF65-F5344CB8AC3E}">
        <p14:creationId xmlns:p14="http://schemas.microsoft.com/office/powerpoint/2010/main" val="1834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/>
              <a:t>che consenta agli utenti di trovare aule studio libero</a:t>
            </a:r>
          </a:p>
          <a:p>
            <a:r>
              <a:rPr lang="it-IT" dirty="0">
                <a:solidFill>
                  <a:srgbClr val="FF0000"/>
                </a:solidFill>
              </a:rPr>
              <a:t>e permetta di raccogliere statistiche sull’utilizzo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8785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 studio vicine alla mia posizione corrente hanno dei posti liberi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6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6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 studio da includere nel risultato devono avere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58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/>
              <a:t>Voglio poter specificare il numero di posti liberi che le aule studio devono avere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831827" y="2274146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52785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49889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24426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49889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24426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70715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70715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27874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27874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41997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39101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13638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39101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13638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59927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59927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17086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17086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59531" y="2634243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70996" y="2274146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64769" y="5188928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04" y="4689784"/>
            <a:ext cx="1349200" cy="1908495"/>
          </a:xfrm>
          <a:prstGeom prst="rect">
            <a:avLst/>
          </a:prstGeom>
        </p:spPr>
      </p:pic>
      <p:sp>
        <p:nvSpPr>
          <p:cNvPr id="29" name="Freccia a destra rientrata 28"/>
          <p:cNvSpPr/>
          <p:nvPr/>
        </p:nvSpPr>
        <p:spPr>
          <a:xfrm rot="1667932">
            <a:off x="2525528" y="4992373"/>
            <a:ext cx="2184105" cy="304743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Freccia bidirezionale orizzontale 30"/>
          <p:cNvSpPr/>
          <p:nvPr/>
        </p:nvSpPr>
        <p:spPr>
          <a:xfrm>
            <a:off x="6596851" y="5900668"/>
            <a:ext cx="3680490" cy="311958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8973834" flipH="1" flipV="1">
            <a:off x="6330473" y="5094169"/>
            <a:ext cx="1501000" cy="343300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dell’applicazione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4445FE-34BB-40A5-B8DA-7B984C7B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" y="4173593"/>
            <a:ext cx="905207" cy="678905"/>
          </a:xfrm>
          <a:prstGeom prst="rect">
            <a:avLst/>
          </a:prstGeom>
        </p:spPr>
      </p:pic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CC8F1AC7-58CB-402D-8641-293D62A51518}"/>
              </a:ext>
            </a:extLst>
          </p:cNvPr>
          <p:cNvSpPr/>
          <p:nvPr/>
        </p:nvSpPr>
        <p:spPr>
          <a:xfrm>
            <a:off x="2230540" y="3686206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llout 2 24">
            <a:extLst>
              <a:ext uri="{FF2B5EF4-FFF2-40B4-BE49-F238E27FC236}">
                <a16:creationId xmlns:a16="http://schemas.microsoft.com/office/drawing/2014/main" id="{B079D10E-202D-40DB-BBC6-A33EC4A5805C}"/>
              </a:ext>
            </a:extLst>
          </p:cNvPr>
          <p:cNvSpPr/>
          <p:nvPr/>
        </p:nvSpPr>
        <p:spPr>
          <a:xfrm>
            <a:off x="3177391" y="3929899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diventa occupato</a:t>
            </a:r>
          </a:p>
        </p:txBody>
      </p:sp>
      <p:sp>
        <p:nvSpPr>
          <p:cNvPr id="71" name="Rettangolo 3">
            <a:extLst>
              <a:ext uri="{FF2B5EF4-FFF2-40B4-BE49-F238E27FC236}">
                <a16:creationId xmlns:a16="http://schemas.microsoft.com/office/drawing/2014/main" id="{E6CE5D1A-107A-4FFA-A8EC-7AD1D97D1C7B}"/>
              </a:ext>
            </a:extLst>
          </p:cNvPr>
          <p:cNvSpPr/>
          <p:nvPr/>
        </p:nvSpPr>
        <p:spPr>
          <a:xfrm>
            <a:off x="6070148" y="2274145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4">
            <a:extLst>
              <a:ext uri="{FF2B5EF4-FFF2-40B4-BE49-F238E27FC236}">
                <a16:creationId xmlns:a16="http://schemas.microsoft.com/office/drawing/2014/main" id="{94BFFAAC-6FAA-44D8-9AF0-25CCAEBA0C9B}"/>
              </a:ext>
            </a:extLst>
          </p:cNvPr>
          <p:cNvSpPr/>
          <p:nvPr/>
        </p:nvSpPr>
        <p:spPr>
          <a:xfrm>
            <a:off x="6491106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6">
            <a:extLst>
              <a:ext uri="{FF2B5EF4-FFF2-40B4-BE49-F238E27FC236}">
                <a16:creationId xmlns:a16="http://schemas.microsoft.com/office/drawing/2014/main" id="{0F6D2A15-7544-496E-A74F-8FEF694854F5}"/>
              </a:ext>
            </a:extLst>
          </p:cNvPr>
          <p:cNvSpPr/>
          <p:nvPr/>
        </p:nvSpPr>
        <p:spPr>
          <a:xfrm>
            <a:off x="6588210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">
            <a:extLst>
              <a:ext uri="{FF2B5EF4-FFF2-40B4-BE49-F238E27FC236}">
                <a16:creationId xmlns:a16="http://schemas.microsoft.com/office/drawing/2014/main" id="{B4DA633C-49DD-43DE-BFFA-4019D6055F3A}"/>
              </a:ext>
            </a:extLst>
          </p:cNvPr>
          <p:cNvSpPr/>
          <p:nvPr/>
        </p:nvSpPr>
        <p:spPr>
          <a:xfrm>
            <a:off x="7162747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8">
            <a:extLst>
              <a:ext uri="{FF2B5EF4-FFF2-40B4-BE49-F238E27FC236}">
                <a16:creationId xmlns:a16="http://schemas.microsoft.com/office/drawing/2014/main" id="{B51AD44B-19C4-406F-9071-C1AC88CACD4D}"/>
              </a:ext>
            </a:extLst>
          </p:cNvPr>
          <p:cNvSpPr/>
          <p:nvPr/>
        </p:nvSpPr>
        <p:spPr>
          <a:xfrm>
            <a:off x="6588210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9">
            <a:extLst>
              <a:ext uri="{FF2B5EF4-FFF2-40B4-BE49-F238E27FC236}">
                <a16:creationId xmlns:a16="http://schemas.microsoft.com/office/drawing/2014/main" id="{1D7042BD-9AF8-44E7-B991-0158A964042F}"/>
              </a:ext>
            </a:extLst>
          </p:cNvPr>
          <p:cNvSpPr/>
          <p:nvPr/>
        </p:nvSpPr>
        <p:spPr>
          <a:xfrm>
            <a:off x="7162747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10">
            <a:extLst>
              <a:ext uri="{FF2B5EF4-FFF2-40B4-BE49-F238E27FC236}">
                <a16:creationId xmlns:a16="http://schemas.microsoft.com/office/drawing/2014/main" id="{220C10BE-542F-41FB-BDDA-A2785B076317}"/>
              </a:ext>
            </a:extLst>
          </p:cNvPr>
          <p:cNvSpPr/>
          <p:nvPr/>
        </p:nvSpPr>
        <p:spPr>
          <a:xfrm>
            <a:off x="6309036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11">
            <a:extLst>
              <a:ext uri="{FF2B5EF4-FFF2-40B4-BE49-F238E27FC236}">
                <a16:creationId xmlns:a16="http://schemas.microsoft.com/office/drawing/2014/main" id="{C53750CE-C96E-46AD-9A83-94A8C6A909EC}"/>
              </a:ext>
            </a:extLst>
          </p:cNvPr>
          <p:cNvSpPr/>
          <p:nvPr/>
        </p:nvSpPr>
        <p:spPr>
          <a:xfrm>
            <a:off x="6309036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12">
            <a:extLst>
              <a:ext uri="{FF2B5EF4-FFF2-40B4-BE49-F238E27FC236}">
                <a16:creationId xmlns:a16="http://schemas.microsoft.com/office/drawing/2014/main" id="{4E80B171-C671-43DE-9B15-5B550C542533}"/>
              </a:ext>
            </a:extLst>
          </p:cNvPr>
          <p:cNvSpPr/>
          <p:nvPr/>
        </p:nvSpPr>
        <p:spPr>
          <a:xfrm>
            <a:off x="7466195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13">
            <a:extLst>
              <a:ext uri="{FF2B5EF4-FFF2-40B4-BE49-F238E27FC236}">
                <a16:creationId xmlns:a16="http://schemas.microsoft.com/office/drawing/2014/main" id="{EB4420BA-2DF0-4C26-B111-47F5E3648264}"/>
              </a:ext>
            </a:extLst>
          </p:cNvPr>
          <p:cNvSpPr/>
          <p:nvPr/>
        </p:nvSpPr>
        <p:spPr>
          <a:xfrm>
            <a:off x="7466195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14">
            <a:extLst>
              <a:ext uri="{FF2B5EF4-FFF2-40B4-BE49-F238E27FC236}">
                <a16:creationId xmlns:a16="http://schemas.microsoft.com/office/drawing/2014/main" id="{2D70DDCC-B587-4956-9B61-5D8CBA5CB7BF}"/>
              </a:ext>
            </a:extLst>
          </p:cNvPr>
          <p:cNvSpPr/>
          <p:nvPr/>
        </p:nvSpPr>
        <p:spPr>
          <a:xfrm>
            <a:off x="8180318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15">
            <a:extLst>
              <a:ext uri="{FF2B5EF4-FFF2-40B4-BE49-F238E27FC236}">
                <a16:creationId xmlns:a16="http://schemas.microsoft.com/office/drawing/2014/main" id="{B6EFFFE1-899F-4FAA-8FC3-5242851197CE}"/>
              </a:ext>
            </a:extLst>
          </p:cNvPr>
          <p:cNvSpPr/>
          <p:nvPr/>
        </p:nvSpPr>
        <p:spPr>
          <a:xfrm>
            <a:off x="8277422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16">
            <a:extLst>
              <a:ext uri="{FF2B5EF4-FFF2-40B4-BE49-F238E27FC236}">
                <a16:creationId xmlns:a16="http://schemas.microsoft.com/office/drawing/2014/main" id="{EA9626C3-688B-4152-ABBD-7582A1A35EB2}"/>
              </a:ext>
            </a:extLst>
          </p:cNvPr>
          <p:cNvSpPr/>
          <p:nvPr/>
        </p:nvSpPr>
        <p:spPr>
          <a:xfrm>
            <a:off x="8851959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17">
            <a:extLst>
              <a:ext uri="{FF2B5EF4-FFF2-40B4-BE49-F238E27FC236}">
                <a16:creationId xmlns:a16="http://schemas.microsoft.com/office/drawing/2014/main" id="{4269C2A7-B543-401A-886B-CD79E011C657}"/>
              </a:ext>
            </a:extLst>
          </p:cNvPr>
          <p:cNvSpPr/>
          <p:nvPr/>
        </p:nvSpPr>
        <p:spPr>
          <a:xfrm>
            <a:off x="8277422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18">
            <a:extLst>
              <a:ext uri="{FF2B5EF4-FFF2-40B4-BE49-F238E27FC236}">
                <a16:creationId xmlns:a16="http://schemas.microsoft.com/office/drawing/2014/main" id="{EDF887DA-BB64-4A63-B5E0-EFB2F21C450B}"/>
              </a:ext>
            </a:extLst>
          </p:cNvPr>
          <p:cNvSpPr/>
          <p:nvPr/>
        </p:nvSpPr>
        <p:spPr>
          <a:xfrm>
            <a:off x="8851959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19">
            <a:extLst>
              <a:ext uri="{FF2B5EF4-FFF2-40B4-BE49-F238E27FC236}">
                <a16:creationId xmlns:a16="http://schemas.microsoft.com/office/drawing/2014/main" id="{76489157-D554-4E2D-8CA3-61CBB3AD50C1}"/>
              </a:ext>
            </a:extLst>
          </p:cNvPr>
          <p:cNvSpPr/>
          <p:nvPr/>
        </p:nvSpPr>
        <p:spPr>
          <a:xfrm>
            <a:off x="7998248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20">
            <a:extLst>
              <a:ext uri="{FF2B5EF4-FFF2-40B4-BE49-F238E27FC236}">
                <a16:creationId xmlns:a16="http://schemas.microsoft.com/office/drawing/2014/main" id="{A193682D-C5CB-46B8-902A-4619FD83D1C1}"/>
              </a:ext>
            </a:extLst>
          </p:cNvPr>
          <p:cNvSpPr/>
          <p:nvPr/>
        </p:nvSpPr>
        <p:spPr>
          <a:xfrm>
            <a:off x="7998248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21">
            <a:extLst>
              <a:ext uri="{FF2B5EF4-FFF2-40B4-BE49-F238E27FC236}">
                <a16:creationId xmlns:a16="http://schemas.microsoft.com/office/drawing/2014/main" id="{34D1580C-2BF6-4BE0-B0B3-8F042D8DF359}"/>
              </a:ext>
            </a:extLst>
          </p:cNvPr>
          <p:cNvSpPr/>
          <p:nvPr/>
        </p:nvSpPr>
        <p:spPr>
          <a:xfrm>
            <a:off x="9155407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22">
            <a:extLst>
              <a:ext uri="{FF2B5EF4-FFF2-40B4-BE49-F238E27FC236}">
                <a16:creationId xmlns:a16="http://schemas.microsoft.com/office/drawing/2014/main" id="{D0400312-EA5A-4522-8511-FBA38E88791B}"/>
              </a:ext>
            </a:extLst>
          </p:cNvPr>
          <p:cNvSpPr/>
          <p:nvPr/>
        </p:nvSpPr>
        <p:spPr>
          <a:xfrm>
            <a:off x="9155407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0BBA1FE-40AC-44F1-869B-CE364307E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1" y="4173592"/>
            <a:ext cx="905207" cy="678905"/>
          </a:xfrm>
          <a:prstGeom prst="rect">
            <a:avLst/>
          </a:prstGeom>
        </p:spPr>
      </p:pic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3F7B4544-79F5-491F-99D7-233D040EB85F}"/>
              </a:ext>
            </a:extLst>
          </p:cNvPr>
          <p:cNvSpPr/>
          <p:nvPr/>
        </p:nvSpPr>
        <p:spPr>
          <a:xfrm>
            <a:off x="7468861" y="3686205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0CB6-22EB-47A9-A002-F091CBABA586}"/>
              </a:ext>
            </a:extLst>
          </p:cNvPr>
          <p:cNvSpPr txBox="1"/>
          <p:nvPr/>
        </p:nvSpPr>
        <p:spPr>
          <a:xfrm>
            <a:off x="831827" y="1854967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125C3-3EBC-446D-B4F4-B35E612ED1E4}"/>
              </a:ext>
            </a:extLst>
          </p:cNvPr>
          <p:cNvSpPr txBox="1"/>
          <p:nvPr/>
        </p:nvSpPr>
        <p:spPr>
          <a:xfrm>
            <a:off x="6070148" y="1826489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2</a:t>
            </a:r>
          </a:p>
        </p:txBody>
      </p:sp>
      <p:sp>
        <p:nvSpPr>
          <p:cNvPr id="94" name="Callout 2 24">
            <a:extLst>
              <a:ext uri="{FF2B5EF4-FFF2-40B4-BE49-F238E27FC236}">
                <a16:creationId xmlns:a16="http://schemas.microsoft.com/office/drawing/2014/main" id="{840EAC97-1B17-450F-940A-83BC3BBB5388}"/>
              </a:ext>
            </a:extLst>
          </p:cNvPr>
          <p:cNvSpPr/>
          <p:nvPr/>
        </p:nvSpPr>
        <p:spPr>
          <a:xfrm>
            <a:off x="8454464" y="3861634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20430"/>
              <a:gd name="adj6" fmla="val -61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si libera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B0DF9A-6FDC-49AD-A4DC-D0E0AE9F4B9C}"/>
              </a:ext>
            </a:extLst>
          </p:cNvPr>
          <p:cNvSpPr txBox="1"/>
          <p:nvPr/>
        </p:nvSpPr>
        <p:spPr>
          <a:xfrm>
            <a:off x="10299920" y="4089248"/>
            <a:ext cx="122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 finale</a:t>
            </a:r>
          </a:p>
        </p:txBody>
      </p:sp>
    </p:spTree>
    <p:extLst>
      <p:ext uri="{BB962C8B-B14F-4D97-AF65-F5344CB8AC3E}">
        <p14:creationId xmlns:p14="http://schemas.microsoft.com/office/powerpoint/2010/main" val="1167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417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Attività progettuale di Calcolatori Elettronici M</vt:lpstr>
      <vt:lpstr>Obiettivo del progetto</vt:lpstr>
      <vt:lpstr>Obiettivo del progetto</vt:lpstr>
      <vt:lpstr>Obiettivo del progetto</vt:lpstr>
      <vt:lpstr>Una user story</vt:lpstr>
      <vt:lpstr>Una user story</vt:lpstr>
      <vt:lpstr>Una user story</vt:lpstr>
      <vt:lpstr>Una user story</vt:lpstr>
      <vt:lpstr>Architettura dell’applicazione</vt:lpstr>
      <vt:lpstr>Architettura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Matteo Olivi</cp:lastModifiedBy>
  <cp:revision>75</cp:revision>
  <dcterms:created xsi:type="dcterms:W3CDTF">2017-03-29T21:53:27Z</dcterms:created>
  <dcterms:modified xsi:type="dcterms:W3CDTF">2017-10-12T12:33:35Z</dcterms:modified>
</cp:coreProperties>
</file>