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6" r:id="rId4"/>
    <p:sldId id="267" r:id="rId5"/>
    <p:sldId id="261" r:id="rId6"/>
    <p:sldId id="262" r:id="rId7"/>
    <p:sldId id="263" r:id="rId8"/>
    <p:sldId id="264" r:id="rId9"/>
    <p:sldId id="269" r:id="rId10"/>
    <p:sldId id="270" r:id="rId11"/>
    <p:sldId id="290" r:id="rId12"/>
    <p:sldId id="289" r:id="rId13"/>
    <p:sldId id="272" r:id="rId14"/>
    <p:sldId id="286" r:id="rId15"/>
    <p:sldId id="280" r:id="rId16"/>
    <p:sldId id="285" r:id="rId17"/>
    <p:sldId id="281" r:id="rId18"/>
    <p:sldId id="288" r:id="rId19"/>
    <p:sldId id="282" r:id="rId20"/>
    <p:sldId id="287" r:id="rId21"/>
    <p:sldId id="283" r:id="rId22"/>
    <p:sldId id="284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Olivi" initials="MO" lastIdx="1" clrIdx="0">
    <p:extLst>
      <p:ext uri="{19B8F6BF-5375-455C-9EA6-DF929625EA0E}">
        <p15:presenceInfo xmlns:p15="http://schemas.microsoft.com/office/powerpoint/2012/main" userId="b1c44457d3477c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6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9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9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27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6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1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0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4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F2D9-3365-4065-884A-7D7A9AC7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3789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b="1" dirty="0"/>
              <a:t>Attività progettuale di Calcolatori Elettronici 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B728-79A1-4439-8BAA-8695F006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457" y="4724500"/>
            <a:ext cx="7590971" cy="148107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		Matteo Olivi 		 0000814492        </a:t>
            </a:r>
          </a:p>
          <a:p>
            <a:pPr algn="just"/>
            <a:r>
              <a:rPr lang="it-IT" dirty="0"/>
              <a:t> 		Riccardo </a:t>
            </a:r>
            <a:r>
              <a:rPr lang="it-IT" dirty="0" err="1"/>
              <a:t>Buscaroli</a:t>
            </a:r>
            <a:r>
              <a:rPr lang="it-IT" dirty="0"/>
              <a:t>       0000815535</a:t>
            </a:r>
          </a:p>
          <a:p>
            <a:pPr algn="just"/>
            <a:r>
              <a:rPr lang="it-IT" dirty="0"/>
              <a:t>                           (France Mbeutcha) 	&lt;numero di matricola&gt;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C52898-9C16-464B-B284-369C64CFDECE}"/>
              </a:ext>
            </a:extLst>
          </p:cNvPr>
          <p:cNvSpPr txBox="1">
            <a:spLocks/>
          </p:cNvSpPr>
          <p:nvPr/>
        </p:nvSpPr>
        <p:spPr>
          <a:xfrm>
            <a:off x="1524000" y="3169735"/>
            <a:ext cx="9144000" cy="135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/>
              <a:t>Descrizione del progetto </a:t>
            </a:r>
          </a:p>
        </p:txBody>
      </p:sp>
    </p:spTree>
    <p:extLst>
      <p:ext uri="{BB962C8B-B14F-4D97-AF65-F5344CB8AC3E}">
        <p14:creationId xmlns:p14="http://schemas.microsoft.com/office/powerpoint/2010/main" val="291995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935050" y="3485629"/>
            <a:ext cx="2321899" cy="1688654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software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B92CE-3848-4D79-AAF0-C4D07143B8B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6095998" y="2737046"/>
            <a:ext cx="2" cy="748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0F67F0-1339-41CA-8C96-D79072E835A4}"/>
              </a:ext>
            </a:extLst>
          </p:cNvPr>
          <p:cNvCxnSpPr>
            <a:cxnSpLocks/>
          </p:cNvCxnSpPr>
          <p:nvPr/>
        </p:nvCxnSpPr>
        <p:spPr>
          <a:xfrm>
            <a:off x="7205434" y="4211005"/>
            <a:ext cx="1176295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CEC739-DDBB-4DBD-9AE8-834DD4933D3B}"/>
              </a:ext>
            </a:extLst>
          </p:cNvPr>
          <p:cNvCxnSpPr>
            <a:cxnSpLocks/>
          </p:cNvCxnSpPr>
          <p:nvPr/>
        </p:nvCxnSpPr>
        <p:spPr>
          <a:xfrm flipH="1">
            <a:off x="3683948" y="4211005"/>
            <a:ext cx="125110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C447C3E-F92E-4090-830C-2CE99DE866BA}"/>
              </a:ext>
            </a:extLst>
          </p:cNvPr>
          <p:cNvSpPr txBox="1"/>
          <p:nvPr/>
        </p:nvSpPr>
        <p:spPr>
          <a:xfrm>
            <a:off x="5512547" y="1757367"/>
            <a:ext cx="1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Sensori aula studio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6619FD-4E6E-4502-A61D-E08B77F257BB}"/>
              </a:ext>
            </a:extLst>
          </p:cNvPr>
          <p:cNvSpPr txBox="1"/>
          <p:nvPr/>
        </p:nvSpPr>
        <p:spPr>
          <a:xfrm>
            <a:off x="9275230" y="4006146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Studente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4B0DB8-0B1E-4569-A266-EC7EFD7252FE}"/>
              </a:ext>
            </a:extLst>
          </p:cNvPr>
          <p:cNvSpPr txBox="1"/>
          <p:nvPr/>
        </p:nvSpPr>
        <p:spPr>
          <a:xfrm>
            <a:off x="749462" y="3749340"/>
            <a:ext cx="239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Raccoglitore di statistiche sull’utilizzo delle aule studio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2B92AE-CB25-4F2E-9CA5-4E827EF2740F}"/>
              </a:ext>
            </a:extLst>
          </p:cNvPr>
          <p:cNvCxnSpPr/>
          <p:nvPr/>
        </p:nvCxnSpPr>
        <p:spPr>
          <a:xfrm>
            <a:off x="9540467" y="2544685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B703F6-DD2C-4BEC-88EA-29D1584B4E09}"/>
              </a:ext>
            </a:extLst>
          </p:cNvPr>
          <p:cNvCxnSpPr/>
          <p:nvPr/>
        </p:nvCxnSpPr>
        <p:spPr>
          <a:xfrm>
            <a:off x="9540467" y="2888330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67D751-6D43-4DE5-917A-DBFE8C53FBC3}"/>
              </a:ext>
            </a:extLst>
          </p:cNvPr>
          <p:cNvCxnSpPr/>
          <p:nvPr/>
        </p:nvCxnSpPr>
        <p:spPr>
          <a:xfrm>
            <a:off x="9540467" y="3259296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3C25ABA-CFEE-4EE9-B4E3-0DC9B8CB791E}"/>
              </a:ext>
            </a:extLst>
          </p:cNvPr>
          <p:cNvSpPr txBox="1"/>
          <p:nvPr/>
        </p:nvSpPr>
        <p:spPr>
          <a:xfrm>
            <a:off x="10428183" y="2360019"/>
            <a:ext cx="11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Update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93FB48-5507-444B-85AF-8C33D224BE28}"/>
              </a:ext>
            </a:extLst>
          </p:cNvPr>
          <p:cNvSpPr txBox="1"/>
          <p:nvPr/>
        </p:nvSpPr>
        <p:spPr>
          <a:xfrm>
            <a:off x="10428185" y="2686817"/>
            <a:ext cx="1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Subscribe</a:t>
            </a:r>
            <a:endParaRPr lang="it-IT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86F4D57-BA7D-4A90-A7F7-43E4E51C2593}"/>
              </a:ext>
            </a:extLst>
          </p:cNvPr>
          <p:cNvSpPr txBox="1"/>
          <p:nvPr/>
        </p:nvSpPr>
        <p:spPr>
          <a:xfrm>
            <a:off x="10428184" y="3013615"/>
            <a:ext cx="1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B9871C-D97B-424B-9B70-7B844EAB404E}"/>
              </a:ext>
            </a:extLst>
          </p:cNvPr>
          <p:cNvSpPr/>
          <p:nvPr/>
        </p:nvSpPr>
        <p:spPr>
          <a:xfrm>
            <a:off x="9391140" y="2360019"/>
            <a:ext cx="2215166" cy="10229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arrotondato 9">
            <a:extLst>
              <a:ext uri="{FF2B5EF4-FFF2-40B4-BE49-F238E27FC236}">
                <a16:creationId xmlns:a16="http://schemas.microsoft.com/office/drawing/2014/main" id="{80F28CE1-DB9B-4001-88AE-ABD34C97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653" y="403161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1" name="Text Box 78">
            <a:extLst>
              <a:ext uri="{FF2B5EF4-FFF2-40B4-BE49-F238E27FC236}">
                <a16:creationId xmlns:a16="http://schemas.microsoft.com/office/drawing/2014/main" id="{2953AE9F-CA4B-434D-B517-5A6B41A65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653" y="4260217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2" name="Rettangolo arrotondato 9">
            <a:extLst>
              <a:ext uri="{FF2B5EF4-FFF2-40B4-BE49-F238E27FC236}">
                <a16:creationId xmlns:a16="http://schemas.microsoft.com/office/drawing/2014/main" id="{F0733ADA-4285-4305-B0A6-57A39C71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729" y="403161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Text Box 78">
            <a:extLst>
              <a:ext uri="{FF2B5EF4-FFF2-40B4-BE49-F238E27FC236}">
                <a16:creationId xmlns:a16="http://schemas.microsoft.com/office/drawing/2014/main" id="{93FA6EE6-1633-4B45-ACA4-5BF7EA8EC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729" y="4260217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5" name="Rettangolo arrotondato 13">
            <a:extLst>
              <a:ext uri="{FF2B5EF4-FFF2-40B4-BE49-F238E27FC236}">
                <a16:creationId xmlns:a16="http://schemas.microsoft.com/office/drawing/2014/main" id="{31961561-89EB-41DC-89CE-8CCB1CE5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5" y="2378271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26" name="Rettangolo arrotondato 9">
            <a:extLst>
              <a:ext uri="{FF2B5EF4-FFF2-40B4-BE49-F238E27FC236}">
                <a16:creationId xmlns:a16="http://schemas.microsoft.com/office/drawing/2014/main" id="{BF3F0CC6-8848-49B8-A8E5-4ED077B3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3055000"/>
            <a:ext cx="1327641" cy="216084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Consumatore</a:t>
            </a:r>
            <a:endParaRPr lang="it-IT" altLang="it-IT" sz="14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8" name="Rettangolo arrotondato 13">
            <a:extLst>
              <a:ext uri="{FF2B5EF4-FFF2-40B4-BE49-F238E27FC236}">
                <a16:creationId xmlns:a16="http://schemas.microsoft.com/office/drawing/2014/main" id="{8CD464A0-4ED4-4E03-9088-24098CBB0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2480117"/>
            <a:ext cx="1327641" cy="216084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Produttore</a:t>
            </a:r>
            <a:endParaRPr lang="it-IT" altLang="it-IT" sz="1600" u="none" dirty="0">
              <a:solidFill>
                <a:srgbClr val="4F6228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Rettangolo arrotondato 13">
            <a:extLst>
              <a:ext uri="{FF2B5EF4-FFF2-40B4-BE49-F238E27FC236}">
                <a16:creationId xmlns:a16="http://schemas.microsoft.com/office/drawing/2014/main" id="{97B7CC29-ECF5-4716-8163-AA7A44DE8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2768229"/>
            <a:ext cx="1327641" cy="21752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Aggregatore</a:t>
            </a:r>
            <a:endParaRPr lang="it-IT" altLang="it-IT" sz="1600" u="none" dirty="0">
              <a:solidFill>
                <a:srgbClr val="4F6228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0" name="Straight Arrow Connector 23">
            <a:extLst>
              <a:ext uri="{FF2B5EF4-FFF2-40B4-BE49-F238E27FC236}">
                <a16:creationId xmlns:a16="http://schemas.microsoft.com/office/drawing/2014/main" id="{54C67FE7-B1D0-439C-80D3-78DA62AC2F16}"/>
              </a:ext>
            </a:extLst>
          </p:cNvPr>
          <p:cNvCxnSpPr>
            <a:cxnSpLocks/>
          </p:cNvCxnSpPr>
          <p:nvPr/>
        </p:nvCxnSpPr>
        <p:spPr>
          <a:xfrm flipV="1">
            <a:off x="6153227" y="5174283"/>
            <a:ext cx="2" cy="748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13">
            <a:extLst>
              <a:ext uri="{FF2B5EF4-FFF2-40B4-BE49-F238E27FC236}">
                <a16:creationId xmlns:a16="http://schemas.microsoft.com/office/drawing/2014/main" id="{0F8AF0A3-97DC-4A5A-ADAB-83921681B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5" y="5922866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521A1632-B0D8-43D4-AE28-F2CBA6EE086B}"/>
              </a:ext>
            </a:extLst>
          </p:cNvPr>
          <p:cNvSpPr txBox="1"/>
          <p:nvPr/>
        </p:nvSpPr>
        <p:spPr>
          <a:xfrm>
            <a:off x="5455317" y="6232380"/>
            <a:ext cx="1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Controller aula studio</a:t>
            </a:r>
          </a:p>
        </p:txBody>
      </p:sp>
      <p:cxnSp>
        <p:nvCxnSpPr>
          <p:cNvPr id="35" name="Straight Arrow Connector 23">
            <a:extLst>
              <a:ext uri="{FF2B5EF4-FFF2-40B4-BE49-F238E27FC236}">
                <a16:creationId xmlns:a16="http://schemas.microsoft.com/office/drawing/2014/main" id="{03606D0F-2724-4F3D-B012-E75267823C47}"/>
              </a:ext>
            </a:extLst>
          </p:cNvPr>
          <p:cNvCxnSpPr>
            <a:cxnSpLocks/>
          </p:cNvCxnSpPr>
          <p:nvPr/>
        </p:nvCxnSpPr>
        <p:spPr>
          <a:xfrm>
            <a:off x="6013067" y="5174283"/>
            <a:ext cx="2" cy="74858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0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9">
            <a:extLst>
              <a:ext uri="{FF2B5EF4-FFF2-40B4-BE49-F238E27FC236}">
                <a16:creationId xmlns:a16="http://schemas.microsoft.com/office/drawing/2014/main" id="{ED84EC8D-8930-49C8-8568-DB3A6A555CD5}"/>
              </a:ext>
            </a:extLst>
          </p:cNvPr>
          <p:cNvSpPr/>
          <p:nvPr/>
        </p:nvSpPr>
        <p:spPr>
          <a:xfrm>
            <a:off x="8950431" y="2838883"/>
            <a:ext cx="3125754" cy="2915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AB24343-C3CA-4909-A282-307DA573BF69}"/>
              </a:ext>
            </a:extLst>
          </p:cNvPr>
          <p:cNvSpPr/>
          <p:nvPr/>
        </p:nvSpPr>
        <p:spPr>
          <a:xfrm>
            <a:off x="4278922" y="2838883"/>
            <a:ext cx="3125754" cy="2915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C6D9FE24-1D35-4E34-95FD-0121D65509C0}"/>
              </a:ext>
            </a:extLst>
          </p:cNvPr>
          <p:cNvSpPr/>
          <p:nvPr/>
        </p:nvSpPr>
        <p:spPr>
          <a:xfrm>
            <a:off x="87465" y="4766119"/>
            <a:ext cx="3125754" cy="1988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2191D7-76DA-46A9-97AB-1375A5B33410}"/>
              </a:ext>
            </a:extLst>
          </p:cNvPr>
          <p:cNvSpPr/>
          <p:nvPr/>
        </p:nvSpPr>
        <p:spPr>
          <a:xfrm>
            <a:off x="87465" y="1780614"/>
            <a:ext cx="3125754" cy="1988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502801" y="3988231"/>
            <a:ext cx="1183613" cy="860810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Infrastruttura HW/SW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447C3E-F92E-4090-830C-2CE99DE866BA}"/>
              </a:ext>
            </a:extLst>
          </p:cNvPr>
          <p:cNvSpPr txBox="1"/>
          <p:nvPr/>
        </p:nvSpPr>
        <p:spPr>
          <a:xfrm>
            <a:off x="1102917" y="2049870"/>
            <a:ext cx="1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Sensori aula studio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6619FD-4E6E-4502-A61D-E08B77F257BB}"/>
              </a:ext>
            </a:extLst>
          </p:cNvPr>
          <p:cNvSpPr txBox="1"/>
          <p:nvPr/>
        </p:nvSpPr>
        <p:spPr>
          <a:xfrm>
            <a:off x="9404387" y="3923712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Studente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4B0DB8-0B1E-4569-A266-EC7EFD7252FE}"/>
              </a:ext>
            </a:extLst>
          </p:cNvPr>
          <p:cNvSpPr txBox="1"/>
          <p:nvPr/>
        </p:nvSpPr>
        <p:spPr>
          <a:xfrm>
            <a:off x="4471500" y="2958092"/>
            <a:ext cx="239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Raccoglitore di statistiche sull’utilizzo delle aule studio</a:t>
            </a:r>
          </a:p>
        </p:txBody>
      </p:sp>
      <p:sp>
        <p:nvSpPr>
          <p:cNvPr id="20" name="Rettangolo arrotondato 9">
            <a:extLst>
              <a:ext uri="{FF2B5EF4-FFF2-40B4-BE49-F238E27FC236}">
                <a16:creationId xmlns:a16="http://schemas.microsoft.com/office/drawing/2014/main" id="{80F28CE1-DB9B-4001-88AE-ABD34C97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024" y="496880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1" name="Text Box 78">
            <a:extLst>
              <a:ext uri="{FF2B5EF4-FFF2-40B4-BE49-F238E27FC236}">
                <a16:creationId xmlns:a16="http://schemas.microsoft.com/office/drawing/2014/main" id="{2953AE9F-CA4B-434D-B517-5A6B41A65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024" y="5197407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2" name="Rettangolo arrotondato 9">
            <a:extLst>
              <a:ext uri="{FF2B5EF4-FFF2-40B4-BE49-F238E27FC236}">
                <a16:creationId xmlns:a16="http://schemas.microsoft.com/office/drawing/2014/main" id="{F0733ADA-4285-4305-B0A6-57A39C71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134" y="4407344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Text Box 78">
            <a:extLst>
              <a:ext uri="{FF2B5EF4-FFF2-40B4-BE49-F238E27FC236}">
                <a16:creationId xmlns:a16="http://schemas.microsoft.com/office/drawing/2014/main" id="{93FA6EE6-1633-4B45-ACA4-5BF7EA8EC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6134" y="4635944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5" name="Rettangolo arrotondato 13">
            <a:extLst>
              <a:ext uri="{FF2B5EF4-FFF2-40B4-BE49-F238E27FC236}">
                <a16:creationId xmlns:a16="http://schemas.microsoft.com/office/drawing/2014/main" id="{31961561-89EB-41DC-89CE-8CCB1CE5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05" y="2670774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31" name="Rettangolo arrotondato 13">
            <a:extLst>
              <a:ext uri="{FF2B5EF4-FFF2-40B4-BE49-F238E27FC236}">
                <a16:creationId xmlns:a16="http://schemas.microsoft.com/office/drawing/2014/main" id="{0F8AF0A3-97DC-4A5A-ADAB-83921681B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51" y="5843951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521A1632-B0D8-43D4-AE28-F2CBA6EE086B}"/>
              </a:ext>
            </a:extLst>
          </p:cNvPr>
          <p:cNvSpPr txBox="1"/>
          <p:nvPr/>
        </p:nvSpPr>
        <p:spPr>
          <a:xfrm>
            <a:off x="1045686" y="5107695"/>
            <a:ext cx="1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Controller aula studio</a:t>
            </a:r>
          </a:p>
        </p:txBody>
      </p:sp>
      <p:pic>
        <p:nvPicPr>
          <p:cNvPr id="32" name="Picture 72">
            <a:extLst>
              <a:ext uri="{FF2B5EF4-FFF2-40B4-BE49-F238E27FC236}">
                <a16:creationId xmlns:a16="http://schemas.microsoft.com/office/drawing/2014/main" id="{CFDDFECC-67FE-4484-9E0C-2289CDC43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351" y="3780951"/>
            <a:ext cx="11763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8BA179D2-B601-4BDA-B81E-7B19AB97D0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684" y="3244056"/>
            <a:ext cx="1349200" cy="1908495"/>
          </a:xfrm>
          <a:prstGeom prst="rect">
            <a:avLst/>
          </a:prstGeom>
        </p:spPr>
      </p:pic>
      <p:pic>
        <p:nvPicPr>
          <p:cNvPr id="37" name="Picture 57">
            <a:extLst>
              <a:ext uri="{FF2B5EF4-FFF2-40B4-BE49-F238E27FC236}">
                <a16:creationId xmlns:a16="http://schemas.microsoft.com/office/drawing/2014/main" id="{6002E44C-DEE8-437F-AAA7-7E8D88B55A0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76" y="5650739"/>
            <a:ext cx="1471966" cy="110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3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Flusso dati</a:t>
            </a:r>
          </a:p>
        </p:txBody>
      </p:sp>
      <p:sp>
        <p:nvSpPr>
          <p:cNvPr id="20" name="Rettangolo arrotondato 9">
            <a:extLst>
              <a:ext uri="{FF2B5EF4-FFF2-40B4-BE49-F238E27FC236}">
                <a16:creationId xmlns:a16="http://schemas.microsoft.com/office/drawing/2014/main" id="{80F28CE1-DB9B-4001-88AE-ABD34C97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817" y="3064765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6" name="Rettangolo arrotondato 13">
            <a:extLst>
              <a:ext uri="{FF2B5EF4-FFF2-40B4-BE49-F238E27FC236}">
                <a16:creationId xmlns:a16="http://schemas.microsoft.com/office/drawing/2014/main" id="{89234BE6-0992-47DA-AD84-6E1CC04E7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966" y="3976862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29" name="Rettangolo arrotondato 9">
            <a:extLst>
              <a:ext uri="{FF2B5EF4-FFF2-40B4-BE49-F238E27FC236}">
                <a16:creationId xmlns:a16="http://schemas.microsoft.com/office/drawing/2014/main" id="{4ED2CD02-2CC0-467B-A224-AA6F93E20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817" y="488895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0" name="AutoShape 42">
            <a:extLst>
              <a:ext uri="{FF2B5EF4-FFF2-40B4-BE49-F238E27FC236}">
                <a16:creationId xmlns:a16="http://schemas.microsoft.com/office/drawing/2014/main" id="{005225F7-0D34-48E9-B1DD-78593870B062}"/>
              </a:ext>
            </a:extLst>
          </p:cNvPr>
          <p:cNvCxnSpPr>
            <a:cxnSpLocks noChangeShapeType="1"/>
            <a:stCxn id="38" idx="3"/>
            <a:endCxn id="20" idx="1"/>
          </p:cNvCxnSpPr>
          <p:nvPr/>
        </p:nvCxnSpPr>
        <p:spPr bwMode="auto">
          <a:xfrm flipV="1">
            <a:off x="5728748" y="3244153"/>
            <a:ext cx="3602069" cy="9105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42">
            <a:extLst>
              <a:ext uri="{FF2B5EF4-FFF2-40B4-BE49-F238E27FC236}">
                <a16:creationId xmlns:a16="http://schemas.microsoft.com/office/drawing/2014/main" id="{0B300E6A-9EE2-4525-8AC7-58F645803E37}"/>
              </a:ext>
            </a:extLst>
          </p:cNvPr>
          <p:cNvCxnSpPr>
            <a:cxnSpLocks noChangeShapeType="1"/>
            <a:stCxn id="38" idx="3"/>
            <a:endCxn id="29" idx="1"/>
          </p:cNvCxnSpPr>
          <p:nvPr/>
        </p:nvCxnSpPr>
        <p:spPr bwMode="auto">
          <a:xfrm>
            <a:off x="5728748" y="4154660"/>
            <a:ext cx="3602069" cy="9136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48">
            <a:extLst>
              <a:ext uri="{FF2B5EF4-FFF2-40B4-BE49-F238E27FC236}">
                <a16:creationId xmlns:a16="http://schemas.microsoft.com/office/drawing/2014/main" id="{2584E7DA-D85B-403E-A83F-184076ADE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840" y="3880024"/>
            <a:ext cx="1429810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Stato aula studio</a:t>
            </a:r>
            <a:endParaRPr lang="it-IT" altLang="it-IT" sz="1000" i="1" u="none" dirty="0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37BE425B-BF8C-4E44-830C-9985F0F2A51A}"/>
              </a:ext>
            </a:extLst>
          </p:cNvPr>
          <p:cNvSpPr txBox="1"/>
          <p:nvPr/>
        </p:nvSpPr>
        <p:spPr>
          <a:xfrm>
            <a:off x="1875274" y="4335637"/>
            <a:ext cx="130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Sensori aula studio</a:t>
            </a:r>
          </a:p>
        </p:txBody>
      </p:sp>
      <p:sp>
        <p:nvSpPr>
          <p:cNvPr id="35" name="TextBox 46">
            <a:extLst>
              <a:ext uri="{FF2B5EF4-FFF2-40B4-BE49-F238E27FC236}">
                <a16:creationId xmlns:a16="http://schemas.microsoft.com/office/drawing/2014/main" id="{58050FDA-E870-41EC-AED6-874C4354D80C}"/>
              </a:ext>
            </a:extLst>
          </p:cNvPr>
          <p:cNvSpPr txBox="1"/>
          <p:nvPr/>
        </p:nvSpPr>
        <p:spPr>
          <a:xfrm>
            <a:off x="9013645" y="3423540"/>
            <a:ext cx="13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Studente</a:t>
            </a:r>
          </a:p>
        </p:txBody>
      </p:sp>
      <p:sp>
        <p:nvSpPr>
          <p:cNvPr id="37" name="TextBox 46">
            <a:extLst>
              <a:ext uri="{FF2B5EF4-FFF2-40B4-BE49-F238E27FC236}">
                <a16:creationId xmlns:a16="http://schemas.microsoft.com/office/drawing/2014/main" id="{6BF01EB8-6FD0-4CE8-BA90-1A8E76F58CF0}"/>
              </a:ext>
            </a:extLst>
          </p:cNvPr>
          <p:cNvSpPr txBox="1"/>
          <p:nvPr/>
        </p:nvSpPr>
        <p:spPr>
          <a:xfrm>
            <a:off x="9013645" y="5244260"/>
            <a:ext cx="135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Raccoglitore statistiche</a:t>
            </a:r>
          </a:p>
        </p:txBody>
      </p:sp>
      <p:sp>
        <p:nvSpPr>
          <p:cNvPr id="38" name="Rettangolo arrotondato 13">
            <a:extLst>
              <a:ext uri="{FF2B5EF4-FFF2-40B4-BE49-F238E27FC236}">
                <a16:creationId xmlns:a16="http://schemas.microsoft.com/office/drawing/2014/main" id="{41EA4E8C-2D13-4DB2-BBC0-8EF5A3282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023" y="3975272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cxnSp>
        <p:nvCxnSpPr>
          <p:cNvPr id="39" name="AutoShape 42">
            <a:extLst>
              <a:ext uri="{FF2B5EF4-FFF2-40B4-BE49-F238E27FC236}">
                <a16:creationId xmlns:a16="http://schemas.microsoft.com/office/drawing/2014/main" id="{F20BBAFF-80EE-4C9B-835F-5A3C556A2C36}"/>
              </a:ext>
            </a:extLst>
          </p:cNvPr>
          <p:cNvCxnSpPr>
            <a:cxnSpLocks noChangeShapeType="1"/>
            <a:stCxn id="26" idx="3"/>
            <a:endCxn id="38" idx="1"/>
          </p:cNvCxnSpPr>
          <p:nvPr/>
        </p:nvCxnSpPr>
        <p:spPr bwMode="auto">
          <a:xfrm flipV="1">
            <a:off x="2885691" y="4154660"/>
            <a:ext cx="2122332" cy="15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6">
            <a:extLst>
              <a:ext uri="{FF2B5EF4-FFF2-40B4-BE49-F238E27FC236}">
                <a16:creationId xmlns:a16="http://schemas.microsoft.com/office/drawing/2014/main" id="{865D87D9-7E3F-4FF0-810E-1848637FFD2A}"/>
              </a:ext>
            </a:extLst>
          </p:cNvPr>
          <p:cNvSpPr txBox="1"/>
          <p:nvPr/>
        </p:nvSpPr>
        <p:spPr>
          <a:xfrm>
            <a:off x="4702307" y="4335637"/>
            <a:ext cx="135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Controller aula studio</a:t>
            </a:r>
          </a:p>
        </p:txBody>
      </p:sp>
      <p:sp>
        <p:nvSpPr>
          <p:cNvPr id="43" name="Text Box 48">
            <a:extLst>
              <a:ext uri="{FF2B5EF4-FFF2-40B4-BE49-F238E27FC236}">
                <a16:creationId xmlns:a16="http://schemas.microsoft.com/office/drawing/2014/main" id="{9DD17155-1EE9-463E-9533-B0471E9AC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952" y="3880024"/>
            <a:ext cx="1429810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Dati sensori</a:t>
            </a:r>
            <a:endParaRPr lang="it-IT" altLang="it-IT" sz="1000" i="1" u="none" dirty="0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8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/>
          <p:cNvSpPr/>
          <p:nvPr/>
        </p:nvSpPr>
        <p:spPr>
          <a:xfrm>
            <a:off x="4996572" y="1752608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778102" y="3352953"/>
            <a:ext cx="128620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owl:Thing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813087" y="5117906"/>
            <a:ext cx="1881810" cy="398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064306" y="3616310"/>
            <a:ext cx="93226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878381" y="5300581"/>
            <a:ext cx="936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495747" y="3058066"/>
            <a:ext cx="50082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475417" y="2497437"/>
            <a:ext cx="52115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4475417" y="5323843"/>
            <a:ext cx="521154" cy="53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485582" y="1936808"/>
            <a:ext cx="48804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475417" y="4179326"/>
            <a:ext cx="521155" cy="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4475417" y="1936808"/>
            <a:ext cx="20330" cy="340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E6E42441-9AFD-4C72-9A96-9DAFA828C5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Ontologia di riferimento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D6907-62EF-45DD-AA09-79C5BA324916}"/>
              </a:ext>
            </a:extLst>
          </p:cNvPr>
          <p:cNvSpPr txBox="1"/>
          <p:nvPr/>
        </p:nvSpPr>
        <p:spPr>
          <a:xfrm>
            <a:off x="1530234" y="5651829"/>
            <a:ext cx="9672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	http://www.semanticweb.org/matteo/ontologies/2016/11/OperazioneStudyRoom# </a:t>
            </a:r>
          </a:p>
          <a:p>
            <a:r>
              <a:rPr lang="it-IT" dirty="0"/>
              <a:t>geo: 	http://www.w3.org/2003/01/geo/wgs84_pos#</a:t>
            </a:r>
          </a:p>
          <a:p>
            <a:r>
              <a:rPr lang="it-IT" dirty="0"/>
              <a:t>locn:         http://www.w3.org/ns/locn#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9ED6F-A644-4A99-BA8F-8DD7AB5455AA}"/>
              </a:ext>
            </a:extLst>
          </p:cNvPr>
          <p:cNvSpPr/>
          <p:nvPr/>
        </p:nvSpPr>
        <p:spPr>
          <a:xfrm>
            <a:off x="1397674" y="5677009"/>
            <a:ext cx="9079605" cy="946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2128EF-7080-4548-B45F-6DE648E4AA11}"/>
              </a:ext>
            </a:extLst>
          </p:cNvPr>
          <p:cNvCxnSpPr>
            <a:cxnSpLocks/>
          </p:cNvCxnSpPr>
          <p:nvPr/>
        </p:nvCxnSpPr>
        <p:spPr>
          <a:xfrm>
            <a:off x="4495747" y="4767201"/>
            <a:ext cx="50082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4167BC1-2CC7-495C-B2C4-1A8618F9E1EC}"/>
              </a:ext>
            </a:extLst>
          </p:cNvPr>
          <p:cNvSpPr/>
          <p:nvPr/>
        </p:nvSpPr>
        <p:spPr>
          <a:xfrm>
            <a:off x="4996572" y="2313237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0DE882-4956-47B1-A332-143D77C16BEA}"/>
              </a:ext>
            </a:extLst>
          </p:cNvPr>
          <p:cNvSpPr/>
          <p:nvPr/>
        </p:nvSpPr>
        <p:spPr>
          <a:xfrm>
            <a:off x="4996572" y="2873866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3E453E-CA1F-4DD7-93A2-9E86E5FEFDF3}"/>
              </a:ext>
            </a:extLst>
          </p:cNvPr>
          <p:cNvSpPr/>
          <p:nvPr/>
        </p:nvSpPr>
        <p:spPr>
          <a:xfrm>
            <a:off x="4996572" y="3434495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C2FEDBD-5C4C-4E08-B219-3A73E853C0C9}"/>
              </a:ext>
            </a:extLst>
          </p:cNvPr>
          <p:cNvSpPr/>
          <p:nvPr/>
        </p:nvSpPr>
        <p:spPr>
          <a:xfrm>
            <a:off x="4996572" y="3995124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0321452-4303-4EBB-941E-267B78DCB3EE}"/>
              </a:ext>
            </a:extLst>
          </p:cNvPr>
          <p:cNvSpPr/>
          <p:nvPr/>
        </p:nvSpPr>
        <p:spPr>
          <a:xfrm>
            <a:off x="4996572" y="4555753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locn:Address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DBDD83-FB59-4084-94D7-40A1D19E3FF6}"/>
              </a:ext>
            </a:extLst>
          </p:cNvPr>
          <p:cNvSpPr/>
          <p:nvPr/>
        </p:nvSpPr>
        <p:spPr>
          <a:xfrm>
            <a:off x="4996572" y="5116381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</p:spTree>
    <p:extLst>
      <p:ext uri="{BB962C8B-B14F-4D97-AF65-F5344CB8AC3E}">
        <p14:creationId xmlns:p14="http://schemas.microsoft.com/office/powerpoint/2010/main" val="305829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Esempio di istanze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393589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Esempio di istanze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419220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1060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1785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in aula studio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272466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in aula studio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59948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11464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dello studente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53342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770659" y="3131216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dello studente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44271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Prototipo di un’applicazione di monitoraggio dei posti liberi in aule studio con dati in real-time</a:t>
            </a:r>
          </a:p>
        </p:txBody>
      </p:sp>
    </p:spTree>
    <p:extLst>
      <p:ext uri="{BB962C8B-B14F-4D97-AF65-F5344CB8AC3E}">
        <p14:creationId xmlns:p14="http://schemas.microsoft.com/office/powerpoint/2010/main" val="92541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che raccoglie statistiche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1603688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che raccoglie statistiche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988519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Fine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AE072-FFDE-4C5E-BA3A-3CC99467B422}"/>
              </a:ext>
            </a:extLst>
          </p:cNvPr>
          <p:cNvSpPr txBox="1"/>
          <p:nvPr/>
        </p:nvSpPr>
        <p:spPr>
          <a:xfrm>
            <a:off x="5125791" y="3065173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4671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/>
              <a:t>Prototipo di un’applicazione di monitoraggio dei posti liberi in aule studio con dati in real-time</a:t>
            </a:r>
          </a:p>
          <a:p>
            <a:r>
              <a:rPr lang="it-IT" dirty="0">
                <a:solidFill>
                  <a:srgbClr val="FF0000"/>
                </a:solidFill>
              </a:rPr>
              <a:t>che consenta agli utenti di trovare aule studio libero</a:t>
            </a:r>
          </a:p>
        </p:txBody>
      </p:sp>
    </p:spTree>
    <p:extLst>
      <p:ext uri="{BB962C8B-B14F-4D97-AF65-F5344CB8AC3E}">
        <p14:creationId xmlns:p14="http://schemas.microsoft.com/office/powerpoint/2010/main" val="183460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/>
              <a:t>Prototipo di un’applicazione di monitoraggio dei posti liberi in aule studio con dati in real-time</a:t>
            </a:r>
          </a:p>
          <a:p>
            <a:r>
              <a:rPr lang="it-IT" dirty="0"/>
              <a:t>che consenta agli utenti di trovare aule studio libero</a:t>
            </a:r>
          </a:p>
          <a:p>
            <a:r>
              <a:rPr lang="it-IT" dirty="0">
                <a:solidFill>
                  <a:srgbClr val="FF0000"/>
                </a:solidFill>
              </a:rPr>
              <a:t>e permetta di raccogliere statistiche sull’utilizzo delle aule studio</a:t>
            </a:r>
          </a:p>
        </p:txBody>
      </p:sp>
    </p:spTree>
    <p:extLst>
      <p:ext uri="{BB962C8B-B14F-4D97-AF65-F5344CB8AC3E}">
        <p14:creationId xmlns:p14="http://schemas.microsoft.com/office/powerpoint/2010/main" val="287851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Come utente, voglio sapere quali aule studio vicine alla mia posizione corrente hanno dei posti liberi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6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raggio entro cui cercare aule studio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263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/>
              <a:t>Voglio poter specificare il raggio entro cui cercare aule studio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numero di posti liberi che le aule studio da includere nel risultato devono avere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58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/>
              <a:t>Voglio poter specificare il raggio entro cui cercare aule studio</a:t>
            </a:r>
          </a:p>
          <a:p>
            <a:r>
              <a:rPr lang="it-IT" dirty="0"/>
              <a:t>Voglio poter specificare il numero di posti liberi che le aule studio devono avere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altri criteri di ricerca, come presenza di un bagno per disabili o prese di corrente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89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a destra rientrata 28"/>
          <p:cNvSpPr/>
          <p:nvPr/>
        </p:nvSpPr>
        <p:spPr>
          <a:xfrm rot="1667932">
            <a:off x="2491344" y="4992373"/>
            <a:ext cx="2184105" cy="304743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831827" y="2274146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252785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349889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1924426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349889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924426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070715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070715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2227874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2227874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2941997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3039101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3613638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3039101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3613638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2759927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2759927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3917086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3917086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llout 2 24"/>
          <p:cNvSpPr/>
          <p:nvPr/>
        </p:nvSpPr>
        <p:spPr>
          <a:xfrm>
            <a:off x="4659531" y="2634243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sedia</a:t>
            </a:r>
          </a:p>
        </p:txBody>
      </p:sp>
      <p:sp>
        <p:nvSpPr>
          <p:cNvPr id="26" name="Callout 2 25"/>
          <p:cNvSpPr/>
          <p:nvPr/>
        </p:nvSpPr>
        <p:spPr>
          <a:xfrm>
            <a:off x="4670996" y="2274146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35417"/>
              <a:gd name="adj5" fmla="val 156288"/>
              <a:gd name="adj6" fmla="val -955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tavolo</a:t>
            </a: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564769" y="5188928"/>
            <a:ext cx="1937857" cy="1409351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04" y="4689784"/>
            <a:ext cx="1349200" cy="1908495"/>
          </a:xfrm>
          <a:prstGeom prst="rect">
            <a:avLst/>
          </a:prstGeom>
        </p:spPr>
      </p:pic>
      <p:sp>
        <p:nvSpPr>
          <p:cNvPr id="31" name="Freccia bidirezionale orizzontale 30"/>
          <p:cNvSpPr/>
          <p:nvPr/>
        </p:nvSpPr>
        <p:spPr>
          <a:xfrm>
            <a:off x="6536934" y="5900668"/>
            <a:ext cx="3783356" cy="311958"/>
          </a:xfrm>
          <a:prstGeom prst="leftRightArrow">
            <a:avLst>
              <a:gd name="adj1" fmla="val 2735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rientrata 50"/>
          <p:cNvSpPr/>
          <p:nvPr/>
        </p:nvSpPr>
        <p:spPr>
          <a:xfrm rot="18973834" flipH="1" flipV="1">
            <a:off x="6330473" y="5094169"/>
            <a:ext cx="1501000" cy="343300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dell’applicazione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74445FE-34BB-40A5-B8DA-7B984C7B7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90" y="4173593"/>
            <a:ext cx="905207" cy="678905"/>
          </a:xfrm>
          <a:prstGeom prst="rect">
            <a:avLst/>
          </a:prstGeom>
        </p:spPr>
      </p:pic>
      <p:sp>
        <p:nvSpPr>
          <p:cNvPr id="59" name="Lightning Bolt 58">
            <a:extLst>
              <a:ext uri="{FF2B5EF4-FFF2-40B4-BE49-F238E27FC236}">
                <a16:creationId xmlns:a16="http://schemas.microsoft.com/office/drawing/2014/main" id="{CC8F1AC7-58CB-402D-8641-293D62A51518}"/>
              </a:ext>
            </a:extLst>
          </p:cNvPr>
          <p:cNvSpPr/>
          <p:nvPr/>
        </p:nvSpPr>
        <p:spPr>
          <a:xfrm>
            <a:off x="2230540" y="3686206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llout 2 24">
            <a:extLst>
              <a:ext uri="{FF2B5EF4-FFF2-40B4-BE49-F238E27FC236}">
                <a16:creationId xmlns:a16="http://schemas.microsoft.com/office/drawing/2014/main" id="{B079D10E-202D-40DB-BBC6-A33EC4A5805C}"/>
              </a:ext>
            </a:extLst>
          </p:cNvPr>
          <p:cNvSpPr/>
          <p:nvPr/>
        </p:nvSpPr>
        <p:spPr>
          <a:xfrm>
            <a:off x="3177391" y="3929899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diventa occupato</a:t>
            </a:r>
          </a:p>
        </p:txBody>
      </p:sp>
      <p:sp>
        <p:nvSpPr>
          <p:cNvPr id="71" name="Rettangolo 3">
            <a:extLst>
              <a:ext uri="{FF2B5EF4-FFF2-40B4-BE49-F238E27FC236}">
                <a16:creationId xmlns:a16="http://schemas.microsoft.com/office/drawing/2014/main" id="{E6CE5D1A-107A-4FFA-A8EC-7AD1D97D1C7B}"/>
              </a:ext>
            </a:extLst>
          </p:cNvPr>
          <p:cNvSpPr/>
          <p:nvPr/>
        </p:nvSpPr>
        <p:spPr>
          <a:xfrm>
            <a:off x="6070148" y="2274145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Rettangolo 4">
            <a:extLst>
              <a:ext uri="{FF2B5EF4-FFF2-40B4-BE49-F238E27FC236}">
                <a16:creationId xmlns:a16="http://schemas.microsoft.com/office/drawing/2014/main" id="{94BFFAAC-6FAA-44D8-9AF0-25CCAEBA0C9B}"/>
              </a:ext>
            </a:extLst>
          </p:cNvPr>
          <p:cNvSpPr/>
          <p:nvPr/>
        </p:nvSpPr>
        <p:spPr>
          <a:xfrm>
            <a:off x="6491106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6">
            <a:extLst>
              <a:ext uri="{FF2B5EF4-FFF2-40B4-BE49-F238E27FC236}">
                <a16:creationId xmlns:a16="http://schemas.microsoft.com/office/drawing/2014/main" id="{0F6D2A15-7544-496E-A74F-8FEF694854F5}"/>
              </a:ext>
            </a:extLst>
          </p:cNvPr>
          <p:cNvSpPr/>
          <p:nvPr/>
        </p:nvSpPr>
        <p:spPr>
          <a:xfrm>
            <a:off x="6588210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">
            <a:extLst>
              <a:ext uri="{FF2B5EF4-FFF2-40B4-BE49-F238E27FC236}">
                <a16:creationId xmlns:a16="http://schemas.microsoft.com/office/drawing/2014/main" id="{B4DA633C-49DD-43DE-BFFA-4019D6055F3A}"/>
              </a:ext>
            </a:extLst>
          </p:cNvPr>
          <p:cNvSpPr/>
          <p:nvPr/>
        </p:nvSpPr>
        <p:spPr>
          <a:xfrm>
            <a:off x="7162747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8">
            <a:extLst>
              <a:ext uri="{FF2B5EF4-FFF2-40B4-BE49-F238E27FC236}">
                <a16:creationId xmlns:a16="http://schemas.microsoft.com/office/drawing/2014/main" id="{B51AD44B-19C4-406F-9071-C1AC88CACD4D}"/>
              </a:ext>
            </a:extLst>
          </p:cNvPr>
          <p:cNvSpPr/>
          <p:nvPr/>
        </p:nvSpPr>
        <p:spPr>
          <a:xfrm>
            <a:off x="6588210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9">
            <a:extLst>
              <a:ext uri="{FF2B5EF4-FFF2-40B4-BE49-F238E27FC236}">
                <a16:creationId xmlns:a16="http://schemas.microsoft.com/office/drawing/2014/main" id="{1D7042BD-9AF8-44E7-B991-0158A964042F}"/>
              </a:ext>
            </a:extLst>
          </p:cNvPr>
          <p:cNvSpPr/>
          <p:nvPr/>
        </p:nvSpPr>
        <p:spPr>
          <a:xfrm>
            <a:off x="7162747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10">
            <a:extLst>
              <a:ext uri="{FF2B5EF4-FFF2-40B4-BE49-F238E27FC236}">
                <a16:creationId xmlns:a16="http://schemas.microsoft.com/office/drawing/2014/main" id="{220C10BE-542F-41FB-BDDA-A2785B076317}"/>
              </a:ext>
            </a:extLst>
          </p:cNvPr>
          <p:cNvSpPr/>
          <p:nvPr/>
        </p:nvSpPr>
        <p:spPr>
          <a:xfrm>
            <a:off x="6309036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11">
            <a:extLst>
              <a:ext uri="{FF2B5EF4-FFF2-40B4-BE49-F238E27FC236}">
                <a16:creationId xmlns:a16="http://schemas.microsoft.com/office/drawing/2014/main" id="{C53750CE-C96E-46AD-9A83-94A8C6A909EC}"/>
              </a:ext>
            </a:extLst>
          </p:cNvPr>
          <p:cNvSpPr/>
          <p:nvPr/>
        </p:nvSpPr>
        <p:spPr>
          <a:xfrm>
            <a:off x="6309036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12">
            <a:extLst>
              <a:ext uri="{FF2B5EF4-FFF2-40B4-BE49-F238E27FC236}">
                <a16:creationId xmlns:a16="http://schemas.microsoft.com/office/drawing/2014/main" id="{4E80B171-C671-43DE-9B15-5B550C542533}"/>
              </a:ext>
            </a:extLst>
          </p:cNvPr>
          <p:cNvSpPr/>
          <p:nvPr/>
        </p:nvSpPr>
        <p:spPr>
          <a:xfrm>
            <a:off x="7466195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13">
            <a:extLst>
              <a:ext uri="{FF2B5EF4-FFF2-40B4-BE49-F238E27FC236}">
                <a16:creationId xmlns:a16="http://schemas.microsoft.com/office/drawing/2014/main" id="{EB4420BA-2DF0-4C26-B111-47F5E3648264}"/>
              </a:ext>
            </a:extLst>
          </p:cNvPr>
          <p:cNvSpPr/>
          <p:nvPr/>
        </p:nvSpPr>
        <p:spPr>
          <a:xfrm>
            <a:off x="7466195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14">
            <a:extLst>
              <a:ext uri="{FF2B5EF4-FFF2-40B4-BE49-F238E27FC236}">
                <a16:creationId xmlns:a16="http://schemas.microsoft.com/office/drawing/2014/main" id="{2D70DDCC-B587-4956-9B61-5D8CBA5CB7BF}"/>
              </a:ext>
            </a:extLst>
          </p:cNvPr>
          <p:cNvSpPr/>
          <p:nvPr/>
        </p:nvSpPr>
        <p:spPr>
          <a:xfrm>
            <a:off x="8180318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15">
            <a:extLst>
              <a:ext uri="{FF2B5EF4-FFF2-40B4-BE49-F238E27FC236}">
                <a16:creationId xmlns:a16="http://schemas.microsoft.com/office/drawing/2014/main" id="{B6EFFFE1-899F-4FAA-8FC3-5242851197CE}"/>
              </a:ext>
            </a:extLst>
          </p:cNvPr>
          <p:cNvSpPr/>
          <p:nvPr/>
        </p:nvSpPr>
        <p:spPr>
          <a:xfrm>
            <a:off x="8277422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16">
            <a:extLst>
              <a:ext uri="{FF2B5EF4-FFF2-40B4-BE49-F238E27FC236}">
                <a16:creationId xmlns:a16="http://schemas.microsoft.com/office/drawing/2014/main" id="{EA9626C3-688B-4152-ABBD-7582A1A35EB2}"/>
              </a:ext>
            </a:extLst>
          </p:cNvPr>
          <p:cNvSpPr/>
          <p:nvPr/>
        </p:nvSpPr>
        <p:spPr>
          <a:xfrm>
            <a:off x="8851959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17">
            <a:extLst>
              <a:ext uri="{FF2B5EF4-FFF2-40B4-BE49-F238E27FC236}">
                <a16:creationId xmlns:a16="http://schemas.microsoft.com/office/drawing/2014/main" id="{4269C2A7-B543-401A-886B-CD79E011C657}"/>
              </a:ext>
            </a:extLst>
          </p:cNvPr>
          <p:cNvSpPr/>
          <p:nvPr/>
        </p:nvSpPr>
        <p:spPr>
          <a:xfrm>
            <a:off x="8277422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18">
            <a:extLst>
              <a:ext uri="{FF2B5EF4-FFF2-40B4-BE49-F238E27FC236}">
                <a16:creationId xmlns:a16="http://schemas.microsoft.com/office/drawing/2014/main" id="{EDF887DA-BB64-4A63-B5E0-EFB2F21C450B}"/>
              </a:ext>
            </a:extLst>
          </p:cNvPr>
          <p:cNvSpPr/>
          <p:nvPr/>
        </p:nvSpPr>
        <p:spPr>
          <a:xfrm>
            <a:off x="8851959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19">
            <a:extLst>
              <a:ext uri="{FF2B5EF4-FFF2-40B4-BE49-F238E27FC236}">
                <a16:creationId xmlns:a16="http://schemas.microsoft.com/office/drawing/2014/main" id="{76489157-D554-4E2D-8CA3-61CBB3AD50C1}"/>
              </a:ext>
            </a:extLst>
          </p:cNvPr>
          <p:cNvSpPr/>
          <p:nvPr/>
        </p:nvSpPr>
        <p:spPr>
          <a:xfrm>
            <a:off x="7998248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20">
            <a:extLst>
              <a:ext uri="{FF2B5EF4-FFF2-40B4-BE49-F238E27FC236}">
                <a16:creationId xmlns:a16="http://schemas.microsoft.com/office/drawing/2014/main" id="{A193682D-C5CB-46B8-902A-4619FD83D1C1}"/>
              </a:ext>
            </a:extLst>
          </p:cNvPr>
          <p:cNvSpPr/>
          <p:nvPr/>
        </p:nvSpPr>
        <p:spPr>
          <a:xfrm>
            <a:off x="7998248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21">
            <a:extLst>
              <a:ext uri="{FF2B5EF4-FFF2-40B4-BE49-F238E27FC236}">
                <a16:creationId xmlns:a16="http://schemas.microsoft.com/office/drawing/2014/main" id="{34D1580C-2BF6-4BE0-B0B3-8F042D8DF359}"/>
              </a:ext>
            </a:extLst>
          </p:cNvPr>
          <p:cNvSpPr/>
          <p:nvPr/>
        </p:nvSpPr>
        <p:spPr>
          <a:xfrm>
            <a:off x="9155407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22">
            <a:extLst>
              <a:ext uri="{FF2B5EF4-FFF2-40B4-BE49-F238E27FC236}">
                <a16:creationId xmlns:a16="http://schemas.microsoft.com/office/drawing/2014/main" id="{D0400312-EA5A-4522-8511-FBA38E88791B}"/>
              </a:ext>
            </a:extLst>
          </p:cNvPr>
          <p:cNvSpPr/>
          <p:nvPr/>
        </p:nvSpPr>
        <p:spPr>
          <a:xfrm>
            <a:off x="9155407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0BBA1FE-40AC-44F1-869B-CE364307E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11" y="4173592"/>
            <a:ext cx="905207" cy="678905"/>
          </a:xfrm>
          <a:prstGeom prst="rect">
            <a:avLst/>
          </a:prstGeom>
        </p:spPr>
      </p:pic>
      <p:sp>
        <p:nvSpPr>
          <p:cNvPr id="91" name="Lightning Bolt 90">
            <a:extLst>
              <a:ext uri="{FF2B5EF4-FFF2-40B4-BE49-F238E27FC236}">
                <a16:creationId xmlns:a16="http://schemas.microsoft.com/office/drawing/2014/main" id="{3F7B4544-79F5-491F-99D7-233D040EB85F}"/>
              </a:ext>
            </a:extLst>
          </p:cNvPr>
          <p:cNvSpPr/>
          <p:nvPr/>
        </p:nvSpPr>
        <p:spPr>
          <a:xfrm>
            <a:off x="7468861" y="3686205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030CB6-22EB-47A9-A002-F091CBABA586}"/>
              </a:ext>
            </a:extLst>
          </p:cNvPr>
          <p:cNvSpPr txBox="1"/>
          <p:nvPr/>
        </p:nvSpPr>
        <p:spPr>
          <a:xfrm>
            <a:off x="831827" y="1854967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9125C3-3EBC-446D-B4F4-B35E612ED1E4}"/>
              </a:ext>
            </a:extLst>
          </p:cNvPr>
          <p:cNvSpPr txBox="1"/>
          <p:nvPr/>
        </p:nvSpPr>
        <p:spPr>
          <a:xfrm>
            <a:off x="6070148" y="1826489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2</a:t>
            </a:r>
          </a:p>
        </p:txBody>
      </p:sp>
      <p:sp>
        <p:nvSpPr>
          <p:cNvPr id="94" name="Callout 2 24">
            <a:extLst>
              <a:ext uri="{FF2B5EF4-FFF2-40B4-BE49-F238E27FC236}">
                <a16:creationId xmlns:a16="http://schemas.microsoft.com/office/drawing/2014/main" id="{840EAC97-1B17-450F-940A-83BC3BBB5388}"/>
              </a:ext>
            </a:extLst>
          </p:cNvPr>
          <p:cNvSpPr/>
          <p:nvPr/>
        </p:nvSpPr>
        <p:spPr>
          <a:xfrm>
            <a:off x="8454464" y="3861634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20430"/>
              <a:gd name="adj6" fmla="val -614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si libera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B0DF9A-6FDC-49AD-A4DC-D0E0AE9F4B9C}"/>
              </a:ext>
            </a:extLst>
          </p:cNvPr>
          <p:cNvSpPr txBox="1"/>
          <p:nvPr/>
        </p:nvSpPr>
        <p:spPr>
          <a:xfrm>
            <a:off x="10299920" y="4089248"/>
            <a:ext cx="122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Utente finale</a:t>
            </a:r>
          </a:p>
        </p:txBody>
      </p:sp>
    </p:spTree>
    <p:extLst>
      <p:ext uri="{BB962C8B-B14F-4D97-AF65-F5344CB8AC3E}">
        <p14:creationId xmlns:p14="http://schemas.microsoft.com/office/powerpoint/2010/main" val="11674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1078</Words>
  <Application>Microsoft Office PowerPoint</Application>
  <PresentationFormat>Widescreen</PresentationFormat>
  <Paragraphs>374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MS PGothic</vt:lpstr>
      <vt:lpstr>Arial</vt:lpstr>
      <vt:lpstr>Calibri</vt:lpstr>
      <vt:lpstr>Calibri Light</vt:lpstr>
      <vt:lpstr>Times New Roman</vt:lpstr>
      <vt:lpstr>Office Theme</vt:lpstr>
      <vt:lpstr>Attività progettuale di Calcolatori Elettronici M</vt:lpstr>
      <vt:lpstr>Obiettivo del progetto</vt:lpstr>
      <vt:lpstr>Obiettivo del progetto</vt:lpstr>
      <vt:lpstr>Obiettivo del progetto</vt:lpstr>
      <vt:lpstr>Una user story</vt:lpstr>
      <vt:lpstr>Una user story</vt:lpstr>
      <vt:lpstr>Una user story</vt:lpstr>
      <vt:lpstr>Una user story</vt:lpstr>
      <vt:lpstr>Architettura dell’applicazione</vt:lpstr>
      <vt:lpstr>Architettura software</vt:lpstr>
      <vt:lpstr>Infrastruttura HW/SW</vt:lpstr>
      <vt:lpstr>Flusso dati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Olivi</dc:creator>
  <cp:lastModifiedBy>Riccardo</cp:lastModifiedBy>
  <cp:revision>125</cp:revision>
  <dcterms:created xsi:type="dcterms:W3CDTF">2017-03-29T21:53:27Z</dcterms:created>
  <dcterms:modified xsi:type="dcterms:W3CDTF">2017-10-18T20:40:29Z</dcterms:modified>
</cp:coreProperties>
</file>