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6" r:id="rId4"/>
    <p:sldId id="267" r:id="rId5"/>
    <p:sldId id="261" r:id="rId6"/>
    <p:sldId id="262" r:id="rId7"/>
    <p:sldId id="263" r:id="rId8"/>
    <p:sldId id="264" r:id="rId9"/>
    <p:sldId id="269" r:id="rId10"/>
    <p:sldId id="270" r:id="rId11"/>
    <p:sldId id="272" r:id="rId12"/>
    <p:sldId id="271" r:id="rId13"/>
    <p:sldId id="258" r:id="rId1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teo Olivi" initials="MO" lastIdx="1" clrIdx="0">
    <p:extLst>
      <p:ext uri="{19B8F6BF-5375-455C-9EA6-DF929625EA0E}">
        <p15:presenceInfo xmlns:p15="http://schemas.microsoft.com/office/powerpoint/2012/main" userId="b1c44457d3477ce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2EEC-0DEC-4519-86B2-D35C9D955E4F}" type="datetimeFigureOut">
              <a:rPr lang="it-IT" smtClean="0"/>
              <a:t>29/09/2017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D206D-5D46-4416-B9F0-2EBC8E75869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2607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2EEC-0DEC-4519-86B2-D35C9D955E4F}" type="datetimeFigureOut">
              <a:rPr lang="it-IT" smtClean="0"/>
              <a:t>29/09/2017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D206D-5D46-4416-B9F0-2EBC8E75869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07953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2EEC-0DEC-4519-86B2-D35C9D955E4F}" type="datetimeFigureOut">
              <a:rPr lang="it-IT" smtClean="0"/>
              <a:t>29/09/2017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D206D-5D46-4416-B9F0-2EBC8E75869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59036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2EEC-0DEC-4519-86B2-D35C9D955E4F}" type="datetimeFigureOut">
              <a:rPr lang="it-IT" smtClean="0"/>
              <a:t>29/09/2017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D206D-5D46-4416-B9F0-2EBC8E75869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3378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2EEC-0DEC-4519-86B2-D35C9D955E4F}" type="datetimeFigureOut">
              <a:rPr lang="it-IT" smtClean="0"/>
              <a:t>29/09/2017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D206D-5D46-4416-B9F0-2EBC8E75869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5966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2EEC-0DEC-4519-86B2-D35C9D955E4F}" type="datetimeFigureOut">
              <a:rPr lang="it-IT" smtClean="0"/>
              <a:t>29/09/2017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D206D-5D46-4416-B9F0-2EBC8E75869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4275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2EEC-0DEC-4519-86B2-D35C9D955E4F}" type="datetimeFigureOut">
              <a:rPr lang="it-IT" smtClean="0"/>
              <a:t>29/09/2017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D206D-5D46-4416-B9F0-2EBC8E75869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85663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2EEC-0DEC-4519-86B2-D35C9D955E4F}" type="datetimeFigureOut">
              <a:rPr lang="it-IT" smtClean="0"/>
              <a:t>29/09/2017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D206D-5D46-4416-B9F0-2EBC8E75869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3819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2EEC-0DEC-4519-86B2-D35C9D955E4F}" type="datetimeFigureOut">
              <a:rPr lang="it-IT" smtClean="0"/>
              <a:t>29/09/2017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D206D-5D46-4416-B9F0-2EBC8E75869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25121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2EEC-0DEC-4519-86B2-D35C9D955E4F}" type="datetimeFigureOut">
              <a:rPr lang="it-IT" smtClean="0"/>
              <a:t>29/09/2017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D206D-5D46-4416-B9F0-2EBC8E75869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49060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2EEC-0DEC-4519-86B2-D35C9D955E4F}" type="datetimeFigureOut">
              <a:rPr lang="it-IT" smtClean="0"/>
              <a:t>29/09/2017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D206D-5D46-4416-B9F0-2EBC8E75869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1806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32EEC-0DEC-4519-86B2-D35C9D955E4F}" type="datetimeFigureOut">
              <a:rPr lang="it-IT" smtClean="0"/>
              <a:t>29/09/2017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D206D-5D46-4416-B9F0-2EBC8E75869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19463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3F2D9-3365-4065-884A-7D7A9AC7CE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2137893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r>
              <a:rPr lang="it-IT" b="1" dirty="0"/>
              <a:t>Attività progettuale di Calcolatori Elettronici 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79B728-79A1-4439-8BAA-8695F00616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34457" y="4724500"/>
            <a:ext cx="7590971" cy="1481071"/>
          </a:xfrm>
        </p:spPr>
        <p:txBody>
          <a:bodyPr>
            <a:normAutofit/>
          </a:bodyPr>
          <a:lstStyle/>
          <a:p>
            <a:pPr algn="just"/>
            <a:r>
              <a:rPr lang="it-IT" dirty="0"/>
              <a:t>		Matteo Olivi 		 0000814492        </a:t>
            </a:r>
          </a:p>
          <a:p>
            <a:pPr algn="just"/>
            <a:r>
              <a:rPr lang="it-IT" dirty="0"/>
              <a:t> 		Riccardo Buscaroli       &lt;numero di matricola&gt;</a:t>
            </a:r>
          </a:p>
          <a:p>
            <a:pPr algn="just"/>
            <a:r>
              <a:rPr lang="it-IT" dirty="0"/>
              <a:t>                           (France Mbeutcha) 	&lt;numero di matricola&gt;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08C52898-9C16-464B-B284-369C64CFDECE}"/>
              </a:ext>
            </a:extLst>
          </p:cNvPr>
          <p:cNvSpPr txBox="1">
            <a:spLocks/>
          </p:cNvSpPr>
          <p:nvPr/>
        </p:nvSpPr>
        <p:spPr>
          <a:xfrm>
            <a:off x="1524000" y="3169735"/>
            <a:ext cx="9144000" cy="1355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4000" dirty="0"/>
              <a:t>Descrizione del progetto </a:t>
            </a:r>
          </a:p>
        </p:txBody>
      </p:sp>
    </p:spTree>
    <p:extLst>
      <p:ext uri="{BB962C8B-B14F-4D97-AF65-F5344CB8AC3E}">
        <p14:creationId xmlns:p14="http://schemas.microsoft.com/office/powerpoint/2010/main" val="2919953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Immagine 26"/>
          <p:cNvPicPr>
            <a:picLocks noChangeAspect="1"/>
          </p:cNvPicPr>
          <p:nvPr/>
        </p:nvPicPr>
        <p:blipFill rotWithShape="1">
          <a:blip r:embed="rId2"/>
          <a:srcRect l="2201" t="1668" r="4600" b="5443"/>
          <a:stretch/>
        </p:blipFill>
        <p:spPr>
          <a:xfrm>
            <a:off x="4935050" y="4065565"/>
            <a:ext cx="2321899" cy="1688654"/>
          </a:xfrm>
          <a:prstGeom prst="rect">
            <a:avLst/>
          </a:prstGeom>
        </p:spPr>
      </p:pic>
      <p:sp>
        <p:nvSpPr>
          <p:cNvPr id="52" name="Title 1">
            <a:extLst>
              <a:ext uri="{FF2B5EF4-FFF2-40B4-BE49-F238E27FC236}">
                <a16:creationId xmlns:a16="http://schemas.microsoft.com/office/drawing/2014/main" id="{515D56D6-294D-44FB-B3E2-DE9DB87B0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90689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it-IT" b="1" dirty="0"/>
              <a:t>Architettura software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A4B92CE-3848-4D79-AAF0-C4D07143B8BD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6095998" y="2744777"/>
            <a:ext cx="0" cy="1332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9290C010-1D18-4E8B-863E-4F8A28721E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0655" y="2346614"/>
            <a:ext cx="790685" cy="438211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1874A9F7-B19A-4E5C-B6B4-DA1E6B3F64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4979" y="4586082"/>
            <a:ext cx="1085714" cy="647619"/>
          </a:xfrm>
          <a:prstGeom prst="rect">
            <a:avLst/>
          </a:prstGeom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10F67F0-1339-41CA-8C96-D79072E835A4}"/>
              </a:ext>
            </a:extLst>
          </p:cNvPr>
          <p:cNvCxnSpPr>
            <a:cxnSpLocks/>
          </p:cNvCxnSpPr>
          <p:nvPr/>
        </p:nvCxnSpPr>
        <p:spPr>
          <a:xfrm>
            <a:off x="7205434" y="4790941"/>
            <a:ext cx="1176295" cy="0"/>
          </a:xfrm>
          <a:prstGeom prst="straightConnector1">
            <a:avLst/>
          </a:prstGeom>
          <a:ln w="28575">
            <a:solidFill>
              <a:schemeClr val="tx1"/>
            </a:solidFill>
            <a:prstDash val="lgDashDot"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5" name="Picture 94">
            <a:extLst>
              <a:ext uri="{FF2B5EF4-FFF2-40B4-BE49-F238E27FC236}">
                <a16:creationId xmlns:a16="http://schemas.microsoft.com/office/drawing/2014/main" id="{82918184-8990-4169-B62B-3F0359BA5B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929" y="4637598"/>
            <a:ext cx="1085714" cy="647619"/>
          </a:xfrm>
          <a:prstGeom prst="rect">
            <a:avLst/>
          </a:prstGeom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ECEC739-DDBB-4DBD-9AE8-834DD4933D3B}"/>
              </a:ext>
            </a:extLst>
          </p:cNvPr>
          <p:cNvCxnSpPr>
            <a:cxnSpLocks/>
          </p:cNvCxnSpPr>
          <p:nvPr/>
        </p:nvCxnSpPr>
        <p:spPr>
          <a:xfrm flipH="1">
            <a:off x="3683948" y="4790941"/>
            <a:ext cx="1251102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5C447C3E-F92E-4090-830C-2CE99DE866BA}"/>
              </a:ext>
            </a:extLst>
          </p:cNvPr>
          <p:cNvSpPr txBox="1"/>
          <p:nvPr/>
        </p:nvSpPr>
        <p:spPr>
          <a:xfrm>
            <a:off x="5512547" y="1919741"/>
            <a:ext cx="1351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Aula studio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66619FD-4E6E-4502-A61D-E08B77F257BB}"/>
              </a:ext>
            </a:extLst>
          </p:cNvPr>
          <p:cNvSpPr txBox="1"/>
          <p:nvPr/>
        </p:nvSpPr>
        <p:spPr>
          <a:xfrm>
            <a:off x="9275230" y="4586082"/>
            <a:ext cx="1223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Studente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64B0DB8-0B1E-4569-A266-EC7EFD7252FE}"/>
              </a:ext>
            </a:extLst>
          </p:cNvPr>
          <p:cNvSpPr txBox="1"/>
          <p:nvPr/>
        </p:nvSpPr>
        <p:spPr>
          <a:xfrm>
            <a:off x="749462" y="4329276"/>
            <a:ext cx="23954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Raccoglitore di statistiche sull’utilizzo delle aule studio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12B92AE-CB25-4F2E-9CA5-4E827EF2740F}"/>
              </a:ext>
            </a:extLst>
          </p:cNvPr>
          <p:cNvCxnSpPr/>
          <p:nvPr/>
        </p:nvCxnSpPr>
        <p:spPr>
          <a:xfrm>
            <a:off x="8484306" y="2544685"/>
            <a:ext cx="78561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59B703F6-DD2C-4BEC-88EA-29D1584B4E09}"/>
              </a:ext>
            </a:extLst>
          </p:cNvPr>
          <p:cNvCxnSpPr/>
          <p:nvPr/>
        </p:nvCxnSpPr>
        <p:spPr>
          <a:xfrm>
            <a:off x="8484306" y="2888330"/>
            <a:ext cx="785611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CA67D751-6D43-4DE5-917A-DBFE8C53FBC3}"/>
              </a:ext>
            </a:extLst>
          </p:cNvPr>
          <p:cNvCxnSpPr/>
          <p:nvPr/>
        </p:nvCxnSpPr>
        <p:spPr>
          <a:xfrm>
            <a:off x="8484306" y="3259296"/>
            <a:ext cx="785611" cy="0"/>
          </a:xfrm>
          <a:prstGeom prst="straightConnector1">
            <a:avLst/>
          </a:prstGeom>
          <a:ln w="28575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93C25ABA-CFEE-4EE9-B4E3-0DC9B8CB791E}"/>
              </a:ext>
            </a:extLst>
          </p:cNvPr>
          <p:cNvSpPr txBox="1"/>
          <p:nvPr/>
        </p:nvSpPr>
        <p:spPr>
          <a:xfrm>
            <a:off x="8484306" y="2360019"/>
            <a:ext cx="2900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                 Update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E93FB48-5507-444B-85AF-8C33D224BE28}"/>
              </a:ext>
            </a:extLst>
          </p:cNvPr>
          <p:cNvSpPr txBox="1"/>
          <p:nvPr/>
        </p:nvSpPr>
        <p:spPr>
          <a:xfrm>
            <a:off x="8484306" y="2686817"/>
            <a:ext cx="2900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                 Subscribe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86F4D57-BA7D-4A90-A7F7-43E4E51C2593}"/>
              </a:ext>
            </a:extLst>
          </p:cNvPr>
          <p:cNvSpPr txBox="1"/>
          <p:nvPr/>
        </p:nvSpPr>
        <p:spPr>
          <a:xfrm>
            <a:off x="9372023" y="3013615"/>
            <a:ext cx="2900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Query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3B9871C-D97B-424B-9B70-7B844EAB404E}"/>
              </a:ext>
            </a:extLst>
          </p:cNvPr>
          <p:cNvSpPr/>
          <p:nvPr/>
        </p:nvSpPr>
        <p:spPr>
          <a:xfrm>
            <a:off x="8334979" y="2360019"/>
            <a:ext cx="2215166" cy="102292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71101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/>
          <p:cNvSpPr/>
          <p:nvPr/>
        </p:nvSpPr>
        <p:spPr>
          <a:xfrm>
            <a:off x="4967543" y="1813592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sr:Table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4967543" y="2423387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sr:StudyRoom</a:t>
            </a:r>
          </a:p>
        </p:txBody>
      </p:sp>
      <p:sp>
        <p:nvSpPr>
          <p:cNvPr id="8" name="Rectangle: Rounded Corners 7"/>
          <p:cNvSpPr/>
          <p:nvPr/>
        </p:nvSpPr>
        <p:spPr>
          <a:xfrm>
            <a:off x="4967543" y="4291399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sr:Seat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4979720" y="3040170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sr:University</a:t>
            </a:r>
          </a:p>
        </p:txBody>
      </p:sp>
      <p:sp>
        <p:nvSpPr>
          <p:cNvPr id="11" name="Rectangle: Rounded Corners 10"/>
          <p:cNvSpPr/>
          <p:nvPr/>
        </p:nvSpPr>
        <p:spPr>
          <a:xfrm>
            <a:off x="4979720" y="3687927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sr:Feature</a:t>
            </a:r>
          </a:p>
        </p:txBody>
      </p:sp>
      <p:sp>
        <p:nvSpPr>
          <p:cNvPr id="13" name="Rectangle: Rounded Corners 12"/>
          <p:cNvSpPr/>
          <p:nvPr/>
        </p:nvSpPr>
        <p:spPr>
          <a:xfrm>
            <a:off x="4979720" y="4920495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geo:SpatialThing</a:t>
            </a:r>
          </a:p>
        </p:txBody>
      </p:sp>
      <p:sp>
        <p:nvSpPr>
          <p:cNvPr id="15" name="Rectangle: Rounded Corners 14"/>
          <p:cNvSpPr/>
          <p:nvPr/>
        </p:nvSpPr>
        <p:spPr>
          <a:xfrm>
            <a:off x="2778103" y="3035405"/>
            <a:ext cx="1286204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owl:Thing</a:t>
            </a:r>
          </a:p>
        </p:txBody>
      </p:sp>
      <p:sp>
        <p:nvSpPr>
          <p:cNvPr id="16" name="Rectangle: Rounded Corners 15"/>
          <p:cNvSpPr/>
          <p:nvPr/>
        </p:nvSpPr>
        <p:spPr>
          <a:xfrm>
            <a:off x="7723985" y="4937642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geo:Point</a:t>
            </a:r>
          </a:p>
        </p:txBody>
      </p:sp>
      <p:cxnSp>
        <p:nvCxnSpPr>
          <p:cNvPr id="18" name="Straight Arrow Connector 17"/>
          <p:cNvCxnSpPr>
            <a:cxnSpLocks/>
          </p:cNvCxnSpPr>
          <p:nvPr/>
        </p:nvCxnSpPr>
        <p:spPr>
          <a:xfrm>
            <a:off x="4064307" y="3299198"/>
            <a:ext cx="932265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</p:cNvCxnSpPr>
          <p:nvPr/>
        </p:nvCxnSpPr>
        <p:spPr>
          <a:xfrm>
            <a:off x="6861530" y="5195793"/>
            <a:ext cx="911875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</p:cNvCxnSpPr>
          <p:nvPr/>
        </p:nvCxnSpPr>
        <p:spPr>
          <a:xfrm>
            <a:off x="4539080" y="3973536"/>
            <a:ext cx="432000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4564573" y="2681804"/>
            <a:ext cx="432000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cxnSpLocks/>
            <a:endCxn id="13" idx="1"/>
          </p:cNvCxnSpPr>
          <p:nvPr/>
        </p:nvCxnSpPr>
        <p:spPr>
          <a:xfrm flipV="1">
            <a:off x="4518690" y="5178913"/>
            <a:ext cx="461030" cy="13676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</p:cNvCxnSpPr>
          <p:nvPr/>
        </p:nvCxnSpPr>
        <p:spPr>
          <a:xfrm>
            <a:off x="4547720" y="2072009"/>
            <a:ext cx="432000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cxnSpLocks/>
          </p:cNvCxnSpPr>
          <p:nvPr/>
        </p:nvCxnSpPr>
        <p:spPr>
          <a:xfrm>
            <a:off x="4555933" y="4582317"/>
            <a:ext cx="432000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cxnSpLocks/>
          </p:cNvCxnSpPr>
          <p:nvPr/>
        </p:nvCxnSpPr>
        <p:spPr>
          <a:xfrm flipH="1">
            <a:off x="4547293" y="2072009"/>
            <a:ext cx="428" cy="31205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itle 1">
            <a:extLst>
              <a:ext uri="{FF2B5EF4-FFF2-40B4-BE49-F238E27FC236}">
                <a16:creationId xmlns:a16="http://schemas.microsoft.com/office/drawing/2014/main" id="{E6E42441-9AFD-4C72-9A96-9DAFA828C56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6906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400" b="1" dirty="0"/>
              <a:t>Ontologia di riferimento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3D6907-62EF-45DD-AA09-79C5BA324916}"/>
              </a:ext>
            </a:extLst>
          </p:cNvPr>
          <p:cNvSpPr txBox="1"/>
          <p:nvPr/>
        </p:nvSpPr>
        <p:spPr>
          <a:xfrm>
            <a:off x="1646349" y="5950719"/>
            <a:ext cx="96720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sr:	http://www.semanticweb.org/matteo/ontologies/2016/11/OperazioneStudyRoom# </a:t>
            </a:r>
          </a:p>
          <a:p>
            <a:r>
              <a:rPr lang="it-IT" dirty="0"/>
              <a:t>geo: 	http://www.w3.org/2003/01/geo/wgs84_pos#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D9ED6F-A644-4A99-BA8F-8DD7AB5455AA}"/>
              </a:ext>
            </a:extLst>
          </p:cNvPr>
          <p:cNvSpPr/>
          <p:nvPr/>
        </p:nvSpPr>
        <p:spPr>
          <a:xfrm>
            <a:off x="1556197" y="5950720"/>
            <a:ext cx="9079605" cy="67433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8292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/>
          <p:cNvSpPr/>
          <p:nvPr/>
        </p:nvSpPr>
        <p:spPr>
          <a:xfrm>
            <a:off x="5163610" y="1227121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sr:Table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5163610" y="2193478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sr:StudyRoom</a:t>
            </a:r>
          </a:p>
        </p:txBody>
      </p:sp>
      <p:sp>
        <p:nvSpPr>
          <p:cNvPr id="8" name="Rectangle: Rounded Corners 7"/>
          <p:cNvSpPr/>
          <p:nvPr/>
        </p:nvSpPr>
        <p:spPr>
          <a:xfrm>
            <a:off x="5163610" y="260764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sr:Seat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5163610" y="3159835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sr:University</a:t>
            </a:r>
          </a:p>
        </p:txBody>
      </p:sp>
      <p:sp>
        <p:nvSpPr>
          <p:cNvPr id="11" name="Rectangle: Rounded Corners 10"/>
          <p:cNvSpPr/>
          <p:nvPr/>
        </p:nvSpPr>
        <p:spPr>
          <a:xfrm>
            <a:off x="5163610" y="4126192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sr:Feature</a:t>
            </a:r>
          </a:p>
        </p:txBody>
      </p:sp>
      <p:sp>
        <p:nvSpPr>
          <p:cNvPr id="12" name="Rectangle: Rounded Corners 11"/>
          <p:cNvSpPr/>
          <p:nvPr/>
        </p:nvSpPr>
        <p:spPr>
          <a:xfrm>
            <a:off x="5163610" y="5092549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locn:Address</a:t>
            </a:r>
          </a:p>
        </p:txBody>
      </p:sp>
      <p:sp>
        <p:nvSpPr>
          <p:cNvPr id="13" name="Rectangle: Rounded Corners 12"/>
          <p:cNvSpPr/>
          <p:nvPr/>
        </p:nvSpPr>
        <p:spPr>
          <a:xfrm>
            <a:off x="5163610" y="6058908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geo:SpatialThing</a:t>
            </a:r>
          </a:p>
        </p:txBody>
      </p:sp>
      <p:sp>
        <p:nvSpPr>
          <p:cNvPr id="15" name="Rectangle: Rounded Corners 14"/>
          <p:cNvSpPr/>
          <p:nvPr/>
        </p:nvSpPr>
        <p:spPr>
          <a:xfrm>
            <a:off x="2368935" y="3159835"/>
            <a:ext cx="188280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owl:Thing</a:t>
            </a:r>
          </a:p>
        </p:txBody>
      </p:sp>
      <p:sp>
        <p:nvSpPr>
          <p:cNvPr id="16" name="Rectangle: Rounded Corners 15"/>
          <p:cNvSpPr/>
          <p:nvPr/>
        </p:nvSpPr>
        <p:spPr>
          <a:xfrm>
            <a:off x="7957295" y="6058907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geo:Point</a:t>
            </a:r>
          </a:p>
        </p:txBody>
      </p:sp>
      <p:cxnSp>
        <p:nvCxnSpPr>
          <p:cNvPr id="18" name="Straight Arrow Connector 17"/>
          <p:cNvCxnSpPr>
            <a:cxnSpLocks/>
            <a:stCxn id="15" idx="3"/>
          </p:cNvCxnSpPr>
          <p:nvPr/>
        </p:nvCxnSpPr>
        <p:spPr>
          <a:xfrm>
            <a:off x="4251735" y="3418253"/>
            <a:ext cx="932265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</p:cNvCxnSpPr>
          <p:nvPr/>
        </p:nvCxnSpPr>
        <p:spPr>
          <a:xfrm>
            <a:off x="7045420" y="6313853"/>
            <a:ext cx="911875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</p:cNvCxnSpPr>
          <p:nvPr/>
        </p:nvCxnSpPr>
        <p:spPr>
          <a:xfrm>
            <a:off x="4752000" y="4393130"/>
            <a:ext cx="432000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cxnSpLocks/>
          </p:cNvCxnSpPr>
          <p:nvPr/>
        </p:nvCxnSpPr>
        <p:spPr>
          <a:xfrm>
            <a:off x="4752000" y="5353492"/>
            <a:ext cx="432000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4752000" y="2472406"/>
            <a:ext cx="432000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cxnSpLocks/>
          </p:cNvCxnSpPr>
          <p:nvPr/>
        </p:nvCxnSpPr>
        <p:spPr>
          <a:xfrm>
            <a:off x="4752000" y="6313853"/>
            <a:ext cx="432000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</p:cNvCxnSpPr>
          <p:nvPr/>
        </p:nvCxnSpPr>
        <p:spPr>
          <a:xfrm>
            <a:off x="4752000" y="1512044"/>
            <a:ext cx="432000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cxnSpLocks/>
          </p:cNvCxnSpPr>
          <p:nvPr/>
        </p:nvCxnSpPr>
        <p:spPr>
          <a:xfrm>
            <a:off x="4752000" y="551682"/>
            <a:ext cx="432000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cxnSpLocks/>
          </p:cNvCxnSpPr>
          <p:nvPr/>
        </p:nvCxnSpPr>
        <p:spPr>
          <a:xfrm>
            <a:off x="4752000" y="532630"/>
            <a:ext cx="0" cy="5799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015BEF2-ED1A-4F8E-8563-15ABF7E60025}"/>
              </a:ext>
            </a:extLst>
          </p:cNvPr>
          <p:cNvSpPr txBox="1"/>
          <p:nvPr/>
        </p:nvSpPr>
        <p:spPr>
          <a:xfrm>
            <a:off x="1197735" y="777599"/>
            <a:ext cx="2459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BACKUP – NON MODIFICARE</a:t>
            </a:r>
          </a:p>
        </p:txBody>
      </p:sp>
    </p:spTree>
    <p:extLst>
      <p:ext uri="{BB962C8B-B14F-4D97-AF65-F5344CB8AC3E}">
        <p14:creationId xmlns:p14="http://schemas.microsoft.com/office/powerpoint/2010/main" val="1807586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grpSp>
        <p:nvGrpSpPr>
          <p:cNvPr id="4" name="Group 80"/>
          <p:cNvGrpSpPr>
            <a:grpSpLocks/>
          </p:cNvGrpSpPr>
          <p:nvPr/>
        </p:nvGrpSpPr>
        <p:grpSpPr bwMode="auto">
          <a:xfrm>
            <a:off x="75421" y="4700336"/>
            <a:ext cx="1871662" cy="2089150"/>
            <a:chOff x="113" y="2704"/>
            <a:chExt cx="1179" cy="1316"/>
          </a:xfrm>
        </p:grpSpPr>
        <p:sp>
          <p:nvSpPr>
            <p:cNvPr id="5" name="Rectangle 1663"/>
            <p:cNvSpPr>
              <a:spLocks noChangeArrowheads="1"/>
            </p:cNvSpPr>
            <p:nvPr/>
          </p:nvSpPr>
          <p:spPr bwMode="auto">
            <a:xfrm>
              <a:off x="113" y="2704"/>
              <a:ext cx="1179" cy="1316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it-I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 u="none" kern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  <p:sp>
          <p:nvSpPr>
            <p:cNvPr id="6" name="Rectangle 1664"/>
            <p:cNvSpPr>
              <a:spLocks noChangeArrowheads="1"/>
            </p:cNvSpPr>
            <p:nvPr/>
          </p:nvSpPr>
          <p:spPr bwMode="auto">
            <a:xfrm>
              <a:off x="191" y="3625"/>
              <a:ext cx="1041" cy="123"/>
            </a:xfrm>
            <a:prstGeom prst="rect">
              <a:avLst/>
            </a:prstGeom>
            <a:solidFill>
              <a:srgbClr val="BBE0E3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it-I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u="none" kern="0">
                  <a:solidFill>
                    <a:sysClr val="windowText" lastClr="000000"/>
                  </a:solidFill>
                  <a:latin typeface="Calibri" pitchFamily="34" charset="0"/>
                </a:rPr>
                <a:t>Class</a:t>
              </a:r>
              <a:r>
                <a:rPr lang="en-US" sz="800" u="none" kern="0">
                  <a:solidFill>
                    <a:sysClr val="windowText" lastClr="000000"/>
                  </a:solidFill>
                  <a:latin typeface="Arial" charset="0"/>
                </a:rPr>
                <a:t> </a:t>
              </a:r>
              <a:r>
                <a:rPr lang="en-US" sz="1200" u="none" kern="0">
                  <a:solidFill>
                    <a:sysClr val="windowText" lastClr="000000"/>
                  </a:solidFill>
                  <a:latin typeface="Calibri" pitchFamily="34" charset="0"/>
                </a:rPr>
                <a:t>Instance</a:t>
              </a:r>
              <a:endParaRPr lang="it-IT" sz="1200" u="none" kern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  <p:sp>
          <p:nvSpPr>
            <p:cNvPr id="7" name="Text Box 1665"/>
            <p:cNvSpPr txBox="1">
              <a:spLocks noChangeArrowheads="1"/>
            </p:cNvSpPr>
            <p:nvPr/>
          </p:nvSpPr>
          <p:spPr bwMode="auto">
            <a:xfrm>
              <a:off x="238" y="3387"/>
              <a:ext cx="520" cy="179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lgDash"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it-I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u="none" kern="0">
                  <a:solidFill>
                    <a:sysClr val="windowText" lastClr="000000"/>
                  </a:solidFill>
                  <a:latin typeface="Calibri" pitchFamily="34" charset="0"/>
                </a:rPr>
                <a:t>Property</a:t>
              </a:r>
              <a:endParaRPr lang="it-IT" sz="1200" u="none" kern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  <p:sp>
          <p:nvSpPr>
            <p:cNvPr id="8" name="AutoShape 1666"/>
            <p:cNvSpPr>
              <a:spLocks noChangeArrowheads="1"/>
            </p:cNvSpPr>
            <p:nvPr/>
          </p:nvSpPr>
          <p:spPr bwMode="auto">
            <a:xfrm>
              <a:off x="191" y="3815"/>
              <a:ext cx="1041" cy="159"/>
            </a:xfrm>
            <a:prstGeom prst="hexagon">
              <a:avLst>
                <a:gd name="adj" fmla="val 137845"/>
                <a:gd name="vf" fmla="val 115470"/>
              </a:avLst>
            </a:prstGeom>
            <a:solidFill>
              <a:srgbClr val="2D2D8A">
                <a:lumMod val="40000"/>
                <a:lumOff val="60000"/>
              </a:srgbClr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it-I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u="none" kern="0">
                  <a:solidFill>
                    <a:sysClr val="windowText" lastClr="000000"/>
                  </a:solidFill>
                  <a:latin typeface="Calibri" pitchFamily="34" charset="0"/>
                </a:rPr>
                <a:t>Literal</a:t>
              </a:r>
              <a:endParaRPr lang="it-IT" sz="1200" u="none" kern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  <p:sp>
          <p:nvSpPr>
            <p:cNvPr id="9" name="Line 1667"/>
            <p:cNvSpPr>
              <a:spLocks noChangeShapeType="1"/>
            </p:cNvSpPr>
            <p:nvPr/>
          </p:nvSpPr>
          <p:spPr bwMode="auto">
            <a:xfrm>
              <a:off x="806" y="3467"/>
              <a:ext cx="379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>
              <a:defPPr>
                <a:defRPr lang="it-I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 u="none" kern="0">
                <a:solidFill>
                  <a:sysClr val="windowText" lastClr="000000"/>
                </a:solidFill>
                <a:latin typeface="Arial" charset="0"/>
              </a:endParaRPr>
            </a:p>
          </p:txBody>
        </p:sp>
        <p:sp>
          <p:nvSpPr>
            <p:cNvPr id="10" name="Text Box 1680"/>
            <p:cNvSpPr txBox="1">
              <a:spLocks noChangeArrowheads="1"/>
            </p:cNvSpPr>
            <p:nvPr/>
          </p:nvSpPr>
          <p:spPr bwMode="auto">
            <a:xfrm>
              <a:off x="249" y="2840"/>
              <a:ext cx="624" cy="218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defPPr>
                <a:defRPr lang="it-I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it-IT" altLang="it-IT" sz="1600" u="none">
                  <a:solidFill>
                    <a:srgbClr val="FF0000"/>
                  </a:solidFill>
                  <a:latin typeface="Calibri" panose="020F0502020204030204" pitchFamily="34" charset="0"/>
                </a:rPr>
                <a:t>rdf:type</a:t>
              </a:r>
            </a:p>
          </p:txBody>
        </p:sp>
        <p:sp>
          <p:nvSpPr>
            <p:cNvPr id="11" name="Rettangolo arrotondato 5"/>
            <p:cNvSpPr>
              <a:spLocks noChangeArrowheads="1"/>
            </p:cNvSpPr>
            <p:nvPr/>
          </p:nvSpPr>
          <p:spPr bwMode="auto">
            <a:xfrm>
              <a:off x="249" y="3113"/>
              <a:ext cx="624" cy="174"/>
            </a:xfrm>
            <a:prstGeom prst="roundRect">
              <a:avLst>
                <a:gd name="adj" fmla="val 16667"/>
              </a:avLst>
            </a:prstGeom>
            <a:solidFill>
              <a:srgbClr val="3C8C93"/>
            </a:solidFill>
            <a:ln w="25400" algn="ctr">
              <a:solidFill>
                <a:srgbClr val="262673"/>
              </a:solidFill>
              <a:round/>
              <a:headEnd/>
              <a:tailEnd/>
            </a:ln>
          </p:spPr>
          <p:txBody>
            <a:bodyPr anchor="ctr"/>
            <a:lstStyle>
              <a:defPPr>
                <a:defRPr lang="it-I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it-IT" altLang="it-IT" sz="1400" u="none">
                  <a:solidFill>
                    <a:srgbClr val="FFFFFF"/>
                  </a:solidFill>
                </a:rPr>
                <a:t>CLASS</a:t>
              </a:r>
            </a:p>
          </p:txBody>
        </p:sp>
      </p:grpSp>
      <p:sp>
        <p:nvSpPr>
          <p:cNvPr id="13" name="Segnaposto contenuto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2366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803E2-4DB2-4948-AFFC-8C4633299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90689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it-IT" b="1" dirty="0"/>
              <a:t>Obiettivo del progetto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A7772-7FC3-4695-98C1-FE8D998A6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77168"/>
            <a:ext cx="10515600" cy="2456089"/>
          </a:xfrm>
        </p:spPr>
        <p:txBody>
          <a:bodyPr/>
          <a:lstStyle/>
          <a:p>
            <a:r>
              <a:rPr lang="it-IT" dirty="0">
                <a:solidFill>
                  <a:srgbClr val="FF0000"/>
                </a:solidFill>
              </a:rPr>
              <a:t>Prototipo di un’applicazione di monitoraggio dei posti liberi in aule studio con dati in real-time</a:t>
            </a:r>
          </a:p>
        </p:txBody>
      </p:sp>
    </p:spTree>
    <p:extLst>
      <p:ext uri="{BB962C8B-B14F-4D97-AF65-F5344CB8AC3E}">
        <p14:creationId xmlns:p14="http://schemas.microsoft.com/office/powerpoint/2010/main" val="925413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803E2-4DB2-4948-AFFC-8C4633299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90689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it-IT" b="1" dirty="0"/>
              <a:t>Obiettivo del progetto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A7772-7FC3-4695-98C1-FE8D998A6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77168"/>
            <a:ext cx="10515600" cy="2456089"/>
          </a:xfrm>
        </p:spPr>
        <p:txBody>
          <a:bodyPr/>
          <a:lstStyle/>
          <a:p>
            <a:r>
              <a:rPr lang="it-IT" dirty="0"/>
              <a:t>Prototipo di un’applicazione di monitoraggio dei posti liberi in aule studio con dati in real-time</a:t>
            </a:r>
          </a:p>
          <a:p>
            <a:r>
              <a:rPr lang="it-IT" dirty="0">
                <a:solidFill>
                  <a:srgbClr val="FF0000"/>
                </a:solidFill>
              </a:rPr>
              <a:t>che consenta agli utenti di trovare aule studio libero</a:t>
            </a:r>
          </a:p>
        </p:txBody>
      </p:sp>
    </p:spTree>
    <p:extLst>
      <p:ext uri="{BB962C8B-B14F-4D97-AF65-F5344CB8AC3E}">
        <p14:creationId xmlns:p14="http://schemas.microsoft.com/office/powerpoint/2010/main" val="1834602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803E2-4DB2-4948-AFFC-8C4633299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90689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it-IT" b="1" dirty="0"/>
              <a:t>Obiettivo del progetto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A7772-7FC3-4695-98C1-FE8D998A6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77168"/>
            <a:ext cx="10515600" cy="2456089"/>
          </a:xfrm>
        </p:spPr>
        <p:txBody>
          <a:bodyPr/>
          <a:lstStyle/>
          <a:p>
            <a:r>
              <a:rPr lang="it-IT" dirty="0"/>
              <a:t>Prototipo di un’applicazione di monitoraggio dei posti liberi in aule studio con dati in real-time</a:t>
            </a:r>
          </a:p>
          <a:p>
            <a:r>
              <a:rPr lang="it-IT" dirty="0"/>
              <a:t>che consenta agli utenti di trovare aule studio libero</a:t>
            </a:r>
          </a:p>
          <a:p>
            <a:r>
              <a:rPr lang="it-IT" dirty="0">
                <a:solidFill>
                  <a:srgbClr val="FF0000"/>
                </a:solidFill>
              </a:rPr>
              <a:t>e permetta di raccogliere statistiche sull’utilizzo delle aule studio</a:t>
            </a:r>
          </a:p>
        </p:txBody>
      </p:sp>
    </p:spTree>
    <p:extLst>
      <p:ext uri="{BB962C8B-B14F-4D97-AF65-F5344CB8AC3E}">
        <p14:creationId xmlns:p14="http://schemas.microsoft.com/office/powerpoint/2010/main" val="2878515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803E2-4DB2-4948-AFFC-8C4633299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90689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it-IT" b="1" dirty="0"/>
              <a:t>Una user 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A7772-7FC3-4695-98C1-FE8D998A6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77168"/>
            <a:ext cx="10515600" cy="2456089"/>
          </a:xfrm>
        </p:spPr>
        <p:txBody>
          <a:bodyPr/>
          <a:lstStyle/>
          <a:p>
            <a:r>
              <a:rPr lang="it-IT" dirty="0">
                <a:solidFill>
                  <a:srgbClr val="FF0000"/>
                </a:solidFill>
              </a:rPr>
              <a:t>Come utente, voglio sapere quali aule studio vicine alla mia posizione corrente hanno dei posti liberi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86609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803E2-4DB2-4948-AFFC-8C4633299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90689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it-IT" b="1" dirty="0"/>
              <a:t>Una user 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A7772-7FC3-4695-98C1-FE8D998A6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77168"/>
            <a:ext cx="10515600" cy="3849461"/>
          </a:xfrm>
        </p:spPr>
        <p:txBody>
          <a:bodyPr>
            <a:normAutofit/>
          </a:bodyPr>
          <a:lstStyle/>
          <a:p>
            <a:r>
              <a:rPr lang="it-IT" dirty="0"/>
              <a:t>Come utente, voglio sapere quali aule studio vicine alla mia posizione corrente hanno dei posti liberi</a:t>
            </a:r>
          </a:p>
          <a:p>
            <a:r>
              <a:rPr lang="it-IT" dirty="0">
                <a:solidFill>
                  <a:srgbClr val="FF0000"/>
                </a:solidFill>
              </a:rPr>
              <a:t>Voglio poter specificare il raggio entro cui cercare aule studio</a:t>
            </a:r>
          </a:p>
          <a:p>
            <a:endParaRPr lang="it-IT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42630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803E2-4DB2-4948-AFFC-8C4633299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90689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it-IT" b="1" dirty="0"/>
              <a:t>Una user 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A7772-7FC3-4695-98C1-FE8D998A6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77168"/>
            <a:ext cx="10515600" cy="3849461"/>
          </a:xfrm>
        </p:spPr>
        <p:txBody>
          <a:bodyPr>
            <a:normAutofit/>
          </a:bodyPr>
          <a:lstStyle/>
          <a:p>
            <a:r>
              <a:rPr lang="it-IT" dirty="0"/>
              <a:t>Come utente, voglio sapere quali aule studio vicine alla mia posizione corrente hanno dei posti liberi</a:t>
            </a:r>
          </a:p>
          <a:p>
            <a:r>
              <a:rPr lang="it-IT" dirty="0"/>
              <a:t>Voglio poter specificare il raggio entro cui cercare aule studio</a:t>
            </a:r>
          </a:p>
          <a:p>
            <a:r>
              <a:rPr lang="it-IT" dirty="0">
                <a:solidFill>
                  <a:srgbClr val="FF0000"/>
                </a:solidFill>
              </a:rPr>
              <a:t>Voglio poter specificare il numero di posti liberi che le aule studio da includere nel risultato devono avere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27581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803E2-4DB2-4948-AFFC-8C4633299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90689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it-IT" b="1" dirty="0"/>
              <a:t>Una user 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A7772-7FC3-4695-98C1-FE8D998A6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77168"/>
            <a:ext cx="10515600" cy="3849461"/>
          </a:xfrm>
        </p:spPr>
        <p:txBody>
          <a:bodyPr>
            <a:normAutofit/>
          </a:bodyPr>
          <a:lstStyle/>
          <a:p>
            <a:r>
              <a:rPr lang="it-IT" dirty="0"/>
              <a:t>Come utente, voglio sapere quali aule studio vicine alla mia posizione corrente hanno dei posti liberi</a:t>
            </a:r>
          </a:p>
          <a:p>
            <a:r>
              <a:rPr lang="it-IT" dirty="0"/>
              <a:t>Voglio poter specificare il raggio entro cui cercare aule studio</a:t>
            </a:r>
          </a:p>
          <a:p>
            <a:r>
              <a:rPr lang="it-IT" dirty="0"/>
              <a:t>Voglio poter specificare il numero di posti liberi che le aule studio devono avere</a:t>
            </a:r>
          </a:p>
          <a:p>
            <a:r>
              <a:rPr lang="it-IT" dirty="0">
                <a:solidFill>
                  <a:srgbClr val="FF0000"/>
                </a:solidFill>
              </a:rPr>
              <a:t>Voglio poter specificare altri criteri di ricerca, come presenza di un bagno per disabili o prese di corrente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86896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831827" y="2274146"/>
            <a:ext cx="3636696" cy="25783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" name="Rettangolo 4"/>
          <p:cNvSpPr/>
          <p:nvPr/>
        </p:nvSpPr>
        <p:spPr>
          <a:xfrm>
            <a:off x="1252785" y="2399573"/>
            <a:ext cx="882031" cy="1383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Ovale 6"/>
          <p:cNvSpPr/>
          <p:nvPr/>
        </p:nvSpPr>
        <p:spPr>
          <a:xfrm>
            <a:off x="1349889" y="2634243"/>
            <a:ext cx="89012" cy="8901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/>
          <p:cNvSpPr/>
          <p:nvPr/>
        </p:nvSpPr>
        <p:spPr>
          <a:xfrm>
            <a:off x="1924426" y="2634243"/>
            <a:ext cx="89012" cy="8901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/>
          <p:cNvSpPr/>
          <p:nvPr/>
        </p:nvSpPr>
        <p:spPr>
          <a:xfrm>
            <a:off x="1349889" y="3500090"/>
            <a:ext cx="89012" cy="8901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Ovale 9"/>
          <p:cNvSpPr/>
          <p:nvPr/>
        </p:nvSpPr>
        <p:spPr>
          <a:xfrm>
            <a:off x="1924426" y="3500090"/>
            <a:ext cx="89012" cy="8901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Ovale 10"/>
          <p:cNvSpPr/>
          <p:nvPr/>
        </p:nvSpPr>
        <p:spPr>
          <a:xfrm>
            <a:off x="1070715" y="2634243"/>
            <a:ext cx="89012" cy="8901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Ovale 11"/>
          <p:cNvSpPr/>
          <p:nvPr/>
        </p:nvSpPr>
        <p:spPr>
          <a:xfrm>
            <a:off x="1070715" y="3500090"/>
            <a:ext cx="89012" cy="8901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Ovale 12"/>
          <p:cNvSpPr/>
          <p:nvPr/>
        </p:nvSpPr>
        <p:spPr>
          <a:xfrm>
            <a:off x="2227874" y="2634243"/>
            <a:ext cx="89012" cy="8901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Ovale 13"/>
          <p:cNvSpPr/>
          <p:nvPr/>
        </p:nvSpPr>
        <p:spPr>
          <a:xfrm>
            <a:off x="2227874" y="3500090"/>
            <a:ext cx="89012" cy="8901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14"/>
          <p:cNvSpPr/>
          <p:nvPr/>
        </p:nvSpPr>
        <p:spPr>
          <a:xfrm>
            <a:off x="2941997" y="2399573"/>
            <a:ext cx="882031" cy="1383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Ovale 15"/>
          <p:cNvSpPr/>
          <p:nvPr/>
        </p:nvSpPr>
        <p:spPr>
          <a:xfrm>
            <a:off x="3039101" y="2634243"/>
            <a:ext cx="89012" cy="8901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Ovale 16"/>
          <p:cNvSpPr/>
          <p:nvPr/>
        </p:nvSpPr>
        <p:spPr>
          <a:xfrm>
            <a:off x="3613638" y="2634243"/>
            <a:ext cx="89012" cy="8901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Ovale 17"/>
          <p:cNvSpPr/>
          <p:nvPr/>
        </p:nvSpPr>
        <p:spPr>
          <a:xfrm>
            <a:off x="3039101" y="3500090"/>
            <a:ext cx="89012" cy="8901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Ovale 18"/>
          <p:cNvSpPr/>
          <p:nvPr/>
        </p:nvSpPr>
        <p:spPr>
          <a:xfrm>
            <a:off x="3613638" y="3500090"/>
            <a:ext cx="89012" cy="8901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Ovale 19"/>
          <p:cNvSpPr/>
          <p:nvPr/>
        </p:nvSpPr>
        <p:spPr>
          <a:xfrm>
            <a:off x="2759927" y="2634243"/>
            <a:ext cx="89012" cy="8901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Ovale 20"/>
          <p:cNvSpPr/>
          <p:nvPr/>
        </p:nvSpPr>
        <p:spPr>
          <a:xfrm>
            <a:off x="2759927" y="3500090"/>
            <a:ext cx="89012" cy="8901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Ovale 21"/>
          <p:cNvSpPr/>
          <p:nvPr/>
        </p:nvSpPr>
        <p:spPr>
          <a:xfrm>
            <a:off x="3917086" y="2634243"/>
            <a:ext cx="89012" cy="8901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Ovale 22"/>
          <p:cNvSpPr/>
          <p:nvPr/>
        </p:nvSpPr>
        <p:spPr>
          <a:xfrm>
            <a:off x="3917086" y="3500090"/>
            <a:ext cx="89012" cy="8901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Callout 2 24"/>
          <p:cNvSpPr/>
          <p:nvPr/>
        </p:nvSpPr>
        <p:spPr>
          <a:xfrm>
            <a:off x="4659531" y="2634243"/>
            <a:ext cx="1097144" cy="250853"/>
          </a:xfrm>
          <a:prstGeom prst="borderCallout2">
            <a:avLst>
              <a:gd name="adj1" fmla="val 18750"/>
              <a:gd name="adj2" fmla="val 695"/>
              <a:gd name="adj3" fmla="val 18750"/>
              <a:gd name="adj4" fmla="val -16667"/>
              <a:gd name="adj5" fmla="val 17578"/>
              <a:gd name="adj6" fmla="val -5830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ysClr val="windowText" lastClr="000000"/>
                </a:solidFill>
              </a:rPr>
              <a:t>sensore sedia</a:t>
            </a:r>
          </a:p>
        </p:txBody>
      </p:sp>
      <p:sp>
        <p:nvSpPr>
          <p:cNvPr id="26" name="Callout 2 25"/>
          <p:cNvSpPr/>
          <p:nvPr/>
        </p:nvSpPr>
        <p:spPr>
          <a:xfrm>
            <a:off x="4670996" y="2274146"/>
            <a:ext cx="1097144" cy="250853"/>
          </a:xfrm>
          <a:prstGeom prst="borderCallout2">
            <a:avLst>
              <a:gd name="adj1" fmla="val 18750"/>
              <a:gd name="adj2" fmla="val 695"/>
              <a:gd name="adj3" fmla="val 18750"/>
              <a:gd name="adj4" fmla="val -35417"/>
              <a:gd name="adj5" fmla="val 156288"/>
              <a:gd name="adj6" fmla="val -9553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ysClr val="windowText" lastClr="000000"/>
                </a:solidFill>
              </a:rPr>
              <a:t>sensore tavolo</a:t>
            </a:r>
          </a:p>
        </p:txBody>
      </p:sp>
      <p:pic>
        <p:nvPicPr>
          <p:cNvPr id="27" name="Immagine 26"/>
          <p:cNvPicPr>
            <a:picLocks noChangeAspect="1"/>
          </p:cNvPicPr>
          <p:nvPr/>
        </p:nvPicPr>
        <p:blipFill rotWithShape="1">
          <a:blip r:embed="rId2"/>
          <a:srcRect l="2201" t="1668" r="4600" b="5443"/>
          <a:stretch/>
        </p:blipFill>
        <p:spPr>
          <a:xfrm>
            <a:off x="4564769" y="5188928"/>
            <a:ext cx="1937857" cy="1409351"/>
          </a:xfrm>
          <a:prstGeom prst="rect">
            <a:avLst/>
          </a:prstGeom>
        </p:spPr>
      </p:pic>
      <p:pic>
        <p:nvPicPr>
          <p:cNvPr id="28" name="Immagine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3104" y="4689784"/>
            <a:ext cx="1349200" cy="1908495"/>
          </a:xfrm>
          <a:prstGeom prst="rect">
            <a:avLst/>
          </a:prstGeom>
        </p:spPr>
      </p:pic>
      <p:sp>
        <p:nvSpPr>
          <p:cNvPr id="29" name="Freccia a destra rientrata 28"/>
          <p:cNvSpPr/>
          <p:nvPr/>
        </p:nvSpPr>
        <p:spPr>
          <a:xfrm rot="1667932">
            <a:off x="2525528" y="4992373"/>
            <a:ext cx="2184105" cy="304743"/>
          </a:xfrm>
          <a:prstGeom prst="notchedRightArrow">
            <a:avLst>
              <a:gd name="adj1" fmla="val 25095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1" name="Freccia bidirezionale orizzontale 30"/>
          <p:cNvSpPr/>
          <p:nvPr/>
        </p:nvSpPr>
        <p:spPr>
          <a:xfrm>
            <a:off x="6596851" y="5900668"/>
            <a:ext cx="3680490" cy="311958"/>
          </a:xfrm>
          <a:prstGeom prst="leftRightArrow">
            <a:avLst>
              <a:gd name="adj1" fmla="val 27353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1" name="Freccia a destra rientrata 50"/>
          <p:cNvSpPr/>
          <p:nvPr/>
        </p:nvSpPr>
        <p:spPr>
          <a:xfrm rot="18973834" flipH="1" flipV="1">
            <a:off x="6330473" y="5094169"/>
            <a:ext cx="1501000" cy="343300"/>
          </a:xfrm>
          <a:prstGeom prst="notchedRightArrow">
            <a:avLst>
              <a:gd name="adj1" fmla="val 25095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515D56D6-294D-44FB-B3E2-DE9DB87B0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90689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it-IT" b="1" dirty="0"/>
              <a:t>Architettura dell’applicazione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374445FE-34BB-40A5-B8DA-7B984C7B7A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790" y="4173593"/>
            <a:ext cx="905207" cy="678905"/>
          </a:xfrm>
          <a:prstGeom prst="rect">
            <a:avLst/>
          </a:prstGeom>
        </p:spPr>
      </p:pic>
      <p:sp>
        <p:nvSpPr>
          <p:cNvPr id="59" name="Lightning Bolt 58">
            <a:extLst>
              <a:ext uri="{FF2B5EF4-FFF2-40B4-BE49-F238E27FC236}">
                <a16:creationId xmlns:a16="http://schemas.microsoft.com/office/drawing/2014/main" id="{CC8F1AC7-58CB-402D-8641-293D62A51518}"/>
              </a:ext>
            </a:extLst>
          </p:cNvPr>
          <p:cNvSpPr/>
          <p:nvPr/>
        </p:nvSpPr>
        <p:spPr>
          <a:xfrm>
            <a:off x="2230540" y="3686206"/>
            <a:ext cx="325234" cy="487386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4" name="Callout 2 24">
            <a:extLst>
              <a:ext uri="{FF2B5EF4-FFF2-40B4-BE49-F238E27FC236}">
                <a16:creationId xmlns:a16="http://schemas.microsoft.com/office/drawing/2014/main" id="{B079D10E-202D-40DB-BBC6-A33EC4A5805C}"/>
              </a:ext>
            </a:extLst>
          </p:cNvPr>
          <p:cNvSpPr/>
          <p:nvPr/>
        </p:nvSpPr>
        <p:spPr>
          <a:xfrm>
            <a:off x="3177391" y="3929899"/>
            <a:ext cx="1215769" cy="451545"/>
          </a:xfrm>
          <a:prstGeom prst="borderCallout2">
            <a:avLst>
              <a:gd name="adj1" fmla="val 18750"/>
              <a:gd name="adj2" fmla="val 695"/>
              <a:gd name="adj3" fmla="val 18750"/>
              <a:gd name="adj4" fmla="val -16667"/>
              <a:gd name="adj5" fmla="val 17578"/>
              <a:gd name="adj6" fmla="val -5830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ysClr val="windowText" lastClr="000000"/>
                </a:solidFill>
              </a:rPr>
              <a:t>Posto diventa occupato</a:t>
            </a:r>
          </a:p>
        </p:txBody>
      </p:sp>
      <p:sp>
        <p:nvSpPr>
          <p:cNvPr id="71" name="Rettangolo 3">
            <a:extLst>
              <a:ext uri="{FF2B5EF4-FFF2-40B4-BE49-F238E27FC236}">
                <a16:creationId xmlns:a16="http://schemas.microsoft.com/office/drawing/2014/main" id="{E6CE5D1A-107A-4FFA-A8EC-7AD1D97D1C7B}"/>
              </a:ext>
            </a:extLst>
          </p:cNvPr>
          <p:cNvSpPr/>
          <p:nvPr/>
        </p:nvSpPr>
        <p:spPr>
          <a:xfrm>
            <a:off x="6070148" y="2274145"/>
            <a:ext cx="3636696" cy="25783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2" name="Rettangolo 4">
            <a:extLst>
              <a:ext uri="{FF2B5EF4-FFF2-40B4-BE49-F238E27FC236}">
                <a16:creationId xmlns:a16="http://schemas.microsoft.com/office/drawing/2014/main" id="{94BFFAAC-6FAA-44D8-9AF0-25CCAEBA0C9B}"/>
              </a:ext>
            </a:extLst>
          </p:cNvPr>
          <p:cNvSpPr/>
          <p:nvPr/>
        </p:nvSpPr>
        <p:spPr>
          <a:xfrm>
            <a:off x="6491106" y="2399572"/>
            <a:ext cx="882031" cy="1383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3" name="Ovale 6">
            <a:extLst>
              <a:ext uri="{FF2B5EF4-FFF2-40B4-BE49-F238E27FC236}">
                <a16:creationId xmlns:a16="http://schemas.microsoft.com/office/drawing/2014/main" id="{0F6D2A15-7544-496E-A74F-8FEF694854F5}"/>
              </a:ext>
            </a:extLst>
          </p:cNvPr>
          <p:cNvSpPr/>
          <p:nvPr/>
        </p:nvSpPr>
        <p:spPr>
          <a:xfrm>
            <a:off x="6588210" y="2634242"/>
            <a:ext cx="89012" cy="8901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4" name="Ovale 7">
            <a:extLst>
              <a:ext uri="{FF2B5EF4-FFF2-40B4-BE49-F238E27FC236}">
                <a16:creationId xmlns:a16="http://schemas.microsoft.com/office/drawing/2014/main" id="{B4DA633C-49DD-43DE-BFFA-4019D6055F3A}"/>
              </a:ext>
            </a:extLst>
          </p:cNvPr>
          <p:cNvSpPr/>
          <p:nvPr/>
        </p:nvSpPr>
        <p:spPr>
          <a:xfrm>
            <a:off x="7162747" y="2634242"/>
            <a:ext cx="89012" cy="8901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5" name="Ovale 8">
            <a:extLst>
              <a:ext uri="{FF2B5EF4-FFF2-40B4-BE49-F238E27FC236}">
                <a16:creationId xmlns:a16="http://schemas.microsoft.com/office/drawing/2014/main" id="{B51AD44B-19C4-406F-9071-C1AC88CACD4D}"/>
              </a:ext>
            </a:extLst>
          </p:cNvPr>
          <p:cNvSpPr/>
          <p:nvPr/>
        </p:nvSpPr>
        <p:spPr>
          <a:xfrm>
            <a:off x="6588210" y="3500089"/>
            <a:ext cx="89012" cy="8901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6" name="Ovale 9">
            <a:extLst>
              <a:ext uri="{FF2B5EF4-FFF2-40B4-BE49-F238E27FC236}">
                <a16:creationId xmlns:a16="http://schemas.microsoft.com/office/drawing/2014/main" id="{1D7042BD-9AF8-44E7-B991-0158A964042F}"/>
              </a:ext>
            </a:extLst>
          </p:cNvPr>
          <p:cNvSpPr/>
          <p:nvPr/>
        </p:nvSpPr>
        <p:spPr>
          <a:xfrm>
            <a:off x="7162747" y="3500089"/>
            <a:ext cx="89012" cy="8901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7" name="Ovale 10">
            <a:extLst>
              <a:ext uri="{FF2B5EF4-FFF2-40B4-BE49-F238E27FC236}">
                <a16:creationId xmlns:a16="http://schemas.microsoft.com/office/drawing/2014/main" id="{220C10BE-542F-41FB-BDDA-A2785B076317}"/>
              </a:ext>
            </a:extLst>
          </p:cNvPr>
          <p:cNvSpPr/>
          <p:nvPr/>
        </p:nvSpPr>
        <p:spPr>
          <a:xfrm>
            <a:off x="6309036" y="2634242"/>
            <a:ext cx="89012" cy="8901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Ovale 11">
            <a:extLst>
              <a:ext uri="{FF2B5EF4-FFF2-40B4-BE49-F238E27FC236}">
                <a16:creationId xmlns:a16="http://schemas.microsoft.com/office/drawing/2014/main" id="{C53750CE-C96E-46AD-9A83-94A8C6A909EC}"/>
              </a:ext>
            </a:extLst>
          </p:cNvPr>
          <p:cNvSpPr/>
          <p:nvPr/>
        </p:nvSpPr>
        <p:spPr>
          <a:xfrm>
            <a:off x="6309036" y="3500089"/>
            <a:ext cx="89012" cy="8901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9" name="Ovale 12">
            <a:extLst>
              <a:ext uri="{FF2B5EF4-FFF2-40B4-BE49-F238E27FC236}">
                <a16:creationId xmlns:a16="http://schemas.microsoft.com/office/drawing/2014/main" id="{4E80B171-C671-43DE-9B15-5B550C542533}"/>
              </a:ext>
            </a:extLst>
          </p:cNvPr>
          <p:cNvSpPr/>
          <p:nvPr/>
        </p:nvSpPr>
        <p:spPr>
          <a:xfrm>
            <a:off x="7466195" y="2634242"/>
            <a:ext cx="89012" cy="8901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0" name="Ovale 13">
            <a:extLst>
              <a:ext uri="{FF2B5EF4-FFF2-40B4-BE49-F238E27FC236}">
                <a16:creationId xmlns:a16="http://schemas.microsoft.com/office/drawing/2014/main" id="{EB4420BA-2DF0-4C26-B111-47F5E3648264}"/>
              </a:ext>
            </a:extLst>
          </p:cNvPr>
          <p:cNvSpPr/>
          <p:nvPr/>
        </p:nvSpPr>
        <p:spPr>
          <a:xfrm>
            <a:off x="7466195" y="3500089"/>
            <a:ext cx="89012" cy="8901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1" name="Rettangolo 14">
            <a:extLst>
              <a:ext uri="{FF2B5EF4-FFF2-40B4-BE49-F238E27FC236}">
                <a16:creationId xmlns:a16="http://schemas.microsoft.com/office/drawing/2014/main" id="{2D70DDCC-B587-4956-9B61-5D8CBA5CB7BF}"/>
              </a:ext>
            </a:extLst>
          </p:cNvPr>
          <p:cNvSpPr/>
          <p:nvPr/>
        </p:nvSpPr>
        <p:spPr>
          <a:xfrm>
            <a:off x="8180318" y="2399572"/>
            <a:ext cx="882031" cy="1383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2" name="Ovale 15">
            <a:extLst>
              <a:ext uri="{FF2B5EF4-FFF2-40B4-BE49-F238E27FC236}">
                <a16:creationId xmlns:a16="http://schemas.microsoft.com/office/drawing/2014/main" id="{B6EFFFE1-899F-4FAA-8FC3-5242851197CE}"/>
              </a:ext>
            </a:extLst>
          </p:cNvPr>
          <p:cNvSpPr/>
          <p:nvPr/>
        </p:nvSpPr>
        <p:spPr>
          <a:xfrm>
            <a:off x="8277422" y="2634242"/>
            <a:ext cx="89012" cy="8901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3" name="Ovale 16">
            <a:extLst>
              <a:ext uri="{FF2B5EF4-FFF2-40B4-BE49-F238E27FC236}">
                <a16:creationId xmlns:a16="http://schemas.microsoft.com/office/drawing/2014/main" id="{EA9626C3-688B-4152-ABBD-7582A1A35EB2}"/>
              </a:ext>
            </a:extLst>
          </p:cNvPr>
          <p:cNvSpPr/>
          <p:nvPr/>
        </p:nvSpPr>
        <p:spPr>
          <a:xfrm>
            <a:off x="8851959" y="2634242"/>
            <a:ext cx="89012" cy="8901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4" name="Ovale 17">
            <a:extLst>
              <a:ext uri="{FF2B5EF4-FFF2-40B4-BE49-F238E27FC236}">
                <a16:creationId xmlns:a16="http://schemas.microsoft.com/office/drawing/2014/main" id="{4269C2A7-B543-401A-886B-CD79E011C657}"/>
              </a:ext>
            </a:extLst>
          </p:cNvPr>
          <p:cNvSpPr/>
          <p:nvPr/>
        </p:nvSpPr>
        <p:spPr>
          <a:xfrm>
            <a:off x="8277422" y="3500089"/>
            <a:ext cx="89012" cy="8901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5" name="Ovale 18">
            <a:extLst>
              <a:ext uri="{FF2B5EF4-FFF2-40B4-BE49-F238E27FC236}">
                <a16:creationId xmlns:a16="http://schemas.microsoft.com/office/drawing/2014/main" id="{EDF887DA-BB64-4A63-B5E0-EFB2F21C450B}"/>
              </a:ext>
            </a:extLst>
          </p:cNvPr>
          <p:cNvSpPr/>
          <p:nvPr/>
        </p:nvSpPr>
        <p:spPr>
          <a:xfrm>
            <a:off x="8851959" y="3500089"/>
            <a:ext cx="89012" cy="8901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6" name="Ovale 19">
            <a:extLst>
              <a:ext uri="{FF2B5EF4-FFF2-40B4-BE49-F238E27FC236}">
                <a16:creationId xmlns:a16="http://schemas.microsoft.com/office/drawing/2014/main" id="{76489157-D554-4E2D-8CA3-61CBB3AD50C1}"/>
              </a:ext>
            </a:extLst>
          </p:cNvPr>
          <p:cNvSpPr/>
          <p:nvPr/>
        </p:nvSpPr>
        <p:spPr>
          <a:xfrm>
            <a:off x="7998248" y="2634242"/>
            <a:ext cx="89012" cy="8901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7" name="Ovale 20">
            <a:extLst>
              <a:ext uri="{FF2B5EF4-FFF2-40B4-BE49-F238E27FC236}">
                <a16:creationId xmlns:a16="http://schemas.microsoft.com/office/drawing/2014/main" id="{A193682D-C5CB-46B8-902A-4619FD83D1C1}"/>
              </a:ext>
            </a:extLst>
          </p:cNvPr>
          <p:cNvSpPr/>
          <p:nvPr/>
        </p:nvSpPr>
        <p:spPr>
          <a:xfrm>
            <a:off x="7998248" y="3500089"/>
            <a:ext cx="89012" cy="8901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8" name="Ovale 21">
            <a:extLst>
              <a:ext uri="{FF2B5EF4-FFF2-40B4-BE49-F238E27FC236}">
                <a16:creationId xmlns:a16="http://schemas.microsoft.com/office/drawing/2014/main" id="{34D1580C-2BF6-4BE0-B0B3-8F042D8DF359}"/>
              </a:ext>
            </a:extLst>
          </p:cNvPr>
          <p:cNvSpPr/>
          <p:nvPr/>
        </p:nvSpPr>
        <p:spPr>
          <a:xfrm>
            <a:off x="9155407" y="2634242"/>
            <a:ext cx="89012" cy="8901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9" name="Ovale 22">
            <a:extLst>
              <a:ext uri="{FF2B5EF4-FFF2-40B4-BE49-F238E27FC236}">
                <a16:creationId xmlns:a16="http://schemas.microsoft.com/office/drawing/2014/main" id="{D0400312-EA5A-4522-8511-FBA38E88791B}"/>
              </a:ext>
            </a:extLst>
          </p:cNvPr>
          <p:cNvSpPr/>
          <p:nvPr/>
        </p:nvSpPr>
        <p:spPr>
          <a:xfrm>
            <a:off x="9155407" y="3500089"/>
            <a:ext cx="89012" cy="8901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0" name="Picture 89">
            <a:extLst>
              <a:ext uri="{FF2B5EF4-FFF2-40B4-BE49-F238E27FC236}">
                <a16:creationId xmlns:a16="http://schemas.microsoft.com/office/drawing/2014/main" id="{B0BBA1FE-40AC-44F1-869B-CE364307E3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5111" y="4173592"/>
            <a:ext cx="905207" cy="678905"/>
          </a:xfrm>
          <a:prstGeom prst="rect">
            <a:avLst/>
          </a:prstGeom>
        </p:spPr>
      </p:pic>
      <p:sp>
        <p:nvSpPr>
          <p:cNvPr id="91" name="Lightning Bolt 90">
            <a:extLst>
              <a:ext uri="{FF2B5EF4-FFF2-40B4-BE49-F238E27FC236}">
                <a16:creationId xmlns:a16="http://schemas.microsoft.com/office/drawing/2014/main" id="{3F7B4544-79F5-491F-99D7-233D040EB85F}"/>
              </a:ext>
            </a:extLst>
          </p:cNvPr>
          <p:cNvSpPr/>
          <p:nvPr/>
        </p:nvSpPr>
        <p:spPr>
          <a:xfrm>
            <a:off x="7468861" y="3686205"/>
            <a:ext cx="325234" cy="487386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1030CB6-22EB-47A9-A002-F091CBABA586}"/>
              </a:ext>
            </a:extLst>
          </p:cNvPr>
          <p:cNvSpPr txBox="1"/>
          <p:nvPr/>
        </p:nvSpPr>
        <p:spPr>
          <a:xfrm>
            <a:off x="831827" y="1854967"/>
            <a:ext cx="3636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Aula studio 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69125C3-3EBC-446D-B4F4-B35E612ED1E4}"/>
              </a:ext>
            </a:extLst>
          </p:cNvPr>
          <p:cNvSpPr txBox="1"/>
          <p:nvPr/>
        </p:nvSpPr>
        <p:spPr>
          <a:xfrm>
            <a:off x="6070148" y="1826489"/>
            <a:ext cx="3636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Aula studio 2</a:t>
            </a:r>
          </a:p>
        </p:txBody>
      </p:sp>
      <p:sp>
        <p:nvSpPr>
          <p:cNvPr id="94" name="Callout 2 24">
            <a:extLst>
              <a:ext uri="{FF2B5EF4-FFF2-40B4-BE49-F238E27FC236}">
                <a16:creationId xmlns:a16="http://schemas.microsoft.com/office/drawing/2014/main" id="{840EAC97-1B17-450F-940A-83BC3BBB5388}"/>
              </a:ext>
            </a:extLst>
          </p:cNvPr>
          <p:cNvSpPr/>
          <p:nvPr/>
        </p:nvSpPr>
        <p:spPr>
          <a:xfrm>
            <a:off x="8454464" y="3861634"/>
            <a:ext cx="1215769" cy="451545"/>
          </a:xfrm>
          <a:prstGeom prst="borderCallout2">
            <a:avLst>
              <a:gd name="adj1" fmla="val 18750"/>
              <a:gd name="adj2" fmla="val 695"/>
              <a:gd name="adj3" fmla="val 18750"/>
              <a:gd name="adj4" fmla="val -16667"/>
              <a:gd name="adj5" fmla="val 20430"/>
              <a:gd name="adj6" fmla="val -6147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ysClr val="windowText" lastClr="000000"/>
                </a:solidFill>
              </a:rPr>
              <a:t>Posto si libera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EB0DF9A-6FDC-49AD-A4DC-D0E0AE9F4B9C}"/>
              </a:ext>
            </a:extLst>
          </p:cNvPr>
          <p:cNvSpPr txBox="1"/>
          <p:nvPr/>
        </p:nvSpPr>
        <p:spPr>
          <a:xfrm>
            <a:off x="10299920" y="4089248"/>
            <a:ext cx="1223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Utente finale</a:t>
            </a:r>
          </a:p>
        </p:txBody>
      </p:sp>
    </p:spTree>
    <p:extLst>
      <p:ext uri="{BB962C8B-B14F-4D97-AF65-F5344CB8AC3E}">
        <p14:creationId xmlns:p14="http://schemas.microsoft.com/office/powerpoint/2010/main" val="116748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600</TotalTime>
  <Words>356</Words>
  <Application>Microsoft Office PowerPoint</Application>
  <PresentationFormat>Widescreen</PresentationFormat>
  <Paragraphs>69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Attività progettuale di Calcolatori Elettronici M</vt:lpstr>
      <vt:lpstr>Obiettivo del progetto</vt:lpstr>
      <vt:lpstr>Obiettivo del progetto</vt:lpstr>
      <vt:lpstr>Obiettivo del progetto</vt:lpstr>
      <vt:lpstr>Una user story</vt:lpstr>
      <vt:lpstr>Una user story</vt:lpstr>
      <vt:lpstr>Una user story</vt:lpstr>
      <vt:lpstr>Una user story</vt:lpstr>
      <vt:lpstr>Architettura dell’applicazione</vt:lpstr>
      <vt:lpstr>Architettura software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Matteo Olivi</dc:creator>
  <cp:lastModifiedBy>Matteo Olivi</cp:lastModifiedBy>
  <cp:revision>69</cp:revision>
  <dcterms:created xsi:type="dcterms:W3CDTF">2017-03-29T21:53:27Z</dcterms:created>
  <dcterms:modified xsi:type="dcterms:W3CDTF">2017-09-29T14:27:53Z</dcterms:modified>
</cp:coreProperties>
</file>