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6" r:id="rId4"/>
    <p:sldId id="267" r:id="rId5"/>
    <p:sldId id="261" r:id="rId6"/>
    <p:sldId id="262" r:id="rId7"/>
    <p:sldId id="263" r:id="rId8"/>
    <p:sldId id="264" r:id="rId9"/>
    <p:sldId id="269" r:id="rId10"/>
    <p:sldId id="256" r:id="rId11"/>
    <p:sldId id="25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Olivi" initials="MO" lastIdx="1" clrIdx="0">
    <p:extLst>
      <p:ext uri="{19B8F6BF-5375-455C-9EA6-DF929625EA0E}">
        <p15:presenceInfo xmlns:p15="http://schemas.microsoft.com/office/powerpoint/2012/main" userId="b1c44457d3477c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9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9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2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6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F2D9-3365-4065-884A-7D7A9AC7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3789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b="1" dirty="0"/>
              <a:t>Attività progettuale di Calcolatori Elettronici 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B728-79A1-4439-8BAA-8695F006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457" y="4724500"/>
            <a:ext cx="7590971" cy="148107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		Matteo Olivi 		 0000814492        </a:t>
            </a:r>
          </a:p>
          <a:p>
            <a:pPr algn="just"/>
            <a:r>
              <a:rPr lang="it-IT" dirty="0"/>
              <a:t> 		Riccardo Buscaroli       &lt;numero di matricola&gt;</a:t>
            </a:r>
          </a:p>
          <a:p>
            <a:pPr algn="just"/>
            <a:r>
              <a:rPr lang="it-IT" dirty="0"/>
              <a:t>                           (France Mbeutcha) 	&lt;numero di matricola&gt;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C52898-9C16-464B-B284-369C64CFDECE}"/>
              </a:ext>
            </a:extLst>
          </p:cNvPr>
          <p:cNvSpPr txBox="1">
            <a:spLocks/>
          </p:cNvSpPr>
          <p:nvPr/>
        </p:nvSpPr>
        <p:spPr>
          <a:xfrm>
            <a:off x="1524000" y="3169735"/>
            <a:ext cx="9144000" cy="135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/>
              <a:t>Descrizione del progetto </a:t>
            </a:r>
          </a:p>
        </p:txBody>
      </p:sp>
    </p:spTree>
    <p:extLst>
      <p:ext uri="{BB962C8B-B14F-4D97-AF65-F5344CB8AC3E}">
        <p14:creationId xmlns:p14="http://schemas.microsoft.com/office/powerpoint/2010/main" val="29199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163610" y="122712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163610" y="219347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163610" y="260764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63610" y="3159835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163610" y="412619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163610" y="509254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locn:Address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163610" y="605890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geo:_Geometry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368935" y="3159835"/>
            <a:ext cx="188280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957295" y="605890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geo:_Point</a:t>
            </a:r>
          </a:p>
        </p:txBody>
      </p:sp>
      <p:cxnSp>
        <p:nvCxnSpPr>
          <p:cNvPr id="18" name="Straight Arrow Connector 17"/>
          <p:cNvCxnSpPr>
            <a:cxnSpLocks/>
            <a:stCxn id="15" idx="3"/>
          </p:cNvCxnSpPr>
          <p:nvPr/>
        </p:nvCxnSpPr>
        <p:spPr>
          <a:xfrm>
            <a:off x="4251735" y="3418253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045420" y="6313853"/>
            <a:ext cx="91187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752000" y="4393130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752000" y="535349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752000" y="2472406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752000" y="6313853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752000" y="1512044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752000" y="55168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4752000" y="532630"/>
            <a:ext cx="0" cy="579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E17AE9-F250-4ABD-9C54-C92270DBA7CC}"/>
              </a:ext>
            </a:extLst>
          </p:cNvPr>
          <p:cNvSpPr txBox="1"/>
          <p:nvPr/>
        </p:nvSpPr>
        <p:spPr>
          <a:xfrm>
            <a:off x="953247" y="532630"/>
            <a:ext cx="338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SECONDO ME E’ DA CAMBIARE</a:t>
            </a:r>
          </a:p>
        </p:txBody>
      </p:sp>
    </p:spTree>
    <p:extLst>
      <p:ext uri="{BB962C8B-B14F-4D97-AF65-F5344CB8AC3E}">
        <p14:creationId xmlns:p14="http://schemas.microsoft.com/office/powerpoint/2010/main" val="254410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75421" y="4700336"/>
            <a:ext cx="1871662" cy="2089150"/>
            <a:chOff x="113" y="2704"/>
            <a:chExt cx="1179" cy="1316"/>
          </a:xfrm>
        </p:grpSpPr>
        <p:sp>
          <p:nvSpPr>
            <p:cNvPr id="5" name="Rectangle 1663"/>
            <p:cNvSpPr>
              <a:spLocks noChangeArrowheads="1"/>
            </p:cNvSpPr>
            <p:nvPr/>
          </p:nvSpPr>
          <p:spPr bwMode="auto">
            <a:xfrm>
              <a:off x="113" y="2704"/>
              <a:ext cx="1179" cy="13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6" name="Rectangle 1664"/>
            <p:cNvSpPr>
              <a:spLocks noChangeArrowheads="1"/>
            </p:cNvSpPr>
            <p:nvPr/>
          </p:nvSpPr>
          <p:spPr bwMode="auto">
            <a:xfrm>
              <a:off x="191" y="3625"/>
              <a:ext cx="1041" cy="123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Class</a:t>
              </a:r>
              <a:r>
                <a:rPr lang="en-US" sz="800" u="none" kern="0">
                  <a:solidFill>
                    <a:sysClr val="windowText" lastClr="000000"/>
                  </a:solidFill>
                  <a:latin typeface="Arial" charset="0"/>
                </a:rPr>
                <a:t> </a:t>
              </a: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Instance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7" name="Text Box 1665"/>
            <p:cNvSpPr txBox="1">
              <a:spLocks noChangeArrowheads="1"/>
            </p:cNvSpPr>
            <p:nvPr/>
          </p:nvSpPr>
          <p:spPr bwMode="auto">
            <a:xfrm>
              <a:off x="238" y="3387"/>
              <a:ext cx="520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Property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8" name="AutoShape 1666"/>
            <p:cNvSpPr>
              <a:spLocks noChangeArrowheads="1"/>
            </p:cNvSpPr>
            <p:nvPr/>
          </p:nvSpPr>
          <p:spPr bwMode="auto">
            <a:xfrm>
              <a:off x="191" y="3815"/>
              <a:ext cx="1041" cy="159"/>
            </a:xfrm>
            <a:prstGeom prst="hexagon">
              <a:avLst>
                <a:gd name="adj" fmla="val 137845"/>
                <a:gd name="vf" fmla="val 115470"/>
              </a:avLst>
            </a:prstGeom>
            <a:solidFill>
              <a:srgbClr val="2D2D8A">
                <a:lumMod val="40000"/>
                <a:lumOff val="6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Literal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9" name="Line 1667"/>
            <p:cNvSpPr>
              <a:spLocks noChangeShapeType="1"/>
            </p:cNvSpPr>
            <p:nvPr/>
          </p:nvSpPr>
          <p:spPr bwMode="auto">
            <a:xfrm>
              <a:off x="806" y="3467"/>
              <a:ext cx="37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0" name="Text Box 1680"/>
            <p:cNvSpPr txBox="1">
              <a:spLocks noChangeArrowheads="1"/>
            </p:cNvSpPr>
            <p:nvPr/>
          </p:nvSpPr>
          <p:spPr bwMode="auto">
            <a:xfrm>
              <a:off x="249" y="2840"/>
              <a:ext cx="624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600" u="none">
                  <a:solidFill>
                    <a:srgbClr val="FF0000"/>
                  </a:solidFill>
                  <a:latin typeface="Calibri" panose="020F0502020204030204" pitchFamily="34" charset="0"/>
                </a:rPr>
                <a:t>rdf:type</a:t>
              </a:r>
            </a:p>
          </p:txBody>
        </p:sp>
        <p:sp>
          <p:nvSpPr>
            <p:cNvPr id="11" name="Rettangolo arrotondato 5"/>
            <p:cNvSpPr>
              <a:spLocks noChangeArrowheads="1"/>
            </p:cNvSpPr>
            <p:nvPr/>
          </p:nvSpPr>
          <p:spPr bwMode="auto">
            <a:xfrm>
              <a:off x="249" y="3113"/>
              <a:ext cx="624" cy="174"/>
            </a:xfrm>
            <a:prstGeom prst="roundRect">
              <a:avLst>
                <a:gd name="adj" fmla="val 16667"/>
              </a:avLst>
            </a:prstGeom>
            <a:solidFill>
              <a:srgbClr val="3C8C93"/>
            </a:solidFill>
            <a:ln w="25400" algn="ctr">
              <a:solidFill>
                <a:srgbClr val="2626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400" u="none">
                  <a:solidFill>
                    <a:srgbClr val="FFFFFF"/>
                  </a:solidFill>
                </a:rPr>
                <a:t>CLASS</a:t>
              </a:r>
            </a:p>
          </p:txBody>
        </p:sp>
      </p:grpSp>
      <p:sp>
        <p:nvSpPr>
          <p:cNvPr id="13" name="Segnaposto contenut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36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Prototipo di un’applicazione di monitoraggio dei posti liberi in aule studio con dati in real-time</a:t>
            </a:r>
          </a:p>
        </p:txBody>
      </p:sp>
    </p:spTree>
    <p:extLst>
      <p:ext uri="{BB962C8B-B14F-4D97-AF65-F5344CB8AC3E}">
        <p14:creationId xmlns:p14="http://schemas.microsoft.com/office/powerpoint/2010/main" val="92541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>
                <a:solidFill>
                  <a:srgbClr val="FF0000"/>
                </a:solidFill>
              </a:rPr>
              <a:t>che consenta agli utenti di trovare aule studio libero</a:t>
            </a:r>
          </a:p>
        </p:txBody>
      </p:sp>
    </p:spTree>
    <p:extLst>
      <p:ext uri="{BB962C8B-B14F-4D97-AF65-F5344CB8AC3E}">
        <p14:creationId xmlns:p14="http://schemas.microsoft.com/office/powerpoint/2010/main" val="183460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/>
              <a:t>che consenta agli utenti di trovare aule studio libero</a:t>
            </a:r>
          </a:p>
          <a:p>
            <a:r>
              <a:rPr lang="it-IT" dirty="0">
                <a:solidFill>
                  <a:srgbClr val="FF0000"/>
                </a:solidFill>
              </a:rPr>
              <a:t>e permetta di raccogliere statistiche sull’utilizzo delle aule studio</a:t>
            </a:r>
          </a:p>
        </p:txBody>
      </p:sp>
    </p:spTree>
    <p:extLst>
      <p:ext uri="{BB962C8B-B14F-4D97-AF65-F5344CB8AC3E}">
        <p14:creationId xmlns:p14="http://schemas.microsoft.com/office/powerpoint/2010/main" val="28785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Come utente, voglio sapere quali aule studio vicine alla mia posizione corrente hanno dei posti liberi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6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raggio entro cui cercare aule studio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263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numero di posti liberi che le aule studio da includere nel risultato hanno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58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/>
              <a:t>Voglio poter specificare il numero di posti liberi che le aule studio hanno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altri criteri di ricerca, come presenza di un bagno per disabili o prese di corrente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89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831827" y="2274146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252785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349889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1924426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349889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24426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070715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070715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2227874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2227874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2941997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039101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613638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3039101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613638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2759927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2759927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3917086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3917086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llout 2 24"/>
          <p:cNvSpPr/>
          <p:nvPr/>
        </p:nvSpPr>
        <p:spPr>
          <a:xfrm>
            <a:off x="4659531" y="2634243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sedia</a:t>
            </a:r>
          </a:p>
        </p:txBody>
      </p:sp>
      <p:sp>
        <p:nvSpPr>
          <p:cNvPr id="26" name="Callout 2 25"/>
          <p:cNvSpPr/>
          <p:nvPr/>
        </p:nvSpPr>
        <p:spPr>
          <a:xfrm>
            <a:off x="4670996" y="2274146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35417"/>
              <a:gd name="adj5" fmla="val 156288"/>
              <a:gd name="adj6" fmla="val -955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tavolo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564769" y="5188928"/>
            <a:ext cx="1937857" cy="1409351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04" y="4689784"/>
            <a:ext cx="1349200" cy="1908495"/>
          </a:xfrm>
          <a:prstGeom prst="rect">
            <a:avLst/>
          </a:prstGeom>
        </p:spPr>
      </p:pic>
      <p:sp>
        <p:nvSpPr>
          <p:cNvPr id="29" name="Freccia a destra rientrata 28"/>
          <p:cNvSpPr/>
          <p:nvPr/>
        </p:nvSpPr>
        <p:spPr>
          <a:xfrm rot="1667932">
            <a:off x="2525528" y="4992373"/>
            <a:ext cx="2184105" cy="304743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Freccia bidirezionale orizzontale 30"/>
          <p:cNvSpPr/>
          <p:nvPr/>
        </p:nvSpPr>
        <p:spPr>
          <a:xfrm>
            <a:off x="6596851" y="5900668"/>
            <a:ext cx="3680490" cy="311958"/>
          </a:xfrm>
          <a:prstGeom prst="leftRightArrow">
            <a:avLst>
              <a:gd name="adj1" fmla="val 2735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rientrata 50"/>
          <p:cNvSpPr/>
          <p:nvPr/>
        </p:nvSpPr>
        <p:spPr>
          <a:xfrm rot="18973834" flipH="1" flipV="1">
            <a:off x="6330473" y="5094169"/>
            <a:ext cx="1501000" cy="343300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dell’applicazione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74445FE-34BB-40A5-B8DA-7B984C7B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0" y="4173593"/>
            <a:ext cx="905207" cy="678905"/>
          </a:xfrm>
          <a:prstGeom prst="rect">
            <a:avLst/>
          </a:prstGeom>
        </p:spPr>
      </p:pic>
      <p:sp>
        <p:nvSpPr>
          <p:cNvPr id="59" name="Lightning Bolt 58">
            <a:extLst>
              <a:ext uri="{FF2B5EF4-FFF2-40B4-BE49-F238E27FC236}">
                <a16:creationId xmlns:a16="http://schemas.microsoft.com/office/drawing/2014/main" id="{CC8F1AC7-58CB-402D-8641-293D62A51518}"/>
              </a:ext>
            </a:extLst>
          </p:cNvPr>
          <p:cNvSpPr/>
          <p:nvPr/>
        </p:nvSpPr>
        <p:spPr>
          <a:xfrm>
            <a:off x="2230540" y="3686206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llout 2 24">
            <a:extLst>
              <a:ext uri="{FF2B5EF4-FFF2-40B4-BE49-F238E27FC236}">
                <a16:creationId xmlns:a16="http://schemas.microsoft.com/office/drawing/2014/main" id="{B079D10E-202D-40DB-BBC6-A33EC4A5805C}"/>
              </a:ext>
            </a:extLst>
          </p:cNvPr>
          <p:cNvSpPr/>
          <p:nvPr/>
        </p:nvSpPr>
        <p:spPr>
          <a:xfrm>
            <a:off x="3177391" y="3929899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diventa occupato</a:t>
            </a:r>
          </a:p>
        </p:txBody>
      </p:sp>
      <p:sp>
        <p:nvSpPr>
          <p:cNvPr id="71" name="Rettangolo 3">
            <a:extLst>
              <a:ext uri="{FF2B5EF4-FFF2-40B4-BE49-F238E27FC236}">
                <a16:creationId xmlns:a16="http://schemas.microsoft.com/office/drawing/2014/main" id="{E6CE5D1A-107A-4FFA-A8EC-7AD1D97D1C7B}"/>
              </a:ext>
            </a:extLst>
          </p:cNvPr>
          <p:cNvSpPr/>
          <p:nvPr/>
        </p:nvSpPr>
        <p:spPr>
          <a:xfrm>
            <a:off x="6070148" y="2274145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Rettangolo 4">
            <a:extLst>
              <a:ext uri="{FF2B5EF4-FFF2-40B4-BE49-F238E27FC236}">
                <a16:creationId xmlns:a16="http://schemas.microsoft.com/office/drawing/2014/main" id="{94BFFAAC-6FAA-44D8-9AF0-25CCAEBA0C9B}"/>
              </a:ext>
            </a:extLst>
          </p:cNvPr>
          <p:cNvSpPr/>
          <p:nvPr/>
        </p:nvSpPr>
        <p:spPr>
          <a:xfrm>
            <a:off x="6491106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6">
            <a:extLst>
              <a:ext uri="{FF2B5EF4-FFF2-40B4-BE49-F238E27FC236}">
                <a16:creationId xmlns:a16="http://schemas.microsoft.com/office/drawing/2014/main" id="{0F6D2A15-7544-496E-A74F-8FEF694854F5}"/>
              </a:ext>
            </a:extLst>
          </p:cNvPr>
          <p:cNvSpPr/>
          <p:nvPr/>
        </p:nvSpPr>
        <p:spPr>
          <a:xfrm>
            <a:off x="6588210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">
            <a:extLst>
              <a:ext uri="{FF2B5EF4-FFF2-40B4-BE49-F238E27FC236}">
                <a16:creationId xmlns:a16="http://schemas.microsoft.com/office/drawing/2014/main" id="{B4DA633C-49DD-43DE-BFFA-4019D6055F3A}"/>
              </a:ext>
            </a:extLst>
          </p:cNvPr>
          <p:cNvSpPr/>
          <p:nvPr/>
        </p:nvSpPr>
        <p:spPr>
          <a:xfrm>
            <a:off x="7162747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8">
            <a:extLst>
              <a:ext uri="{FF2B5EF4-FFF2-40B4-BE49-F238E27FC236}">
                <a16:creationId xmlns:a16="http://schemas.microsoft.com/office/drawing/2014/main" id="{B51AD44B-19C4-406F-9071-C1AC88CACD4D}"/>
              </a:ext>
            </a:extLst>
          </p:cNvPr>
          <p:cNvSpPr/>
          <p:nvPr/>
        </p:nvSpPr>
        <p:spPr>
          <a:xfrm>
            <a:off x="6588210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9">
            <a:extLst>
              <a:ext uri="{FF2B5EF4-FFF2-40B4-BE49-F238E27FC236}">
                <a16:creationId xmlns:a16="http://schemas.microsoft.com/office/drawing/2014/main" id="{1D7042BD-9AF8-44E7-B991-0158A964042F}"/>
              </a:ext>
            </a:extLst>
          </p:cNvPr>
          <p:cNvSpPr/>
          <p:nvPr/>
        </p:nvSpPr>
        <p:spPr>
          <a:xfrm>
            <a:off x="7162747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10">
            <a:extLst>
              <a:ext uri="{FF2B5EF4-FFF2-40B4-BE49-F238E27FC236}">
                <a16:creationId xmlns:a16="http://schemas.microsoft.com/office/drawing/2014/main" id="{220C10BE-542F-41FB-BDDA-A2785B076317}"/>
              </a:ext>
            </a:extLst>
          </p:cNvPr>
          <p:cNvSpPr/>
          <p:nvPr/>
        </p:nvSpPr>
        <p:spPr>
          <a:xfrm>
            <a:off x="6309036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11">
            <a:extLst>
              <a:ext uri="{FF2B5EF4-FFF2-40B4-BE49-F238E27FC236}">
                <a16:creationId xmlns:a16="http://schemas.microsoft.com/office/drawing/2014/main" id="{C53750CE-C96E-46AD-9A83-94A8C6A909EC}"/>
              </a:ext>
            </a:extLst>
          </p:cNvPr>
          <p:cNvSpPr/>
          <p:nvPr/>
        </p:nvSpPr>
        <p:spPr>
          <a:xfrm>
            <a:off x="6309036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12">
            <a:extLst>
              <a:ext uri="{FF2B5EF4-FFF2-40B4-BE49-F238E27FC236}">
                <a16:creationId xmlns:a16="http://schemas.microsoft.com/office/drawing/2014/main" id="{4E80B171-C671-43DE-9B15-5B550C542533}"/>
              </a:ext>
            </a:extLst>
          </p:cNvPr>
          <p:cNvSpPr/>
          <p:nvPr/>
        </p:nvSpPr>
        <p:spPr>
          <a:xfrm>
            <a:off x="7466195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13">
            <a:extLst>
              <a:ext uri="{FF2B5EF4-FFF2-40B4-BE49-F238E27FC236}">
                <a16:creationId xmlns:a16="http://schemas.microsoft.com/office/drawing/2014/main" id="{EB4420BA-2DF0-4C26-B111-47F5E3648264}"/>
              </a:ext>
            </a:extLst>
          </p:cNvPr>
          <p:cNvSpPr/>
          <p:nvPr/>
        </p:nvSpPr>
        <p:spPr>
          <a:xfrm>
            <a:off x="7466195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14">
            <a:extLst>
              <a:ext uri="{FF2B5EF4-FFF2-40B4-BE49-F238E27FC236}">
                <a16:creationId xmlns:a16="http://schemas.microsoft.com/office/drawing/2014/main" id="{2D70DDCC-B587-4956-9B61-5D8CBA5CB7BF}"/>
              </a:ext>
            </a:extLst>
          </p:cNvPr>
          <p:cNvSpPr/>
          <p:nvPr/>
        </p:nvSpPr>
        <p:spPr>
          <a:xfrm>
            <a:off x="8180318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15">
            <a:extLst>
              <a:ext uri="{FF2B5EF4-FFF2-40B4-BE49-F238E27FC236}">
                <a16:creationId xmlns:a16="http://schemas.microsoft.com/office/drawing/2014/main" id="{B6EFFFE1-899F-4FAA-8FC3-5242851197CE}"/>
              </a:ext>
            </a:extLst>
          </p:cNvPr>
          <p:cNvSpPr/>
          <p:nvPr/>
        </p:nvSpPr>
        <p:spPr>
          <a:xfrm>
            <a:off x="8277422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16">
            <a:extLst>
              <a:ext uri="{FF2B5EF4-FFF2-40B4-BE49-F238E27FC236}">
                <a16:creationId xmlns:a16="http://schemas.microsoft.com/office/drawing/2014/main" id="{EA9626C3-688B-4152-ABBD-7582A1A35EB2}"/>
              </a:ext>
            </a:extLst>
          </p:cNvPr>
          <p:cNvSpPr/>
          <p:nvPr/>
        </p:nvSpPr>
        <p:spPr>
          <a:xfrm>
            <a:off x="8851959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17">
            <a:extLst>
              <a:ext uri="{FF2B5EF4-FFF2-40B4-BE49-F238E27FC236}">
                <a16:creationId xmlns:a16="http://schemas.microsoft.com/office/drawing/2014/main" id="{4269C2A7-B543-401A-886B-CD79E011C657}"/>
              </a:ext>
            </a:extLst>
          </p:cNvPr>
          <p:cNvSpPr/>
          <p:nvPr/>
        </p:nvSpPr>
        <p:spPr>
          <a:xfrm>
            <a:off x="8277422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18">
            <a:extLst>
              <a:ext uri="{FF2B5EF4-FFF2-40B4-BE49-F238E27FC236}">
                <a16:creationId xmlns:a16="http://schemas.microsoft.com/office/drawing/2014/main" id="{EDF887DA-BB64-4A63-B5E0-EFB2F21C450B}"/>
              </a:ext>
            </a:extLst>
          </p:cNvPr>
          <p:cNvSpPr/>
          <p:nvPr/>
        </p:nvSpPr>
        <p:spPr>
          <a:xfrm>
            <a:off x="8851959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19">
            <a:extLst>
              <a:ext uri="{FF2B5EF4-FFF2-40B4-BE49-F238E27FC236}">
                <a16:creationId xmlns:a16="http://schemas.microsoft.com/office/drawing/2014/main" id="{76489157-D554-4E2D-8CA3-61CBB3AD50C1}"/>
              </a:ext>
            </a:extLst>
          </p:cNvPr>
          <p:cNvSpPr/>
          <p:nvPr/>
        </p:nvSpPr>
        <p:spPr>
          <a:xfrm>
            <a:off x="7998248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20">
            <a:extLst>
              <a:ext uri="{FF2B5EF4-FFF2-40B4-BE49-F238E27FC236}">
                <a16:creationId xmlns:a16="http://schemas.microsoft.com/office/drawing/2014/main" id="{A193682D-C5CB-46B8-902A-4619FD83D1C1}"/>
              </a:ext>
            </a:extLst>
          </p:cNvPr>
          <p:cNvSpPr/>
          <p:nvPr/>
        </p:nvSpPr>
        <p:spPr>
          <a:xfrm>
            <a:off x="7998248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21">
            <a:extLst>
              <a:ext uri="{FF2B5EF4-FFF2-40B4-BE49-F238E27FC236}">
                <a16:creationId xmlns:a16="http://schemas.microsoft.com/office/drawing/2014/main" id="{34D1580C-2BF6-4BE0-B0B3-8F042D8DF359}"/>
              </a:ext>
            </a:extLst>
          </p:cNvPr>
          <p:cNvSpPr/>
          <p:nvPr/>
        </p:nvSpPr>
        <p:spPr>
          <a:xfrm>
            <a:off x="9155407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22">
            <a:extLst>
              <a:ext uri="{FF2B5EF4-FFF2-40B4-BE49-F238E27FC236}">
                <a16:creationId xmlns:a16="http://schemas.microsoft.com/office/drawing/2014/main" id="{D0400312-EA5A-4522-8511-FBA38E88791B}"/>
              </a:ext>
            </a:extLst>
          </p:cNvPr>
          <p:cNvSpPr/>
          <p:nvPr/>
        </p:nvSpPr>
        <p:spPr>
          <a:xfrm>
            <a:off x="9155407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0BBA1FE-40AC-44F1-869B-CE364307E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1" y="4173592"/>
            <a:ext cx="905207" cy="678905"/>
          </a:xfrm>
          <a:prstGeom prst="rect">
            <a:avLst/>
          </a:prstGeom>
        </p:spPr>
      </p:pic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3F7B4544-79F5-491F-99D7-233D040EB85F}"/>
              </a:ext>
            </a:extLst>
          </p:cNvPr>
          <p:cNvSpPr/>
          <p:nvPr/>
        </p:nvSpPr>
        <p:spPr>
          <a:xfrm>
            <a:off x="7468861" y="3686205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30CB6-22EB-47A9-A002-F091CBABA586}"/>
              </a:ext>
            </a:extLst>
          </p:cNvPr>
          <p:cNvSpPr txBox="1"/>
          <p:nvPr/>
        </p:nvSpPr>
        <p:spPr>
          <a:xfrm>
            <a:off x="831827" y="1854967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9125C3-3EBC-446D-B4F4-B35E612ED1E4}"/>
              </a:ext>
            </a:extLst>
          </p:cNvPr>
          <p:cNvSpPr txBox="1"/>
          <p:nvPr/>
        </p:nvSpPr>
        <p:spPr>
          <a:xfrm>
            <a:off x="6070148" y="1826489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2</a:t>
            </a:r>
          </a:p>
        </p:txBody>
      </p:sp>
      <p:sp>
        <p:nvSpPr>
          <p:cNvPr id="94" name="Callout 2 24">
            <a:extLst>
              <a:ext uri="{FF2B5EF4-FFF2-40B4-BE49-F238E27FC236}">
                <a16:creationId xmlns:a16="http://schemas.microsoft.com/office/drawing/2014/main" id="{840EAC97-1B17-450F-940A-83BC3BBB5388}"/>
              </a:ext>
            </a:extLst>
          </p:cNvPr>
          <p:cNvSpPr/>
          <p:nvPr/>
        </p:nvSpPr>
        <p:spPr>
          <a:xfrm>
            <a:off x="8454464" y="3861634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20430"/>
              <a:gd name="adj6" fmla="val -614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si libera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B0DF9A-6FDC-49AD-A4DC-D0E0AE9F4B9C}"/>
              </a:ext>
            </a:extLst>
          </p:cNvPr>
          <p:cNvSpPr txBox="1"/>
          <p:nvPr/>
        </p:nvSpPr>
        <p:spPr>
          <a:xfrm>
            <a:off x="10299920" y="4089248"/>
            <a:ext cx="122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Utente finale</a:t>
            </a:r>
          </a:p>
        </p:txBody>
      </p:sp>
    </p:spTree>
    <p:extLst>
      <p:ext uri="{BB962C8B-B14F-4D97-AF65-F5344CB8AC3E}">
        <p14:creationId xmlns:p14="http://schemas.microsoft.com/office/powerpoint/2010/main" val="11674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310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Attività progettuale di Calcolatori Elettronici M</vt:lpstr>
      <vt:lpstr>Obiettivo del progetto</vt:lpstr>
      <vt:lpstr>Obiettivo del progetto</vt:lpstr>
      <vt:lpstr>Obiettivo del progetto</vt:lpstr>
      <vt:lpstr>Una user story</vt:lpstr>
      <vt:lpstr>Una user story</vt:lpstr>
      <vt:lpstr>Una user story</vt:lpstr>
      <vt:lpstr>Una user story</vt:lpstr>
      <vt:lpstr>Architettura dell’applicazione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Olivi</dc:creator>
  <cp:lastModifiedBy>Matteo Olivi</cp:lastModifiedBy>
  <cp:revision>54</cp:revision>
  <dcterms:created xsi:type="dcterms:W3CDTF">2017-03-29T21:53:27Z</dcterms:created>
  <dcterms:modified xsi:type="dcterms:W3CDTF">2017-09-28T20:03:50Z</dcterms:modified>
</cp:coreProperties>
</file>