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7" r:id="rId3"/>
    <p:sldId id="264" r:id="rId4"/>
    <p:sldId id="291" r:id="rId5"/>
    <p:sldId id="270" r:id="rId6"/>
    <p:sldId id="290" r:id="rId7"/>
    <p:sldId id="289" r:id="rId8"/>
    <p:sldId id="272" r:id="rId9"/>
    <p:sldId id="286" r:id="rId10"/>
    <p:sldId id="280" r:id="rId11"/>
    <p:sldId id="292" r:id="rId12"/>
    <p:sldId id="293" r:id="rId13"/>
    <p:sldId id="285" r:id="rId14"/>
    <p:sldId id="281" r:id="rId15"/>
    <p:sldId id="288" r:id="rId16"/>
    <p:sldId id="282" r:id="rId17"/>
    <p:sldId id="287" r:id="rId18"/>
    <p:sldId id="283" r:id="rId19"/>
    <p:sldId id="284" r:id="rId2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eo Olivi" initials="MO" lastIdx="1" clrIdx="0">
    <p:extLst>
      <p:ext uri="{19B8F6BF-5375-455C-9EA6-DF929625EA0E}">
        <p15:presenceInfo xmlns:p15="http://schemas.microsoft.com/office/powerpoint/2012/main" userId="b1c44457d3477ce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0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2EEC-0DEC-4519-86B2-D35C9D955E4F}" type="datetimeFigureOut">
              <a:rPr lang="it-IT" smtClean="0"/>
              <a:t>25/10/2017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206D-5D46-4416-B9F0-2EBC8E7586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2607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2EEC-0DEC-4519-86B2-D35C9D955E4F}" type="datetimeFigureOut">
              <a:rPr lang="it-IT" smtClean="0"/>
              <a:t>25/10/2017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206D-5D46-4416-B9F0-2EBC8E7586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7953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2EEC-0DEC-4519-86B2-D35C9D955E4F}" type="datetimeFigureOut">
              <a:rPr lang="it-IT" smtClean="0"/>
              <a:t>25/10/2017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206D-5D46-4416-B9F0-2EBC8E7586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9036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2EEC-0DEC-4519-86B2-D35C9D955E4F}" type="datetimeFigureOut">
              <a:rPr lang="it-IT" smtClean="0"/>
              <a:t>25/10/2017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206D-5D46-4416-B9F0-2EBC8E7586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378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2EEC-0DEC-4519-86B2-D35C9D955E4F}" type="datetimeFigureOut">
              <a:rPr lang="it-IT" smtClean="0"/>
              <a:t>25/10/2017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206D-5D46-4416-B9F0-2EBC8E7586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5966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2EEC-0DEC-4519-86B2-D35C9D955E4F}" type="datetimeFigureOut">
              <a:rPr lang="it-IT" smtClean="0"/>
              <a:t>25/10/2017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206D-5D46-4416-B9F0-2EBC8E7586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4275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2EEC-0DEC-4519-86B2-D35C9D955E4F}" type="datetimeFigureOut">
              <a:rPr lang="it-IT" smtClean="0"/>
              <a:t>25/10/2017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206D-5D46-4416-B9F0-2EBC8E7586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5663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2EEC-0DEC-4519-86B2-D35C9D955E4F}" type="datetimeFigureOut">
              <a:rPr lang="it-IT" smtClean="0"/>
              <a:t>25/10/2017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206D-5D46-4416-B9F0-2EBC8E7586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3819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2EEC-0DEC-4519-86B2-D35C9D955E4F}" type="datetimeFigureOut">
              <a:rPr lang="it-IT" smtClean="0"/>
              <a:t>25/10/2017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206D-5D46-4416-B9F0-2EBC8E7586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5121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2EEC-0DEC-4519-86B2-D35C9D955E4F}" type="datetimeFigureOut">
              <a:rPr lang="it-IT" smtClean="0"/>
              <a:t>25/10/2017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206D-5D46-4416-B9F0-2EBC8E7586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9060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2EEC-0DEC-4519-86B2-D35C9D955E4F}" type="datetimeFigureOut">
              <a:rPr lang="it-IT" smtClean="0"/>
              <a:t>25/10/2017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206D-5D46-4416-B9F0-2EBC8E7586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1806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32EEC-0DEC-4519-86B2-D35C9D955E4F}" type="datetimeFigureOut">
              <a:rPr lang="it-IT" smtClean="0"/>
              <a:t>25/10/2017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D206D-5D46-4416-B9F0-2EBC8E7586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946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3F2D9-3365-4065-884A-7D7A9AC7CE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2137893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it-IT" b="1" dirty="0"/>
              <a:t>Attività progettuale di Calcolatori Elettronici 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79B728-79A1-4439-8BAA-8695F0061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4457" y="4724500"/>
            <a:ext cx="7590971" cy="1481071"/>
          </a:xfrm>
        </p:spPr>
        <p:txBody>
          <a:bodyPr>
            <a:normAutofit/>
          </a:bodyPr>
          <a:lstStyle/>
          <a:p>
            <a:pPr algn="just"/>
            <a:r>
              <a:rPr lang="it-IT" dirty="0"/>
              <a:t>		Matteo Olivi 		 0000814492        </a:t>
            </a:r>
          </a:p>
          <a:p>
            <a:pPr algn="just"/>
            <a:r>
              <a:rPr lang="it-IT" dirty="0"/>
              <a:t> 		Riccardo </a:t>
            </a:r>
            <a:r>
              <a:rPr lang="it-IT" dirty="0" err="1"/>
              <a:t>Buscaroli</a:t>
            </a:r>
            <a:r>
              <a:rPr lang="it-IT" dirty="0"/>
              <a:t>       0000815535</a:t>
            </a:r>
          </a:p>
          <a:p>
            <a:pPr algn="just"/>
            <a:r>
              <a:rPr lang="it-IT" dirty="0"/>
              <a:t>                           (France Mbeutcha) 	&lt;numero di matricola&gt;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8C52898-9C16-464B-B284-369C64CFDECE}"/>
              </a:ext>
            </a:extLst>
          </p:cNvPr>
          <p:cNvSpPr txBox="1">
            <a:spLocks/>
          </p:cNvSpPr>
          <p:nvPr/>
        </p:nvSpPr>
        <p:spPr>
          <a:xfrm>
            <a:off x="1524000" y="3169735"/>
            <a:ext cx="9144000" cy="1355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4000" dirty="0"/>
              <a:t>Descrizione del progetto </a:t>
            </a:r>
          </a:p>
        </p:txBody>
      </p:sp>
    </p:spTree>
    <p:extLst>
      <p:ext uri="{BB962C8B-B14F-4D97-AF65-F5344CB8AC3E}">
        <p14:creationId xmlns:p14="http://schemas.microsoft.com/office/powerpoint/2010/main" val="2919953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B7C91338-91B4-4C80-B8A0-D6F713DEE2F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400" b="1" dirty="0"/>
              <a:t>Esempio di istanze pt.2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9A40D9E-1EFC-452B-9C63-3C7B587346CA}"/>
              </a:ext>
            </a:extLst>
          </p:cNvPr>
          <p:cNvCxnSpPr>
            <a:cxnSpLocks/>
            <a:stCxn id="25" idx="0"/>
            <a:endCxn id="22" idx="2"/>
          </p:cNvCxnSpPr>
          <p:nvPr/>
        </p:nvCxnSpPr>
        <p:spPr>
          <a:xfrm flipV="1">
            <a:off x="3897219" y="2935176"/>
            <a:ext cx="0" cy="591125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1664">
            <a:extLst>
              <a:ext uri="{FF2B5EF4-FFF2-40B4-BE49-F238E27FC236}">
                <a16:creationId xmlns:a16="http://schemas.microsoft.com/office/drawing/2014/main" id="{7DDBA9DE-8198-47EB-8EA5-3A9619B48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33" y="5360544"/>
            <a:ext cx="1248999" cy="324019"/>
          </a:xfrm>
          <a:prstGeom prst="rect">
            <a:avLst/>
          </a:prstGeom>
          <a:solidFill>
            <a:srgbClr val="BBE0E3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Class</a:t>
            </a:r>
            <a:r>
              <a:rPr lang="en-US" sz="800" u="none" kern="0" dirty="0">
                <a:solidFill>
                  <a:sysClr val="windowText" lastClr="000000"/>
                </a:solidFill>
                <a:latin typeface="Arial" charset="0"/>
              </a:rPr>
              <a:t> </a:t>
            </a: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Instance</a:t>
            </a:r>
            <a:endParaRPr lang="it-IT" sz="1200" u="none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91" name="AutoShape 1666">
            <a:extLst>
              <a:ext uri="{FF2B5EF4-FFF2-40B4-BE49-F238E27FC236}">
                <a16:creationId xmlns:a16="http://schemas.microsoft.com/office/drawing/2014/main" id="{C0791521-2527-49A5-BF7B-521C38950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08" y="5754173"/>
            <a:ext cx="1662670" cy="418853"/>
          </a:xfrm>
          <a:prstGeom prst="hexagon">
            <a:avLst>
              <a:gd name="adj" fmla="val 137845"/>
              <a:gd name="vf" fmla="val 115470"/>
            </a:avLst>
          </a:prstGeom>
          <a:solidFill>
            <a:srgbClr val="2D2D8A">
              <a:lumMod val="40000"/>
              <a:lumOff val="60000"/>
            </a:srgbClr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Literal</a:t>
            </a:r>
            <a:endParaRPr lang="it-IT" sz="1200" u="none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92" name="Text Box 1665">
            <a:extLst>
              <a:ext uri="{FF2B5EF4-FFF2-40B4-BE49-F238E27FC236}">
                <a16:creationId xmlns:a16="http://schemas.microsoft.com/office/drawing/2014/main" id="{1A21895A-386B-4CA2-8B63-252021DEA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235" y="4251627"/>
            <a:ext cx="760034" cy="461665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70C0"/>
                </a:solidFill>
                <a:latin typeface="Calibri" pitchFamily="34" charset="0"/>
              </a:rPr>
              <a:t>Object property</a:t>
            </a:r>
            <a:endParaRPr lang="it-IT" sz="1200" u="none" kern="0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93" name="Line 1667">
            <a:extLst>
              <a:ext uri="{FF2B5EF4-FFF2-40B4-BE49-F238E27FC236}">
                <a16:creationId xmlns:a16="http://schemas.microsoft.com/office/drawing/2014/main" id="{7AB28E6F-ACC0-4DA5-88E2-FBD02DD48F8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1488" y="4505404"/>
            <a:ext cx="605127" cy="8005"/>
          </a:xfrm>
          <a:prstGeom prst="line">
            <a:avLst/>
          </a:prstGeom>
          <a:noFill/>
          <a:ln w="12700">
            <a:solidFill>
              <a:schemeClr val="accent1">
                <a:lumMod val="75000"/>
              </a:schemeClr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4" name="Text Box 1665">
            <a:extLst>
              <a:ext uri="{FF2B5EF4-FFF2-40B4-BE49-F238E27FC236}">
                <a16:creationId xmlns:a16="http://schemas.microsoft.com/office/drawing/2014/main" id="{E599AC73-6EA4-43A1-BCC5-4580E9848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34" y="3713050"/>
            <a:ext cx="790577" cy="461665"/>
          </a:xfrm>
          <a:prstGeom prst="rect">
            <a:avLst/>
          </a:prstGeom>
          <a:noFill/>
          <a:ln w="9525">
            <a:solidFill>
              <a:srgbClr val="00B050"/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B050"/>
                </a:solidFill>
                <a:latin typeface="Calibri" pitchFamily="34" charset="0"/>
              </a:rPr>
              <a:t>Datatype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B050"/>
                </a:solidFill>
                <a:latin typeface="Calibri" pitchFamily="34" charset="0"/>
              </a:rPr>
              <a:t>property</a:t>
            </a:r>
            <a:endParaRPr lang="it-IT" sz="1200" u="none" kern="0" dirty="0">
              <a:solidFill>
                <a:srgbClr val="00B050"/>
              </a:solidFill>
              <a:latin typeface="Calibri" pitchFamily="34" charset="0"/>
            </a:endParaRPr>
          </a:p>
        </p:txBody>
      </p:sp>
      <p:sp>
        <p:nvSpPr>
          <p:cNvPr id="95" name="Line 1667">
            <a:extLst>
              <a:ext uri="{FF2B5EF4-FFF2-40B4-BE49-F238E27FC236}">
                <a16:creationId xmlns:a16="http://schemas.microsoft.com/office/drawing/2014/main" id="{28710919-47CA-41DF-B219-1F5DEA7B0CD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2011" y="3892367"/>
            <a:ext cx="605630" cy="7891"/>
          </a:xfrm>
          <a:prstGeom prst="line">
            <a:avLst/>
          </a:prstGeom>
          <a:noFill/>
          <a:ln w="12700">
            <a:solidFill>
              <a:srgbClr val="00B050"/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6" name="Rettangolo arrotondato 5">
            <a:extLst>
              <a:ext uri="{FF2B5EF4-FFF2-40B4-BE49-F238E27FC236}">
                <a16:creationId xmlns:a16="http://schemas.microsoft.com/office/drawing/2014/main" id="{B8516566-F36A-47A3-9D0F-0530D9FDC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938" y="2953082"/>
            <a:ext cx="878361" cy="32726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it-IT" altLang="it-IT" sz="1400" u="none" dirty="0">
                <a:solidFill>
                  <a:srgbClr val="FFFFFF"/>
                </a:solidFill>
              </a:rPr>
              <a:t>CLASS</a:t>
            </a:r>
          </a:p>
        </p:txBody>
      </p:sp>
      <p:sp>
        <p:nvSpPr>
          <p:cNvPr id="97" name="Text Box 1680">
            <a:extLst>
              <a:ext uri="{FF2B5EF4-FFF2-40B4-BE49-F238E27FC236}">
                <a16:creationId xmlns:a16="http://schemas.microsoft.com/office/drawing/2014/main" id="{42FAFBD0-A929-42FD-8896-9428DFC46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835" y="3353940"/>
            <a:ext cx="1026228" cy="276999"/>
          </a:xfrm>
          <a:prstGeom prst="rect">
            <a:avLst/>
          </a:prstGeom>
          <a:noFill/>
          <a:ln w="9525">
            <a:solidFill>
              <a:srgbClr val="FF0000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it-IT" altLang="it-IT" sz="1200" u="none" dirty="0">
                <a:solidFill>
                  <a:srgbClr val="FF0000"/>
                </a:solidFill>
                <a:latin typeface="Calibri" panose="020F0502020204030204" pitchFamily="34" charset="0"/>
              </a:rPr>
              <a:t>rdf:type</a:t>
            </a:r>
          </a:p>
        </p:txBody>
      </p:sp>
      <p:sp>
        <p:nvSpPr>
          <p:cNvPr id="98" name="Line 1667">
            <a:extLst>
              <a:ext uri="{FF2B5EF4-FFF2-40B4-BE49-F238E27FC236}">
                <a16:creationId xmlns:a16="http://schemas.microsoft.com/office/drawing/2014/main" id="{83CFDF5B-16E4-4151-BB15-1755EF81DC53}"/>
              </a:ext>
            </a:extLst>
          </p:cNvPr>
          <p:cNvSpPr>
            <a:spLocks noChangeShapeType="1"/>
          </p:cNvSpPr>
          <p:nvPr/>
        </p:nvSpPr>
        <p:spPr bwMode="auto">
          <a:xfrm>
            <a:off x="1322603" y="3474778"/>
            <a:ext cx="275955" cy="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9" name="Rectangle 1663">
            <a:extLst>
              <a:ext uri="{FF2B5EF4-FFF2-40B4-BE49-F238E27FC236}">
                <a16:creationId xmlns:a16="http://schemas.microsoft.com/office/drawing/2014/main" id="{C351500B-A5AC-4C45-B215-E137490AE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83" y="2418340"/>
            <a:ext cx="1839446" cy="412412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24C3C98-F79F-4C8A-83E5-CC188BDD1E92}"/>
              </a:ext>
            </a:extLst>
          </p:cNvPr>
          <p:cNvCxnSpPr>
            <a:cxnSpLocks/>
            <a:stCxn id="25" idx="3"/>
            <a:endCxn id="88" idx="1"/>
          </p:cNvCxnSpPr>
          <p:nvPr/>
        </p:nvCxnSpPr>
        <p:spPr>
          <a:xfrm>
            <a:off x="4818058" y="3758121"/>
            <a:ext cx="1685773" cy="10369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4643493-1BBB-4D3A-8EDD-69B67CCEA128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3897219" y="3989940"/>
            <a:ext cx="0" cy="800264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C7E6DDA-B9C1-4A19-812C-EE141F86E1A0}"/>
              </a:ext>
            </a:extLst>
          </p:cNvPr>
          <p:cNvCxnSpPr>
            <a:cxnSpLocks/>
            <a:stCxn id="88" idx="0"/>
            <a:endCxn id="102" idx="2"/>
          </p:cNvCxnSpPr>
          <p:nvPr/>
        </p:nvCxnSpPr>
        <p:spPr>
          <a:xfrm flipH="1" flipV="1">
            <a:off x="7424670" y="2953082"/>
            <a:ext cx="1" cy="583588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124DFAA-FE4E-4A55-869B-6138F4764548}"/>
              </a:ext>
            </a:extLst>
          </p:cNvPr>
          <p:cNvCxnSpPr>
            <a:cxnSpLocks/>
            <a:endCxn id="103" idx="1"/>
          </p:cNvCxnSpPr>
          <p:nvPr/>
        </p:nvCxnSpPr>
        <p:spPr>
          <a:xfrm>
            <a:off x="4828091" y="4982167"/>
            <a:ext cx="1665707" cy="1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C81123E4-8EE8-4A53-8636-20C96A9F9E7C}"/>
              </a:ext>
            </a:extLst>
          </p:cNvPr>
          <p:cNvSpPr txBox="1"/>
          <p:nvPr/>
        </p:nvSpPr>
        <p:spPr>
          <a:xfrm>
            <a:off x="3917284" y="4142688"/>
            <a:ext cx="153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locn:address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CFCC8BB-0EB8-4890-A51E-29A11FFE376E}"/>
              </a:ext>
            </a:extLst>
          </p:cNvPr>
          <p:cNvSpPr txBox="1"/>
          <p:nvPr/>
        </p:nvSpPr>
        <p:spPr>
          <a:xfrm>
            <a:off x="5040802" y="3363219"/>
            <a:ext cx="153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geo:location</a:t>
            </a:r>
          </a:p>
        </p:txBody>
      </p:sp>
      <p:sp>
        <p:nvSpPr>
          <p:cNvPr id="124" name="Text Box 1665">
            <a:extLst>
              <a:ext uri="{FF2B5EF4-FFF2-40B4-BE49-F238E27FC236}">
                <a16:creationId xmlns:a16="http://schemas.microsoft.com/office/drawing/2014/main" id="{F778B7B5-2518-4476-962D-7C7A1C155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801" y="2551522"/>
            <a:ext cx="1248999" cy="276999"/>
          </a:xfrm>
          <a:prstGeom prst="rect">
            <a:avLst/>
          </a:prstGeom>
          <a:noFill/>
          <a:ln w="9525">
            <a:solidFill>
              <a:schemeClr val="accent2">
                <a:lumMod val="50000"/>
              </a:schemeClr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 err="1">
                <a:solidFill>
                  <a:schemeClr val="accent2">
                    <a:lumMod val="50000"/>
                  </a:schemeClr>
                </a:solidFill>
                <a:latin typeface="Calibri" pitchFamily="34" charset="0"/>
              </a:rPr>
              <a:t>rdfs:subClassOf</a:t>
            </a:r>
            <a:endParaRPr lang="it-IT" sz="1200" u="none" kern="0" dirty="0">
              <a:solidFill>
                <a:schemeClr val="accent2">
                  <a:lumMod val="50000"/>
                </a:schemeClr>
              </a:solidFill>
              <a:latin typeface="Calibri" pitchFamily="34" charset="0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96C699A-EB1C-4E3D-8963-6DE2126FF171}"/>
              </a:ext>
            </a:extLst>
          </p:cNvPr>
          <p:cNvCxnSpPr>
            <a:cxnSpLocks/>
          </p:cNvCxnSpPr>
          <p:nvPr/>
        </p:nvCxnSpPr>
        <p:spPr>
          <a:xfrm>
            <a:off x="1496800" y="2702148"/>
            <a:ext cx="264651" cy="0"/>
          </a:xfrm>
          <a:prstGeom prst="straightConnector1">
            <a:avLst/>
          </a:prstGeom>
          <a:ln w="12700">
            <a:solidFill>
              <a:schemeClr val="accent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AC46FDF3-79CC-4234-A419-411ED4A2514E}"/>
              </a:ext>
            </a:extLst>
          </p:cNvPr>
          <p:cNvCxnSpPr>
            <a:cxnSpLocks/>
          </p:cNvCxnSpPr>
          <p:nvPr/>
        </p:nvCxnSpPr>
        <p:spPr>
          <a:xfrm>
            <a:off x="8365575" y="2653140"/>
            <a:ext cx="1148271" cy="7483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8BCFC7D-4F79-447E-9AEB-25A5A093F8F0}"/>
              </a:ext>
            </a:extLst>
          </p:cNvPr>
          <p:cNvCxnSpPr>
            <a:cxnSpLocks/>
            <a:stCxn id="88" idx="3"/>
          </p:cNvCxnSpPr>
          <p:nvPr/>
        </p:nvCxnSpPr>
        <p:spPr>
          <a:xfrm>
            <a:off x="8345510" y="3768490"/>
            <a:ext cx="594200" cy="0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65BCF94-52A3-45D2-AF38-795E7E6A0EEF}"/>
              </a:ext>
            </a:extLst>
          </p:cNvPr>
          <p:cNvCxnSpPr>
            <a:cxnSpLocks/>
          </p:cNvCxnSpPr>
          <p:nvPr/>
        </p:nvCxnSpPr>
        <p:spPr>
          <a:xfrm flipV="1">
            <a:off x="8973070" y="3537568"/>
            <a:ext cx="0" cy="462029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11D99EFE-4796-40C7-BA0D-A0AB5FA9296D}"/>
              </a:ext>
            </a:extLst>
          </p:cNvPr>
          <p:cNvCxnSpPr>
            <a:cxnSpLocks/>
          </p:cNvCxnSpPr>
          <p:nvPr/>
        </p:nvCxnSpPr>
        <p:spPr>
          <a:xfrm>
            <a:off x="8973070" y="3999596"/>
            <a:ext cx="1131569" cy="0"/>
          </a:xfrm>
          <a:prstGeom prst="straightConnector1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4E0E21C9-6794-47DB-9E06-1BFA00B7E0A6}"/>
              </a:ext>
            </a:extLst>
          </p:cNvPr>
          <p:cNvCxnSpPr>
            <a:cxnSpLocks/>
          </p:cNvCxnSpPr>
          <p:nvPr/>
        </p:nvCxnSpPr>
        <p:spPr>
          <a:xfrm>
            <a:off x="8973070" y="3520092"/>
            <a:ext cx="1131569" cy="0"/>
          </a:xfrm>
          <a:prstGeom prst="straightConnector1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F9EF4086-2ED8-4AE9-A984-DD3B380D192C}"/>
              </a:ext>
            </a:extLst>
          </p:cNvPr>
          <p:cNvSpPr txBox="1"/>
          <p:nvPr/>
        </p:nvSpPr>
        <p:spPr>
          <a:xfrm>
            <a:off x="8770660" y="4027432"/>
            <a:ext cx="153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geo:latitude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C7FC562-C973-46B8-8CB7-C38A39A8DA3C}"/>
              </a:ext>
            </a:extLst>
          </p:cNvPr>
          <p:cNvSpPr txBox="1"/>
          <p:nvPr/>
        </p:nvSpPr>
        <p:spPr>
          <a:xfrm>
            <a:off x="8675969" y="3131216"/>
            <a:ext cx="153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geo:longitude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1926E4CE-0DD8-4105-9AB4-97F7092BDBA0}"/>
              </a:ext>
            </a:extLst>
          </p:cNvPr>
          <p:cNvCxnSpPr>
            <a:cxnSpLocks/>
            <a:stCxn id="89" idx="2"/>
          </p:cNvCxnSpPr>
          <p:nvPr/>
        </p:nvCxnSpPr>
        <p:spPr>
          <a:xfrm flipH="1">
            <a:off x="3917284" y="5240585"/>
            <a:ext cx="1" cy="593545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39553FBE-1C8F-4253-8236-01C823962C26}"/>
              </a:ext>
            </a:extLst>
          </p:cNvPr>
          <p:cNvSpPr txBox="1"/>
          <p:nvPr/>
        </p:nvSpPr>
        <p:spPr>
          <a:xfrm>
            <a:off x="3917284" y="5356365"/>
            <a:ext cx="1821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locn</a:t>
            </a:r>
            <a:r>
              <a:rPr lang="it-IT" dirty="0"/>
              <a:t>:‘full address’</a:t>
            </a:r>
          </a:p>
        </p:txBody>
      </p:sp>
      <p:sp>
        <p:nvSpPr>
          <p:cNvPr id="171" name="Text Box 1665">
            <a:extLst>
              <a:ext uri="{FF2B5EF4-FFF2-40B4-BE49-F238E27FC236}">
                <a16:creationId xmlns:a16="http://schemas.microsoft.com/office/drawing/2014/main" id="{A447543A-7891-47D9-8B3E-CA68DD0D8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941" y="4804725"/>
            <a:ext cx="912164" cy="461665"/>
          </a:xfrm>
          <a:prstGeom prst="rect">
            <a:avLst/>
          </a:prstGeom>
          <a:noFill/>
          <a:ln w="12700">
            <a:solidFill>
              <a:schemeClr val="accent2">
                <a:lumMod val="40000"/>
                <a:lumOff val="60000"/>
              </a:schemeClr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u="none" kern="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itchFamily="34" charset="0"/>
              </a:rPr>
              <a:t>Annotation property</a:t>
            </a:r>
            <a:endParaRPr lang="it-IT" sz="1200" b="1" u="none" kern="0" dirty="0">
              <a:solidFill>
                <a:schemeClr val="accent2">
                  <a:lumMod val="40000"/>
                  <a:lumOff val="60000"/>
                </a:schemeClr>
              </a:solidFill>
              <a:latin typeface="Calibri" pitchFamily="34" charset="0"/>
            </a:endParaRPr>
          </a:p>
        </p:txBody>
      </p:sp>
      <p:sp>
        <p:nvSpPr>
          <p:cNvPr id="172" name="Line 1667">
            <a:extLst>
              <a:ext uri="{FF2B5EF4-FFF2-40B4-BE49-F238E27FC236}">
                <a16:creationId xmlns:a16="http://schemas.microsoft.com/office/drawing/2014/main" id="{AB9B4019-23D7-48DD-ACEC-C83935025713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6324" y="5058502"/>
            <a:ext cx="605127" cy="8005"/>
          </a:xfrm>
          <a:prstGeom prst="line">
            <a:avLst/>
          </a:prstGeom>
          <a:noFill/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30D9A1F-F5E5-4BBA-9CE9-3228E878712D}"/>
              </a:ext>
            </a:extLst>
          </p:cNvPr>
          <p:cNvSpPr/>
          <p:nvPr/>
        </p:nvSpPr>
        <p:spPr>
          <a:xfrm>
            <a:off x="2956314" y="2418341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sr:StudyRoom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8314006-AAAB-4409-AD12-AB3869A88E63}"/>
              </a:ext>
            </a:extLst>
          </p:cNvPr>
          <p:cNvSpPr/>
          <p:nvPr/>
        </p:nvSpPr>
        <p:spPr>
          <a:xfrm>
            <a:off x="2976379" y="3526301"/>
            <a:ext cx="1841679" cy="46363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StudyRoom1_URI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68CDC6B-6D68-4BEE-851C-195BD1A39FCD}"/>
              </a:ext>
            </a:extLst>
          </p:cNvPr>
          <p:cNvSpPr/>
          <p:nvPr/>
        </p:nvSpPr>
        <p:spPr>
          <a:xfrm>
            <a:off x="6503831" y="3536670"/>
            <a:ext cx="1841679" cy="46363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geoPoint1_URI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5E8EC15-3E7C-4C4E-89EA-7AFAAC8E3FA9}"/>
              </a:ext>
            </a:extLst>
          </p:cNvPr>
          <p:cNvSpPr/>
          <p:nvPr/>
        </p:nvSpPr>
        <p:spPr>
          <a:xfrm>
            <a:off x="2996445" y="4776946"/>
            <a:ext cx="1841679" cy="46363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Address1_URI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47AE8B81-8CC8-4C22-8535-393DF7B1E463}"/>
              </a:ext>
            </a:extLst>
          </p:cNvPr>
          <p:cNvSpPr/>
          <p:nvPr/>
        </p:nvSpPr>
        <p:spPr>
          <a:xfrm>
            <a:off x="6483765" y="2436247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geo:Point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2EBDD434-046D-4BD6-9E9F-BFD9AB66C9D0}"/>
              </a:ext>
            </a:extLst>
          </p:cNvPr>
          <p:cNvSpPr/>
          <p:nvPr/>
        </p:nvSpPr>
        <p:spPr>
          <a:xfrm>
            <a:off x="6493798" y="4723750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sr:StudyRoom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094FCBE7-1A1F-4F65-BDD3-64437FAEB394}"/>
              </a:ext>
            </a:extLst>
          </p:cNvPr>
          <p:cNvSpPr/>
          <p:nvPr/>
        </p:nvSpPr>
        <p:spPr>
          <a:xfrm>
            <a:off x="9513846" y="2394722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geo:SpatialThing</a:t>
            </a:r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E900263C-E29A-4FC2-A3FA-121C8F052D8B}"/>
              </a:ext>
            </a:extLst>
          </p:cNvPr>
          <p:cNvSpPr/>
          <p:nvPr/>
        </p:nvSpPr>
        <p:spPr>
          <a:xfrm rot="16200000">
            <a:off x="10342899" y="3548834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CE751520-10A6-4FD5-B686-3EC8C5FD1FF3}"/>
              </a:ext>
            </a:extLst>
          </p:cNvPr>
          <p:cNvSpPr/>
          <p:nvPr/>
        </p:nvSpPr>
        <p:spPr>
          <a:xfrm rot="16200000">
            <a:off x="10342899" y="3049786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F9DDD14F-3090-426E-97A9-8E6F71F59584}"/>
              </a:ext>
            </a:extLst>
          </p:cNvPr>
          <p:cNvSpPr/>
          <p:nvPr/>
        </p:nvSpPr>
        <p:spPr>
          <a:xfrm rot="16200000">
            <a:off x="3694751" y="5135824"/>
            <a:ext cx="425004" cy="1821615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4192200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>
            <a:extLst>
              <a:ext uri="{FF2B5EF4-FFF2-40B4-BE49-F238E27FC236}">
                <a16:creationId xmlns:a16="http://schemas.microsoft.com/office/drawing/2014/main" id="{47682AC7-9F02-46C9-B53E-42CF3650A65F}"/>
              </a:ext>
            </a:extLst>
          </p:cNvPr>
          <p:cNvSpPr txBox="1"/>
          <p:nvPr/>
        </p:nvSpPr>
        <p:spPr>
          <a:xfrm>
            <a:off x="9289701" y="5821854"/>
            <a:ext cx="132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sr:hasName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1AA8F09-B349-4B9E-88D6-D469EFBE167E}"/>
              </a:ext>
            </a:extLst>
          </p:cNvPr>
          <p:cNvSpPr txBox="1"/>
          <p:nvPr/>
        </p:nvSpPr>
        <p:spPr>
          <a:xfrm>
            <a:off x="9584690" y="5185030"/>
            <a:ext cx="132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sr:isOpen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2AF9CEA-58C7-47C8-BC2D-40C62DA8C4D9}"/>
              </a:ext>
            </a:extLst>
          </p:cNvPr>
          <p:cNvSpPr txBox="1"/>
          <p:nvPr/>
        </p:nvSpPr>
        <p:spPr>
          <a:xfrm>
            <a:off x="9952283" y="3375844"/>
            <a:ext cx="147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sr:hasFeature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E581D12-2292-4830-984C-CBBF1C74BAF6}"/>
              </a:ext>
            </a:extLst>
          </p:cNvPr>
          <p:cNvSpPr txBox="1"/>
          <p:nvPr/>
        </p:nvSpPr>
        <p:spPr>
          <a:xfrm>
            <a:off x="7273509" y="5914790"/>
            <a:ext cx="1699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sr:hasCapacity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37E64B0-37EF-4A18-8B1D-4719E9FD0B83}"/>
              </a:ext>
            </a:extLst>
          </p:cNvPr>
          <p:cNvSpPr txBox="1"/>
          <p:nvPr/>
        </p:nvSpPr>
        <p:spPr>
          <a:xfrm>
            <a:off x="6996496" y="3545853"/>
            <a:ext cx="911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sr:table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D88E947A-ACEE-480D-AFA3-1DFA76935AF5}"/>
              </a:ext>
            </a:extLst>
          </p:cNvPr>
          <p:cNvSpPr txBox="1"/>
          <p:nvPr/>
        </p:nvSpPr>
        <p:spPr>
          <a:xfrm>
            <a:off x="6790466" y="2637958"/>
            <a:ext cx="1589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sr:inUniversity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C4DB5D47-6BEA-41BD-BE81-29A41181EE34}"/>
              </a:ext>
            </a:extLst>
          </p:cNvPr>
          <p:cNvSpPr txBox="1"/>
          <p:nvPr/>
        </p:nvSpPr>
        <p:spPr>
          <a:xfrm>
            <a:off x="6546144" y="4852160"/>
            <a:ext cx="177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sr:availableSeats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6344E27F-2A15-49CE-9566-127E2933FBA5}"/>
              </a:ext>
            </a:extLst>
          </p:cNvPr>
          <p:cNvSpPr txBox="1"/>
          <p:nvPr/>
        </p:nvSpPr>
        <p:spPr>
          <a:xfrm>
            <a:off x="5274676" y="5265394"/>
            <a:ext cx="824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sr:seat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BAE1DFE3-7F09-42E1-BB97-EF6A4D956038}"/>
              </a:ext>
            </a:extLst>
          </p:cNvPr>
          <p:cNvSpPr txBox="1"/>
          <p:nvPr/>
        </p:nvSpPr>
        <p:spPr>
          <a:xfrm>
            <a:off x="3768328" y="4073684"/>
            <a:ext cx="824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sr:seat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C4F11E80-75CD-4F13-9698-A13AA9469C1C}"/>
              </a:ext>
            </a:extLst>
          </p:cNvPr>
          <p:cNvSpPr txBox="1"/>
          <p:nvPr/>
        </p:nvSpPr>
        <p:spPr>
          <a:xfrm>
            <a:off x="2470964" y="4229882"/>
            <a:ext cx="911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sr:near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37AEB231-7D72-48E9-98F5-96A5D0761120}"/>
              </a:ext>
            </a:extLst>
          </p:cNvPr>
          <p:cNvSpPr txBox="1"/>
          <p:nvPr/>
        </p:nvSpPr>
        <p:spPr>
          <a:xfrm>
            <a:off x="4576882" y="5833665"/>
            <a:ext cx="129517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sr:available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D8FF28C5-55CC-4E9D-B89E-C9501E75EBAC}"/>
              </a:ext>
            </a:extLst>
          </p:cNvPr>
          <p:cNvSpPr txBox="1"/>
          <p:nvPr/>
        </p:nvSpPr>
        <p:spPr>
          <a:xfrm>
            <a:off x="2983284" y="5034359"/>
            <a:ext cx="129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sr:available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BDD59684-8075-4B58-AA65-65705FFE07C7}"/>
              </a:ext>
            </a:extLst>
          </p:cNvPr>
          <p:cNvSpPr txBox="1"/>
          <p:nvPr/>
        </p:nvSpPr>
        <p:spPr>
          <a:xfrm>
            <a:off x="2349929" y="3414749"/>
            <a:ext cx="129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sr:available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C0070507-BAD7-4F0E-B02B-E9CEEF5D4D55}"/>
              </a:ext>
            </a:extLst>
          </p:cNvPr>
          <p:cNvSpPr txBox="1"/>
          <p:nvPr/>
        </p:nvSpPr>
        <p:spPr>
          <a:xfrm>
            <a:off x="3134478" y="3050808"/>
            <a:ext cx="153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sr:hasFeature</a:t>
            </a: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0AE911CD-D4DA-4D29-B457-04B2F1D39D50}"/>
              </a:ext>
            </a:extLst>
          </p:cNvPr>
          <p:cNvCxnSpPr>
            <a:cxnSpLocks/>
          </p:cNvCxnSpPr>
          <p:nvPr/>
        </p:nvCxnSpPr>
        <p:spPr>
          <a:xfrm rot="16200000" flipV="1">
            <a:off x="11128712" y="3513439"/>
            <a:ext cx="1215051" cy="515143"/>
          </a:xfrm>
          <a:prstGeom prst="bentConnector3">
            <a:avLst>
              <a:gd name="adj1" fmla="val 99936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58CAA654-F31A-4CD7-BE4B-F88E76C5F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8576" y="4224942"/>
            <a:ext cx="1240625" cy="373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it-IT" sz="1800" dirty="0">
                <a:solidFill>
                  <a:schemeClr val="tx1"/>
                </a:solidFill>
              </a:rPr>
              <a:t>Table2_URI</a:t>
            </a: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B7C91338-91B4-4C80-B8A0-D6F713DEE2F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400" b="1" dirty="0"/>
              <a:t>Conoscenza di un KP sensore aula studio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E0F9298-7D28-4C49-A5DC-649889A26242}"/>
              </a:ext>
            </a:extLst>
          </p:cNvPr>
          <p:cNvCxnSpPr>
            <a:cxnSpLocks/>
            <a:endCxn id="44" idx="9"/>
          </p:cNvCxnSpPr>
          <p:nvPr/>
        </p:nvCxnSpPr>
        <p:spPr>
          <a:xfrm>
            <a:off x="9259910" y="5541320"/>
            <a:ext cx="1652226" cy="0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9A40D9E-1EFC-452B-9C63-3C7B587346CA}"/>
              </a:ext>
            </a:extLst>
          </p:cNvPr>
          <p:cNvCxnSpPr>
            <a:cxnSpLocks/>
            <a:stCxn id="25" idx="0"/>
            <a:endCxn id="22" idx="2"/>
          </p:cNvCxnSpPr>
          <p:nvPr/>
        </p:nvCxnSpPr>
        <p:spPr>
          <a:xfrm flipV="1">
            <a:off x="8577943" y="2512998"/>
            <a:ext cx="0" cy="511866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A4E10F2-C39A-4BC0-9C7E-DC9FE2EC92E5}"/>
              </a:ext>
            </a:extLst>
          </p:cNvPr>
          <p:cNvCxnSpPr>
            <a:cxnSpLocks/>
          </p:cNvCxnSpPr>
          <p:nvPr/>
        </p:nvCxnSpPr>
        <p:spPr>
          <a:xfrm flipH="1" flipV="1">
            <a:off x="11479375" y="2500369"/>
            <a:ext cx="7836" cy="1260852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C530236C-51A2-475B-A83A-1D6F15F7D534}"/>
              </a:ext>
            </a:extLst>
          </p:cNvPr>
          <p:cNvCxnSpPr>
            <a:cxnSpLocks/>
            <a:endCxn id="43" idx="9"/>
          </p:cNvCxnSpPr>
          <p:nvPr/>
        </p:nvCxnSpPr>
        <p:spPr>
          <a:xfrm rot="16200000" flipH="1">
            <a:off x="8043927" y="4704486"/>
            <a:ext cx="2951154" cy="519188"/>
          </a:xfrm>
          <a:prstGeom prst="bentConnector3">
            <a:avLst>
              <a:gd name="adj1" fmla="val 99749"/>
            </a:avLst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6070FD49-2A77-4D88-ABC8-3084B709EB81}"/>
              </a:ext>
            </a:extLst>
          </p:cNvPr>
          <p:cNvCxnSpPr>
            <a:stCxn id="25" idx="3"/>
            <a:endCxn id="35" idx="1"/>
          </p:cNvCxnSpPr>
          <p:nvPr/>
        </p:nvCxnSpPr>
        <p:spPr>
          <a:xfrm>
            <a:off x="9498782" y="3256684"/>
            <a:ext cx="1017430" cy="1295270"/>
          </a:xfrm>
          <a:prstGeom prst="bentConnector3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A9C16FDA-97B8-47A0-9533-1D17F3F39C6E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10017483" y="3976892"/>
            <a:ext cx="1157996" cy="0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3B09651D-AD95-4CCC-BF86-3F841AB3D7A1}"/>
              </a:ext>
            </a:extLst>
          </p:cNvPr>
          <p:cNvCxnSpPr>
            <a:cxnSpLocks/>
          </p:cNvCxnSpPr>
          <p:nvPr/>
        </p:nvCxnSpPr>
        <p:spPr>
          <a:xfrm>
            <a:off x="8763359" y="3488502"/>
            <a:ext cx="13942" cy="2889927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934E6D94-DD4E-445A-ADA0-C3ECD534C293}"/>
              </a:ext>
            </a:extLst>
          </p:cNvPr>
          <p:cNvCxnSpPr>
            <a:cxnSpLocks/>
          </p:cNvCxnSpPr>
          <p:nvPr/>
        </p:nvCxnSpPr>
        <p:spPr>
          <a:xfrm flipH="1">
            <a:off x="8193574" y="3487635"/>
            <a:ext cx="595" cy="1798683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8DA2F7FC-B775-48B7-9462-75DA469AE957}"/>
              </a:ext>
            </a:extLst>
          </p:cNvPr>
          <p:cNvCxnSpPr>
            <a:cxnSpLocks/>
            <a:stCxn id="40" idx="0"/>
            <a:endCxn id="16" idx="2"/>
          </p:cNvCxnSpPr>
          <p:nvPr/>
        </p:nvCxnSpPr>
        <p:spPr>
          <a:xfrm flipV="1">
            <a:off x="5947428" y="2442255"/>
            <a:ext cx="0" cy="347742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or: Elbow 176">
            <a:extLst>
              <a:ext uri="{FF2B5EF4-FFF2-40B4-BE49-F238E27FC236}">
                <a16:creationId xmlns:a16="http://schemas.microsoft.com/office/drawing/2014/main" id="{6641515A-6924-44B0-8B56-40973EC04A02}"/>
              </a:ext>
            </a:extLst>
          </p:cNvPr>
          <p:cNvCxnSpPr>
            <a:cxnSpLocks/>
            <a:stCxn id="25" idx="1"/>
            <a:endCxn id="40" idx="3"/>
          </p:cNvCxnSpPr>
          <p:nvPr/>
        </p:nvCxnSpPr>
        <p:spPr>
          <a:xfrm rot="10800000">
            <a:off x="6827725" y="2976742"/>
            <a:ext cx="829378" cy="279943"/>
          </a:xfrm>
          <a:prstGeom prst="bentConnector3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or: Elbow 181">
            <a:extLst>
              <a:ext uri="{FF2B5EF4-FFF2-40B4-BE49-F238E27FC236}">
                <a16:creationId xmlns:a16="http://schemas.microsoft.com/office/drawing/2014/main" id="{412178D5-CB21-47EE-A426-54CB5FCF2EA6}"/>
              </a:ext>
            </a:extLst>
          </p:cNvPr>
          <p:cNvCxnSpPr>
            <a:cxnSpLocks/>
            <a:endCxn id="31" idx="3"/>
          </p:cNvCxnSpPr>
          <p:nvPr/>
        </p:nvCxnSpPr>
        <p:spPr>
          <a:xfrm rot="5400000">
            <a:off x="7078611" y="3662911"/>
            <a:ext cx="936659" cy="586108"/>
          </a:xfrm>
          <a:prstGeom prst="bentConnector2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0EF0039E-206D-4A7A-8AA2-8D0F8E256F3F}"/>
              </a:ext>
            </a:extLst>
          </p:cNvPr>
          <p:cNvCxnSpPr>
            <a:cxnSpLocks/>
            <a:stCxn id="31" idx="2"/>
            <a:endCxn id="21" idx="0"/>
          </p:cNvCxnSpPr>
          <p:nvPr/>
        </p:nvCxnSpPr>
        <p:spPr>
          <a:xfrm>
            <a:off x="6582722" y="4611039"/>
            <a:ext cx="2079" cy="167556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nector: Elbow 206">
            <a:extLst>
              <a:ext uri="{FF2B5EF4-FFF2-40B4-BE49-F238E27FC236}">
                <a16:creationId xmlns:a16="http://schemas.microsoft.com/office/drawing/2014/main" id="{95E226FD-D0FF-42A9-8D4F-DB40363200A8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5721359" y="4005959"/>
            <a:ext cx="268893" cy="1453833"/>
          </a:xfrm>
          <a:prstGeom prst="bentConnector2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or: Elbow 208">
            <a:extLst>
              <a:ext uri="{FF2B5EF4-FFF2-40B4-BE49-F238E27FC236}">
                <a16:creationId xmlns:a16="http://schemas.microsoft.com/office/drawing/2014/main" id="{B06F013D-9FB8-4ECC-B36B-7D3AABF285A5}"/>
              </a:ext>
            </a:extLst>
          </p:cNvPr>
          <p:cNvCxnSpPr>
            <a:cxnSpLocks/>
            <a:endCxn id="30" idx="0"/>
          </p:cNvCxnSpPr>
          <p:nvPr/>
        </p:nvCxnSpPr>
        <p:spPr>
          <a:xfrm rot="10800000" flipV="1">
            <a:off x="5128889" y="3915184"/>
            <a:ext cx="2711106" cy="309757"/>
          </a:xfrm>
          <a:prstGeom prst="bentConnector2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C709F149-D39F-4CF1-B952-2A234FB2D3D8}"/>
              </a:ext>
            </a:extLst>
          </p:cNvPr>
          <p:cNvCxnSpPr>
            <a:cxnSpLocks/>
          </p:cNvCxnSpPr>
          <p:nvPr/>
        </p:nvCxnSpPr>
        <p:spPr>
          <a:xfrm>
            <a:off x="6092046" y="4611039"/>
            <a:ext cx="0" cy="1033178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7B1A1C4B-727A-41DC-B12A-BA01B844F136}"/>
              </a:ext>
            </a:extLst>
          </p:cNvPr>
          <p:cNvCxnSpPr>
            <a:cxnSpLocks/>
          </p:cNvCxnSpPr>
          <p:nvPr/>
        </p:nvCxnSpPr>
        <p:spPr>
          <a:xfrm flipH="1">
            <a:off x="5224149" y="5634726"/>
            <a:ext cx="879600" cy="0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474E24AC-FB1E-494E-9075-006494F11E68}"/>
              </a:ext>
            </a:extLst>
          </p:cNvPr>
          <p:cNvCxnSpPr>
            <a:cxnSpLocks/>
          </p:cNvCxnSpPr>
          <p:nvPr/>
        </p:nvCxnSpPr>
        <p:spPr>
          <a:xfrm flipV="1">
            <a:off x="3301325" y="4191397"/>
            <a:ext cx="76" cy="435973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A0F04A64-E68B-4244-B192-D697EAAC8E44}"/>
              </a:ext>
            </a:extLst>
          </p:cNvPr>
          <p:cNvCxnSpPr>
            <a:cxnSpLocks/>
          </p:cNvCxnSpPr>
          <p:nvPr/>
        </p:nvCxnSpPr>
        <p:spPr>
          <a:xfrm>
            <a:off x="2433088" y="4185066"/>
            <a:ext cx="0" cy="457434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D47ECFBA-91D1-4EE6-B8B4-9DB1B67B5BC6}"/>
              </a:ext>
            </a:extLst>
          </p:cNvPr>
          <p:cNvCxnSpPr>
            <a:cxnSpLocks/>
          </p:cNvCxnSpPr>
          <p:nvPr/>
        </p:nvCxnSpPr>
        <p:spPr>
          <a:xfrm flipH="1" flipV="1">
            <a:off x="3811943" y="4428809"/>
            <a:ext cx="656073" cy="4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F737E3E1-19F5-48F4-B878-510A145EBB80}"/>
              </a:ext>
            </a:extLst>
          </p:cNvPr>
          <p:cNvCxnSpPr>
            <a:cxnSpLocks/>
          </p:cNvCxnSpPr>
          <p:nvPr/>
        </p:nvCxnSpPr>
        <p:spPr>
          <a:xfrm flipH="1" flipV="1">
            <a:off x="3787794" y="4007287"/>
            <a:ext cx="1" cy="806273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07481B38-40DA-4E3C-8008-8A50AE185D7D}"/>
              </a:ext>
            </a:extLst>
          </p:cNvPr>
          <p:cNvCxnSpPr>
            <a:cxnSpLocks/>
          </p:cNvCxnSpPr>
          <p:nvPr/>
        </p:nvCxnSpPr>
        <p:spPr>
          <a:xfrm flipH="1">
            <a:off x="3545999" y="4813559"/>
            <a:ext cx="223837" cy="0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0C182904-442D-4DA3-B732-411E771FD469}"/>
              </a:ext>
            </a:extLst>
          </p:cNvPr>
          <p:cNvCxnSpPr>
            <a:cxnSpLocks/>
          </p:cNvCxnSpPr>
          <p:nvPr/>
        </p:nvCxnSpPr>
        <p:spPr>
          <a:xfrm flipH="1">
            <a:off x="3566876" y="4007287"/>
            <a:ext cx="223837" cy="0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81E8BD95-BF85-4029-90D1-F9E87B9879F2}"/>
              </a:ext>
            </a:extLst>
          </p:cNvPr>
          <p:cNvCxnSpPr>
            <a:cxnSpLocks/>
          </p:cNvCxnSpPr>
          <p:nvPr/>
        </p:nvCxnSpPr>
        <p:spPr>
          <a:xfrm>
            <a:off x="4579967" y="5815082"/>
            <a:ext cx="0" cy="457434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B3288E13-5D00-4561-A49D-A13CCB9B163B}"/>
              </a:ext>
            </a:extLst>
          </p:cNvPr>
          <p:cNvCxnSpPr>
            <a:cxnSpLocks/>
          </p:cNvCxnSpPr>
          <p:nvPr/>
        </p:nvCxnSpPr>
        <p:spPr>
          <a:xfrm>
            <a:off x="3011097" y="5019816"/>
            <a:ext cx="0" cy="383875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1B674977-3696-4D1D-976F-327034F1BD07}"/>
              </a:ext>
            </a:extLst>
          </p:cNvPr>
          <p:cNvCxnSpPr>
            <a:cxnSpLocks/>
          </p:cNvCxnSpPr>
          <p:nvPr/>
        </p:nvCxnSpPr>
        <p:spPr>
          <a:xfrm flipV="1">
            <a:off x="2407973" y="3384416"/>
            <a:ext cx="0" cy="378793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44290A89-C790-43D6-AB4B-4E869E5FDC55}"/>
              </a:ext>
            </a:extLst>
          </p:cNvPr>
          <p:cNvCxnSpPr>
            <a:cxnSpLocks/>
          </p:cNvCxnSpPr>
          <p:nvPr/>
        </p:nvCxnSpPr>
        <p:spPr>
          <a:xfrm flipH="1">
            <a:off x="2521737" y="5073020"/>
            <a:ext cx="10959" cy="1139025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Connector: Elbow 285">
            <a:extLst>
              <a:ext uri="{FF2B5EF4-FFF2-40B4-BE49-F238E27FC236}">
                <a16:creationId xmlns:a16="http://schemas.microsoft.com/office/drawing/2014/main" id="{A4E95A0F-8B0C-49E4-80D3-9A65408845BE}"/>
              </a:ext>
            </a:extLst>
          </p:cNvPr>
          <p:cNvCxnSpPr>
            <a:cxnSpLocks/>
            <a:stCxn id="32" idx="1"/>
          </p:cNvCxnSpPr>
          <p:nvPr/>
        </p:nvCxnSpPr>
        <p:spPr>
          <a:xfrm rot="10800000" flipV="1">
            <a:off x="3539644" y="5613514"/>
            <a:ext cx="335092" cy="642178"/>
          </a:xfrm>
          <a:prstGeom prst="bentConnector2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Connector: Elbow 287">
            <a:extLst>
              <a:ext uri="{FF2B5EF4-FFF2-40B4-BE49-F238E27FC236}">
                <a16:creationId xmlns:a16="http://schemas.microsoft.com/office/drawing/2014/main" id="{8D5A9BD3-1E51-4DF2-B7A1-68ADC49A2212}"/>
              </a:ext>
            </a:extLst>
          </p:cNvPr>
          <p:cNvCxnSpPr>
            <a:cxnSpLocks/>
            <a:stCxn id="34" idx="1"/>
          </p:cNvCxnSpPr>
          <p:nvPr/>
        </p:nvCxnSpPr>
        <p:spPr>
          <a:xfrm rot="10800000" flipV="1">
            <a:off x="2024719" y="3989519"/>
            <a:ext cx="199829" cy="2266174"/>
          </a:xfrm>
          <a:prstGeom prst="bentConnector2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37B0A3EB-F2AD-4EC9-A67B-C5CDD77B3863}"/>
              </a:ext>
            </a:extLst>
          </p:cNvPr>
          <p:cNvCxnSpPr>
            <a:cxnSpLocks/>
          </p:cNvCxnSpPr>
          <p:nvPr/>
        </p:nvCxnSpPr>
        <p:spPr>
          <a:xfrm flipH="1" flipV="1">
            <a:off x="4508576" y="2946785"/>
            <a:ext cx="9984" cy="1278669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Arrow Connector 300">
            <a:extLst>
              <a:ext uri="{FF2B5EF4-FFF2-40B4-BE49-F238E27FC236}">
                <a16:creationId xmlns:a16="http://schemas.microsoft.com/office/drawing/2014/main" id="{6557567A-3CD4-4790-9B1D-F9BBF60A7D8D}"/>
              </a:ext>
            </a:extLst>
          </p:cNvPr>
          <p:cNvCxnSpPr>
            <a:cxnSpLocks/>
          </p:cNvCxnSpPr>
          <p:nvPr/>
        </p:nvCxnSpPr>
        <p:spPr>
          <a:xfrm>
            <a:off x="4518560" y="3543775"/>
            <a:ext cx="166818" cy="1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1664">
            <a:extLst>
              <a:ext uri="{FF2B5EF4-FFF2-40B4-BE49-F238E27FC236}">
                <a16:creationId xmlns:a16="http://schemas.microsoft.com/office/drawing/2014/main" id="{7DDBA9DE-8198-47EB-8EA5-3A9619B48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582" y="4790204"/>
            <a:ext cx="1248999" cy="324019"/>
          </a:xfrm>
          <a:prstGeom prst="rect">
            <a:avLst/>
          </a:prstGeom>
          <a:solidFill>
            <a:srgbClr val="BBE0E3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Class</a:t>
            </a:r>
            <a:r>
              <a:rPr lang="en-US" sz="800" u="none" kern="0" dirty="0">
                <a:solidFill>
                  <a:sysClr val="windowText" lastClr="000000"/>
                </a:solidFill>
                <a:latin typeface="Arial" charset="0"/>
              </a:rPr>
              <a:t> </a:t>
            </a: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Instance</a:t>
            </a:r>
            <a:endParaRPr lang="it-IT" sz="1200" u="none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91" name="AutoShape 1666">
            <a:extLst>
              <a:ext uri="{FF2B5EF4-FFF2-40B4-BE49-F238E27FC236}">
                <a16:creationId xmlns:a16="http://schemas.microsoft.com/office/drawing/2014/main" id="{C0791521-2527-49A5-BF7B-521C38950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57" y="5183833"/>
            <a:ext cx="1662670" cy="418853"/>
          </a:xfrm>
          <a:prstGeom prst="hexagon">
            <a:avLst>
              <a:gd name="adj" fmla="val 137845"/>
              <a:gd name="vf" fmla="val 115470"/>
            </a:avLst>
          </a:prstGeom>
          <a:solidFill>
            <a:srgbClr val="2D2D8A">
              <a:lumMod val="40000"/>
              <a:lumOff val="60000"/>
            </a:srgbClr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Literal</a:t>
            </a:r>
            <a:endParaRPr lang="it-IT" sz="1200" u="none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92" name="Text Box 1665">
            <a:extLst>
              <a:ext uri="{FF2B5EF4-FFF2-40B4-BE49-F238E27FC236}">
                <a16:creationId xmlns:a16="http://schemas.microsoft.com/office/drawing/2014/main" id="{1A21895A-386B-4CA2-8B63-252021DEA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235" y="4251627"/>
            <a:ext cx="760034" cy="461665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70C0"/>
                </a:solidFill>
                <a:latin typeface="Calibri" pitchFamily="34" charset="0"/>
              </a:rPr>
              <a:t>Object property</a:t>
            </a:r>
            <a:endParaRPr lang="it-IT" sz="1200" u="none" kern="0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93" name="Line 1667">
            <a:extLst>
              <a:ext uri="{FF2B5EF4-FFF2-40B4-BE49-F238E27FC236}">
                <a16:creationId xmlns:a16="http://schemas.microsoft.com/office/drawing/2014/main" id="{7AB28E6F-ACC0-4DA5-88E2-FBD02DD48F8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1488" y="4505404"/>
            <a:ext cx="605127" cy="8005"/>
          </a:xfrm>
          <a:prstGeom prst="line">
            <a:avLst/>
          </a:prstGeom>
          <a:noFill/>
          <a:ln w="12700">
            <a:solidFill>
              <a:schemeClr val="accent1">
                <a:lumMod val="75000"/>
              </a:schemeClr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4" name="Text Box 1665">
            <a:extLst>
              <a:ext uri="{FF2B5EF4-FFF2-40B4-BE49-F238E27FC236}">
                <a16:creationId xmlns:a16="http://schemas.microsoft.com/office/drawing/2014/main" id="{E599AC73-6EA4-43A1-BCC5-4580E9848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34" y="3713050"/>
            <a:ext cx="790577" cy="461665"/>
          </a:xfrm>
          <a:prstGeom prst="rect">
            <a:avLst/>
          </a:prstGeom>
          <a:noFill/>
          <a:ln w="9525">
            <a:solidFill>
              <a:srgbClr val="00B050"/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B050"/>
                </a:solidFill>
                <a:latin typeface="Calibri" pitchFamily="34" charset="0"/>
              </a:rPr>
              <a:t>Datatype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B050"/>
                </a:solidFill>
                <a:latin typeface="Calibri" pitchFamily="34" charset="0"/>
              </a:rPr>
              <a:t>property</a:t>
            </a:r>
            <a:endParaRPr lang="it-IT" sz="1200" u="none" kern="0" dirty="0">
              <a:solidFill>
                <a:srgbClr val="00B050"/>
              </a:solidFill>
              <a:latin typeface="Calibri" pitchFamily="34" charset="0"/>
            </a:endParaRPr>
          </a:p>
        </p:txBody>
      </p:sp>
      <p:sp>
        <p:nvSpPr>
          <p:cNvPr id="95" name="Line 1667">
            <a:extLst>
              <a:ext uri="{FF2B5EF4-FFF2-40B4-BE49-F238E27FC236}">
                <a16:creationId xmlns:a16="http://schemas.microsoft.com/office/drawing/2014/main" id="{28710919-47CA-41DF-B219-1F5DEA7B0CD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2011" y="3892367"/>
            <a:ext cx="605630" cy="7891"/>
          </a:xfrm>
          <a:prstGeom prst="line">
            <a:avLst/>
          </a:prstGeom>
          <a:noFill/>
          <a:ln w="12700">
            <a:solidFill>
              <a:srgbClr val="00B050"/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6" name="Rettangolo arrotondato 5">
            <a:extLst>
              <a:ext uri="{FF2B5EF4-FFF2-40B4-BE49-F238E27FC236}">
                <a16:creationId xmlns:a16="http://schemas.microsoft.com/office/drawing/2014/main" id="{B8516566-F36A-47A3-9D0F-0530D9FDC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938" y="2953082"/>
            <a:ext cx="878361" cy="32726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it-IT" altLang="it-IT" sz="1400" u="none" dirty="0">
                <a:solidFill>
                  <a:srgbClr val="FFFFFF"/>
                </a:solidFill>
              </a:rPr>
              <a:t>CLASS</a:t>
            </a:r>
          </a:p>
        </p:txBody>
      </p:sp>
      <p:sp>
        <p:nvSpPr>
          <p:cNvPr id="97" name="Text Box 1680">
            <a:extLst>
              <a:ext uri="{FF2B5EF4-FFF2-40B4-BE49-F238E27FC236}">
                <a16:creationId xmlns:a16="http://schemas.microsoft.com/office/drawing/2014/main" id="{42FAFBD0-A929-42FD-8896-9428DFC46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835" y="3353940"/>
            <a:ext cx="1026228" cy="276999"/>
          </a:xfrm>
          <a:prstGeom prst="rect">
            <a:avLst/>
          </a:prstGeom>
          <a:noFill/>
          <a:ln w="9525">
            <a:solidFill>
              <a:srgbClr val="FF0000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it-IT" altLang="it-IT" sz="1200" u="none" dirty="0">
                <a:solidFill>
                  <a:srgbClr val="FF0000"/>
                </a:solidFill>
                <a:latin typeface="Calibri" panose="020F0502020204030204" pitchFamily="34" charset="0"/>
              </a:rPr>
              <a:t>rdf:type</a:t>
            </a:r>
          </a:p>
        </p:txBody>
      </p:sp>
      <p:sp>
        <p:nvSpPr>
          <p:cNvPr id="98" name="Line 1667">
            <a:extLst>
              <a:ext uri="{FF2B5EF4-FFF2-40B4-BE49-F238E27FC236}">
                <a16:creationId xmlns:a16="http://schemas.microsoft.com/office/drawing/2014/main" id="{83CFDF5B-16E4-4151-BB15-1755EF81DC53}"/>
              </a:ext>
            </a:extLst>
          </p:cNvPr>
          <p:cNvSpPr>
            <a:spLocks noChangeShapeType="1"/>
          </p:cNvSpPr>
          <p:nvPr/>
        </p:nvSpPr>
        <p:spPr bwMode="auto">
          <a:xfrm>
            <a:off x="1322603" y="3474778"/>
            <a:ext cx="275955" cy="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9" name="Rectangle 1663">
            <a:extLst>
              <a:ext uri="{FF2B5EF4-FFF2-40B4-BE49-F238E27FC236}">
                <a16:creationId xmlns:a16="http://schemas.microsoft.com/office/drawing/2014/main" id="{C351500B-A5AC-4C45-B215-E137490AE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83" y="2871989"/>
            <a:ext cx="1750218" cy="2799596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1162806-9CCC-4704-9988-49D6D3F5DF47}"/>
              </a:ext>
            </a:extLst>
          </p:cNvPr>
          <p:cNvCxnSpPr>
            <a:cxnSpLocks/>
          </p:cNvCxnSpPr>
          <p:nvPr/>
        </p:nvCxnSpPr>
        <p:spPr>
          <a:xfrm flipH="1">
            <a:off x="3811945" y="2138490"/>
            <a:ext cx="1051186" cy="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0B7F22C0-2CD6-40F1-9428-E9F6076906DB}"/>
              </a:ext>
            </a:extLst>
          </p:cNvPr>
          <p:cNvCxnSpPr>
            <a:cxnSpLocks/>
          </p:cNvCxnSpPr>
          <p:nvPr/>
        </p:nvCxnSpPr>
        <p:spPr>
          <a:xfrm>
            <a:off x="4275128" y="2130792"/>
            <a:ext cx="1" cy="45496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97C46B51-8860-4EFB-A0B3-0469A3F9CC91}"/>
              </a:ext>
            </a:extLst>
          </p:cNvPr>
          <p:cNvCxnSpPr>
            <a:cxnSpLocks/>
          </p:cNvCxnSpPr>
          <p:nvPr/>
        </p:nvCxnSpPr>
        <p:spPr>
          <a:xfrm>
            <a:off x="4904545" y="2138490"/>
            <a:ext cx="0" cy="1202798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7C3BAB7-ECCB-43DA-9B6D-14B5283FA4D2}"/>
              </a:ext>
            </a:extLst>
          </p:cNvPr>
          <p:cNvSpPr/>
          <p:nvPr/>
        </p:nvSpPr>
        <p:spPr>
          <a:xfrm>
            <a:off x="5006523" y="1925420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sr:University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D755264-D147-4D46-BEDC-3EDB1C87A739}"/>
              </a:ext>
            </a:extLst>
          </p:cNvPr>
          <p:cNvSpPr/>
          <p:nvPr/>
        </p:nvSpPr>
        <p:spPr>
          <a:xfrm>
            <a:off x="1835671" y="6237922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sr:Seat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0E54EA3-5632-4C9E-8301-2E1D048E40E9}"/>
              </a:ext>
            </a:extLst>
          </p:cNvPr>
          <p:cNvSpPr/>
          <p:nvPr/>
        </p:nvSpPr>
        <p:spPr>
          <a:xfrm>
            <a:off x="5643896" y="6286599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sr:Table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30D9A1F-F5E5-4BBA-9CE9-3228E878712D}"/>
              </a:ext>
            </a:extLst>
          </p:cNvPr>
          <p:cNvSpPr/>
          <p:nvPr/>
        </p:nvSpPr>
        <p:spPr>
          <a:xfrm>
            <a:off x="7637038" y="1996163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sr:StudyRoom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939AFC7-450C-44A4-924A-94666DF4683B}"/>
              </a:ext>
            </a:extLst>
          </p:cNvPr>
          <p:cNvSpPr/>
          <p:nvPr/>
        </p:nvSpPr>
        <p:spPr>
          <a:xfrm>
            <a:off x="10017483" y="1996162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sr:Feature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8314006-AAAB-4409-AD12-AB3869A88E63}"/>
              </a:ext>
            </a:extLst>
          </p:cNvPr>
          <p:cNvSpPr/>
          <p:nvPr/>
        </p:nvSpPr>
        <p:spPr>
          <a:xfrm>
            <a:off x="7657103" y="3024864"/>
            <a:ext cx="1841679" cy="46363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StudyRoom1_URI</a:t>
            </a:r>
          </a:p>
        </p:txBody>
      </p:sp>
      <p:sp>
        <p:nvSpPr>
          <p:cNvPr id="31" name="Content Placeholder 29">
            <a:extLst>
              <a:ext uri="{FF2B5EF4-FFF2-40B4-BE49-F238E27FC236}">
                <a16:creationId xmlns:a16="http://schemas.microsoft.com/office/drawing/2014/main" id="{4B26493D-FCC3-4938-9926-C803425546F5}"/>
              </a:ext>
            </a:extLst>
          </p:cNvPr>
          <p:cNvSpPr txBox="1">
            <a:spLocks/>
          </p:cNvSpPr>
          <p:nvPr/>
        </p:nvSpPr>
        <p:spPr>
          <a:xfrm>
            <a:off x="5911557" y="4237551"/>
            <a:ext cx="1342329" cy="373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Table1_URI</a:t>
            </a:r>
          </a:p>
        </p:txBody>
      </p:sp>
      <p:sp>
        <p:nvSpPr>
          <p:cNvPr id="32" name="Content Placeholder 29">
            <a:extLst>
              <a:ext uri="{FF2B5EF4-FFF2-40B4-BE49-F238E27FC236}">
                <a16:creationId xmlns:a16="http://schemas.microsoft.com/office/drawing/2014/main" id="{928BB576-6488-4BF1-AFAE-104444CECEE5}"/>
              </a:ext>
            </a:extLst>
          </p:cNvPr>
          <p:cNvSpPr txBox="1">
            <a:spLocks/>
          </p:cNvSpPr>
          <p:nvPr/>
        </p:nvSpPr>
        <p:spPr>
          <a:xfrm>
            <a:off x="3874736" y="5426770"/>
            <a:ext cx="1342329" cy="373488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Seat1_URI</a:t>
            </a:r>
          </a:p>
        </p:txBody>
      </p:sp>
      <p:sp>
        <p:nvSpPr>
          <p:cNvPr id="34" name="Content Placeholder 29">
            <a:extLst>
              <a:ext uri="{FF2B5EF4-FFF2-40B4-BE49-F238E27FC236}">
                <a16:creationId xmlns:a16="http://schemas.microsoft.com/office/drawing/2014/main" id="{4AC533DE-4517-4A81-A38A-2A33AEC45574}"/>
              </a:ext>
            </a:extLst>
          </p:cNvPr>
          <p:cNvSpPr txBox="1">
            <a:spLocks/>
          </p:cNvSpPr>
          <p:nvPr/>
        </p:nvSpPr>
        <p:spPr>
          <a:xfrm>
            <a:off x="2224547" y="3802775"/>
            <a:ext cx="1342329" cy="373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it-IT" dirty="0"/>
              <a:t>Seat3_URI</a:t>
            </a:r>
          </a:p>
        </p:txBody>
      </p:sp>
      <p:sp>
        <p:nvSpPr>
          <p:cNvPr id="36" name="Content Placeholder 29">
            <a:extLst>
              <a:ext uri="{FF2B5EF4-FFF2-40B4-BE49-F238E27FC236}">
                <a16:creationId xmlns:a16="http://schemas.microsoft.com/office/drawing/2014/main" id="{D6AED1FA-D6BE-435F-B3AA-E8612AE676C8}"/>
              </a:ext>
            </a:extLst>
          </p:cNvPr>
          <p:cNvSpPr txBox="1">
            <a:spLocks/>
          </p:cNvSpPr>
          <p:nvPr/>
        </p:nvSpPr>
        <p:spPr>
          <a:xfrm>
            <a:off x="11175479" y="3790148"/>
            <a:ext cx="648813" cy="373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wifi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C8B8C7-BF36-4855-8FF3-DE9808924272}"/>
              </a:ext>
            </a:extLst>
          </p:cNvPr>
          <p:cNvSpPr/>
          <p:nvPr/>
        </p:nvSpPr>
        <p:spPr>
          <a:xfrm rot="16200000">
            <a:off x="4375868" y="6049080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29E335A4-957C-48D2-B02E-040FE60801F3}"/>
              </a:ext>
            </a:extLst>
          </p:cNvPr>
          <p:cNvSpPr/>
          <p:nvPr/>
        </p:nvSpPr>
        <p:spPr>
          <a:xfrm rot="16200000">
            <a:off x="2192590" y="2708526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0691DD2-DCCF-498B-A1D6-2FA40B9323B2}"/>
              </a:ext>
            </a:extLst>
          </p:cNvPr>
          <p:cNvSpPr/>
          <p:nvPr/>
        </p:nvSpPr>
        <p:spPr>
          <a:xfrm rot="16200000">
            <a:off x="2798595" y="5165432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40" name="Content Placeholder 29">
            <a:extLst>
              <a:ext uri="{FF2B5EF4-FFF2-40B4-BE49-F238E27FC236}">
                <a16:creationId xmlns:a16="http://schemas.microsoft.com/office/drawing/2014/main" id="{DB7AA598-B215-45DE-B6F2-B5717D4A4E29}"/>
              </a:ext>
            </a:extLst>
          </p:cNvPr>
          <p:cNvSpPr txBox="1">
            <a:spLocks/>
          </p:cNvSpPr>
          <p:nvPr/>
        </p:nvSpPr>
        <p:spPr>
          <a:xfrm>
            <a:off x="5067131" y="2789997"/>
            <a:ext cx="1760594" cy="373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University1_URI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8E1B2513-F51E-48A3-A65A-E82218C99ADA}"/>
              </a:ext>
            </a:extLst>
          </p:cNvPr>
          <p:cNvSpPr/>
          <p:nvPr/>
        </p:nvSpPr>
        <p:spPr>
          <a:xfrm rot="16200000">
            <a:off x="8002351" y="5076885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827EF34-65CA-4308-98CD-33EC75B9AF3B}"/>
              </a:ext>
            </a:extLst>
          </p:cNvPr>
          <p:cNvSpPr/>
          <p:nvPr/>
        </p:nvSpPr>
        <p:spPr>
          <a:xfrm rot="16200000">
            <a:off x="8541695" y="6140170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C4778ACF-F454-4241-A2F2-993C2D8FF530}"/>
              </a:ext>
            </a:extLst>
          </p:cNvPr>
          <p:cNvSpPr/>
          <p:nvPr/>
        </p:nvSpPr>
        <p:spPr>
          <a:xfrm rot="16200000">
            <a:off x="10634990" y="5284602"/>
            <a:ext cx="598327" cy="2310111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StudyRoom1_Name</a:t>
            </a: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1ABA6D0-438E-4530-81ED-41866B23B43F}"/>
              </a:ext>
            </a:extLst>
          </p:cNvPr>
          <p:cNvSpPr/>
          <p:nvPr/>
        </p:nvSpPr>
        <p:spPr>
          <a:xfrm rot="16200000">
            <a:off x="11150395" y="5090559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290" name="Content Placeholder 29">
            <a:extLst>
              <a:ext uri="{FF2B5EF4-FFF2-40B4-BE49-F238E27FC236}">
                <a16:creationId xmlns:a16="http://schemas.microsoft.com/office/drawing/2014/main" id="{2B2E6D9B-F00E-4032-943D-3CA08FBB1CFA}"/>
              </a:ext>
            </a:extLst>
          </p:cNvPr>
          <p:cNvSpPr txBox="1">
            <a:spLocks/>
          </p:cNvSpPr>
          <p:nvPr/>
        </p:nvSpPr>
        <p:spPr>
          <a:xfrm>
            <a:off x="4685378" y="3357031"/>
            <a:ext cx="1282025" cy="373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computer</a:t>
            </a: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0DEC214C-F2F7-4875-B488-393F089C7908}"/>
              </a:ext>
            </a:extLst>
          </p:cNvPr>
          <p:cNvSpPr/>
          <p:nvPr/>
        </p:nvSpPr>
        <p:spPr>
          <a:xfrm>
            <a:off x="1930133" y="1865991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sr:Feature</a:t>
            </a:r>
          </a:p>
        </p:txBody>
      </p:sp>
      <p:sp>
        <p:nvSpPr>
          <p:cNvPr id="33" name="Content Placeholder 29">
            <a:extLst>
              <a:ext uri="{FF2B5EF4-FFF2-40B4-BE49-F238E27FC236}">
                <a16:creationId xmlns:a16="http://schemas.microsoft.com/office/drawing/2014/main" id="{DD2E4E91-ABCD-4D5F-8B31-464E304260A4}"/>
              </a:ext>
            </a:extLst>
          </p:cNvPr>
          <p:cNvSpPr txBox="1">
            <a:spLocks/>
          </p:cNvSpPr>
          <p:nvPr/>
        </p:nvSpPr>
        <p:spPr>
          <a:xfrm>
            <a:off x="2224547" y="4657467"/>
            <a:ext cx="1342329" cy="373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it-IT" dirty="0"/>
              <a:t>Seat2_URI</a:t>
            </a:r>
          </a:p>
        </p:txBody>
      </p:sp>
      <p:sp>
        <p:nvSpPr>
          <p:cNvPr id="291" name="Content Placeholder 29">
            <a:extLst>
              <a:ext uri="{FF2B5EF4-FFF2-40B4-BE49-F238E27FC236}">
                <a16:creationId xmlns:a16="http://schemas.microsoft.com/office/drawing/2014/main" id="{9A92EEF7-4DDE-4502-BFB8-916A8F1BF11F}"/>
              </a:ext>
            </a:extLst>
          </p:cNvPr>
          <p:cNvSpPr txBox="1">
            <a:spLocks/>
          </p:cNvSpPr>
          <p:nvPr/>
        </p:nvSpPr>
        <p:spPr>
          <a:xfrm>
            <a:off x="3387197" y="2559047"/>
            <a:ext cx="1423540" cy="373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powerOutlet</a:t>
            </a:r>
          </a:p>
        </p:txBody>
      </p:sp>
      <p:sp>
        <p:nvSpPr>
          <p:cNvPr id="35" name="Content Placeholder 29">
            <a:extLst>
              <a:ext uri="{FF2B5EF4-FFF2-40B4-BE49-F238E27FC236}">
                <a16:creationId xmlns:a16="http://schemas.microsoft.com/office/drawing/2014/main" id="{6FC9AE52-B244-4DBF-8321-0AA911324CFD}"/>
              </a:ext>
            </a:extLst>
          </p:cNvPr>
          <p:cNvSpPr txBox="1">
            <a:spLocks/>
          </p:cNvSpPr>
          <p:nvPr/>
        </p:nvSpPr>
        <p:spPr>
          <a:xfrm>
            <a:off x="10516212" y="4365210"/>
            <a:ext cx="1648496" cy="373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accessibleToilet</a:t>
            </a:r>
          </a:p>
        </p:txBody>
      </p:sp>
    </p:spTree>
    <p:extLst>
      <p:ext uri="{BB962C8B-B14F-4D97-AF65-F5344CB8AC3E}">
        <p14:creationId xmlns:p14="http://schemas.microsoft.com/office/powerpoint/2010/main" val="89194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B7C91338-91B4-4C80-B8A0-D6F713DEE2F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400" b="1" dirty="0"/>
              <a:t>Conoscenza di un KP sensore aula studio pt.2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9A40D9E-1EFC-452B-9C63-3C7B587346CA}"/>
              </a:ext>
            </a:extLst>
          </p:cNvPr>
          <p:cNvCxnSpPr>
            <a:cxnSpLocks/>
            <a:stCxn id="25" idx="0"/>
            <a:endCxn id="22" idx="2"/>
          </p:cNvCxnSpPr>
          <p:nvPr/>
        </p:nvCxnSpPr>
        <p:spPr>
          <a:xfrm flipV="1">
            <a:off x="3897219" y="2935176"/>
            <a:ext cx="0" cy="591125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1664">
            <a:extLst>
              <a:ext uri="{FF2B5EF4-FFF2-40B4-BE49-F238E27FC236}">
                <a16:creationId xmlns:a16="http://schemas.microsoft.com/office/drawing/2014/main" id="{7DDBA9DE-8198-47EB-8EA5-3A9619B48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33" y="5360544"/>
            <a:ext cx="1248999" cy="324019"/>
          </a:xfrm>
          <a:prstGeom prst="rect">
            <a:avLst/>
          </a:prstGeom>
          <a:solidFill>
            <a:srgbClr val="BBE0E3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Class</a:t>
            </a:r>
            <a:r>
              <a:rPr lang="en-US" sz="800" u="none" kern="0" dirty="0">
                <a:solidFill>
                  <a:sysClr val="windowText" lastClr="000000"/>
                </a:solidFill>
                <a:latin typeface="Arial" charset="0"/>
              </a:rPr>
              <a:t> </a:t>
            </a: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Instance</a:t>
            </a:r>
            <a:endParaRPr lang="it-IT" sz="1200" u="none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91" name="AutoShape 1666">
            <a:extLst>
              <a:ext uri="{FF2B5EF4-FFF2-40B4-BE49-F238E27FC236}">
                <a16:creationId xmlns:a16="http://schemas.microsoft.com/office/drawing/2014/main" id="{C0791521-2527-49A5-BF7B-521C38950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08" y="5754173"/>
            <a:ext cx="1662670" cy="418853"/>
          </a:xfrm>
          <a:prstGeom prst="hexagon">
            <a:avLst>
              <a:gd name="adj" fmla="val 137845"/>
              <a:gd name="vf" fmla="val 115470"/>
            </a:avLst>
          </a:prstGeom>
          <a:solidFill>
            <a:srgbClr val="2D2D8A">
              <a:lumMod val="40000"/>
              <a:lumOff val="60000"/>
            </a:srgbClr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Literal</a:t>
            </a:r>
            <a:endParaRPr lang="it-IT" sz="1200" u="none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92" name="Text Box 1665">
            <a:extLst>
              <a:ext uri="{FF2B5EF4-FFF2-40B4-BE49-F238E27FC236}">
                <a16:creationId xmlns:a16="http://schemas.microsoft.com/office/drawing/2014/main" id="{1A21895A-386B-4CA2-8B63-252021DEA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235" y="4251627"/>
            <a:ext cx="760034" cy="461665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70C0"/>
                </a:solidFill>
                <a:latin typeface="Calibri" pitchFamily="34" charset="0"/>
              </a:rPr>
              <a:t>Object property</a:t>
            </a:r>
            <a:endParaRPr lang="it-IT" sz="1200" u="none" kern="0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93" name="Line 1667">
            <a:extLst>
              <a:ext uri="{FF2B5EF4-FFF2-40B4-BE49-F238E27FC236}">
                <a16:creationId xmlns:a16="http://schemas.microsoft.com/office/drawing/2014/main" id="{7AB28E6F-ACC0-4DA5-88E2-FBD02DD48F8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1488" y="4505404"/>
            <a:ext cx="605127" cy="8005"/>
          </a:xfrm>
          <a:prstGeom prst="line">
            <a:avLst/>
          </a:prstGeom>
          <a:noFill/>
          <a:ln w="12700">
            <a:solidFill>
              <a:schemeClr val="accent1">
                <a:lumMod val="75000"/>
              </a:schemeClr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4" name="Text Box 1665">
            <a:extLst>
              <a:ext uri="{FF2B5EF4-FFF2-40B4-BE49-F238E27FC236}">
                <a16:creationId xmlns:a16="http://schemas.microsoft.com/office/drawing/2014/main" id="{E599AC73-6EA4-43A1-BCC5-4580E9848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34" y="3713050"/>
            <a:ext cx="790577" cy="461665"/>
          </a:xfrm>
          <a:prstGeom prst="rect">
            <a:avLst/>
          </a:prstGeom>
          <a:noFill/>
          <a:ln w="9525">
            <a:solidFill>
              <a:srgbClr val="00B050"/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B050"/>
                </a:solidFill>
                <a:latin typeface="Calibri" pitchFamily="34" charset="0"/>
              </a:rPr>
              <a:t>Datatype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B050"/>
                </a:solidFill>
                <a:latin typeface="Calibri" pitchFamily="34" charset="0"/>
              </a:rPr>
              <a:t>property</a:t>
            </a:r>
            <a:endParaRPr lang="it-IT" sz="1200" u="none" kern="0" dirty="0">
              <a:solidFill>
                <a:srgbClr val="00B050"/>
              </a:solidFill>
              <a:latin typeface="Calibri" pitchFamily="34" charset="0"/>
            </a:endParaRPr>
          </a:p>
        </p:txBody>
      </p:sp>
      <p:sp>
        <p:nvSpPr>
          <p:cNvPr id="95" name="Line 1667">
            <a:extLst>
              <a:ext uri="{FF2B5EF4-FFF2-40B4-BE49-F238E27FC236}">
                <a16:creationId xmlns:a16="http://schemas.microsoft.com/office/drawing/2014/main" id="{28710919-47CA-41DF-B219-1F5DEA7B0CD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2011" y="3892367"/>
            <a:ext cx="605630" cy="7891"/>
          </a:xfrm>
          <a:prstGeom prst="line">
            <a:avLst/>
          </a:prstGeom>
          <a:noFill/>
          <a:ln w="12700">
            <a:solidFill>
              <a:srgbClr val="00B050"/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6" name="Rettangolo arrotondato 5">
            <a:extLst>
              <a:ext uri="{FF2B5EF4-FFF2-40B4-BE49-F238E27FC236}">
                <a16:creationId xmlns:a16="http://schemas.microsoft.com/office/drawing/2014/main" id="{B8516566-F36A-47A3-9D0F-0530D9FDC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938" y="2953082"/>
            <a:ext cx="878361" cy="32726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it-IT" altLang="it-IT" sz="1400" u="none" dirty="0">
                <a:solidFill>
                  <a:srgbClr val="FFFFFF"/>
                </a:solidFill>
              </a:rPr>
              <a:t>CLASS</a:t>
            </a:r>
          </a:p>
        </p:txBody>
      </p:sp>
      <p:sp>
        <p:nvSpPr>
          <p:cNvPr id="97" name="Text Box 1680">
            <a:extLst>
              <a:ext uri="{FF2B5EF4-FFF2-40B4-BE49-F238E27FC236}">
                <a16:creationId xmlns:a16="http://schemas.microsoft.com/office/drawing/2014/main" id="{42FAFBD0-A929-42FD-8896-9428DFC46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835" y="3353940"/>
            <a:ext cx="1026228" cy="276999"/>
          </a:xfrm>
          <a:prstGeom prst="rect">
            <a:avLst/>
          </a:prstGeom>
          <a:noFill/>
          <a:ln w="9525">
            <a:solidFill>
              <a:srgbClr val="FF0000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it-IT" altLang="it-IT" sz="1200" u="none" dirty="0">
                <a:solidFill>
                  <a:srgbClr val="FF0000"/>
                </a:solidFill>
                <a:latin typeface="Calibri" panose="020F0502020204030204" pitchFamily="34" charset="0"/>
              </a:rPr>
              <a:t>rdf:type</a:t>
            </a:r>
          </a:p>
        </p:txBody>
      </p:sp>
      <p:sp>
        <p:nvSpPr>
          <p:cNvPr id="98" name="Line 1667">
            <a:extLst>
              <a:ext uri="{FF2B5EF4-FFF2-40B4-BE49-F238E27FC236}">
                <a16:creationId xmlns:a16="http://schemas.microsoft.com/office/drawing/2014/main" id="{83CFDF5B-16E4-4151-BB15-1755EF81DC53}"/>
              </a:ext>
            </a:extLst>
          </p:cNvPr>
          <p:cNvSpPr>
            <a:spLocks noChangeShapeType="1"/>
          </p:cNvSpPr>
          <p:nvPr/>
        </p:nvSpPr>
        <p:spPr bwMode="auto">
          <a:xfrm>
            <a:off x="1322603" y="3474778"/>
            <a:ext cx="275955" cy="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9" name="Rectangle 1663">
            <a:extLst>
              <a:ext uri="{FF2B5EF4-FFF2-40B4-BE49-F238E27FC236}">
                <a16:creationId xmlns:a16="http://schemas.microsoft.com/office/drawing/2014/main" id="{C351500B-A5AC-4C45-B215-E137490AE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83" y="2418340"/>
            <a:ext cx="1839446" cy="412412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24C3C98-F79F-4C8A-83E5-CC188BDD1E92}"/>
              </a:ext>
            </a:extLst>
          </p:cNvPr>
          <p:cNvCxnSpPr>
            <a:cxnSpLocks/>
            <a:stCxn id="25" idx="3"/>
            <a:endCxn id="88" idx="1"/>
          </p:cNvCxnSpPr>
          <p:nvPr/>
        </p:nvCxnSpPr>
        <p:spPr>
          <a:xfrm>
            <a:off x="4818058" y="3758121"/>
            <a:ext cx="1685773" cy="10369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4643493-1BBB-4D3A-8EDD-69B67CCEA128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3897219" y="3989940"/>
            <a:ext cx="0" cy="800264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C7E6DDA-B9C1-4A19-812C-EE141F86E1A0}"/>
              </a:ext>
            </a:extLst>
          </p:cNvPr>
          <p:cNvCxnSpPr>
            <a:cxnSpLocks/>
            <a:stCxn id="88" idx="0"/>
            <a:endCxn id="102" idx="2"/>
          </p:cNvCxnSpPr>
          <p:nvPr/>
        </p:nvCxnSpPr>
        <p:spPr>
          <a:xfrm flipH="1" flipV="1">
            <a:off x="7424670" y="2953082"/>
            <a:ext cx="1" cy="583588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124DFAA-FE4E-4A55-869B-6138F4764548}"/>
              </a:ext>
            </a:extLst>
          </p:cNvPr>
          <p:cNvCxnSpPr>
            <a:cxnSpLocks/>
            <a:endCxn id="103" idx="1"/>
          </p:cNvCxnSpPr>
          <p:nvPr/>
        </p:nvCxnSpPr>
        <p:spPr>
          <a:xfrm>
            <a:off x="4828091" y="4982167"/>
            <a:ext cx="1665707" cy="1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C81123E4-8EE8-4A53-8636-20C96A9F9E7C}"/>
              </a:ext>
            </a:extLst>
          </p:cNvPr>
          <p:cNvSpPr txBox="1"/>
          <p:nvPr/>
        </p:nvSpPr>
        <p:spPr>
          <a:xfrm>
            <a:off x="3917284" y="4142688"/>
            <a:ext cx="153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locn:address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CFCC8BB-0EB8-4890-A51E-29A11FFE376E}"/>
              </a:ext>
            </a:extLst>
          </p:cNvPr>
          <p:cNvSpPr txBox="1"/>
          <p:nvPr/>
        </p:nvSpPr>
        <p:spPr>
          <a:xfrm>
            <a:off x="5040802" y="3363219"/>
            <a:ext cx="153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geo:location</a:t>
            </a:r>
          </a:p>
        </p:txBody>
      </p:sp>
      <p:sp>
        <p:nvSpPr>
          <p:cNvPr id="124" name="Text Box 1665">
            <a:extLst>
              <a:ext uri="{FF2B5EF4-FFF2-40B4-BE49-F238E27FC236}">
                <a16:creationId xmlns:a16="http://schemas.microsoft.com/office/drawing/2014/main" id="{F778B7B5-2518-4476-962D-7C7A1C155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801" y="2551522"/>
            <a:ext cx="1248999" cy="276999"/>
          </a:xfrm>
          <a:prstGeom prst="rect">
            <a:avLst/>
          </a:prstGeom>
          <a:noFill/>
          <a:ln w="9525">
            <a:solidFill>
              <a:schemeClr val="accent2">
                <a:lumMod val="50000"/>
              </a:schemeClr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 err="1">
                <a:solidFill>
                  <a:schemeClr val="accent2">
                    <a:lumMod val="50000"/>
                  </a:schemeClr>
                </a:solidFill>
                <a:latin typeface="Calibri" pitchFamily="34" charset="0"/>
              </a:rPr>
              <a:t>rdfs:subClassOf</a:t>
            </a:r>
            <a:endParaRPr lang="it-IT" sz="1200" u="none" kern="0" dirty="0">
              <a:solidFill>
                <a:schemeClr val="accent2">
                  <a:lumMod val="50000"/>
                </a:schemeClr>
              </a:solidFill>
              <a:latin typeface="Calibri" pitchFamily="34" charset="0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96C699A-EB1C-4E3D-8963-6DE2126FF171}"/>
              </a:ext>
            </a:extLst>
          </p:cNvPr>
          <p:cNvCxnSpPr>
            <a:cxnSpLocks/>
          </p:cNvCxnSpPr>
          <p:nvPr/>
        </p:nvCxnSpPr>
        <p:spPr>
          <a:xfrm>
            <a:off x="1496800" y="2702148"/>
            <a:ext cx="264651" cy="0"/>
          </a:xfrm>
          <a:prstGeom prst="straightConnector1">
            <a:avLst/>
          </a:prstGeom>
          <a:ln w="12700">
            <a:solidFill>
              <a:schemeClr val="accent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AC46FDF3-79CC-4234-A419-411ED4A2514E}"/>
              </a:ext>
            </a:extLst>
          </p:cNvPr>
          <p:cNvCxnSpPr>
            <a:cxnSpLocks/>
          </p:cNvCxnSpPr>
          <p:nvPr/>
        </p:nvCxnSpPr>
        <p:spPr>
          <a:xfrm>
            <a:off x="8365575" y="2653140"/>
            <a:ext cx="1148271" cy="7483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8BCFC7D-4F79-447E-9AEB-25A5A093F8F0}"/>
              </a:ext>
            </a:extLst>
          </p:cNvPr>
          <p:cNvCxnSpPr>
            <a:cxnSpLocks/>
            <a:stCxn id="88" idx="3"/>
          </p:cNvCxnSpPr>
          <p:nvPr/>
        </p:nvCxnSpPr>
        <p:spPr>
          <a:xfrm>
            <a:off x="8345510" y="3768490"/>
            <a:ext cx="594200" cy="0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65BCF94-52A3-45D2-AF38-795E7E6A0EEF}"/>
              </a:ext>
            </a:extLst>
          </p:cNvPr>
          <p:cNvCxnSpPr>
            <a:cxnSpLocks/>
          </p:cNvCxnSpPr>
          <p:nvPr/>
        </p:nvCxnSpPr>
        <p:spPr>
          <a:xfrm flipV="1">
            <a:off x="8973070" y="3537568"/>
            <a:ext cx="0" cy="462029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11D99EFE-4796-40C7-BA0D-A0AB5FA9296D}"/>
              </a:ext>
            </a:extLst>
          </p:cNvPr>
          <p:cNvCxnSpPr>
            <a:cxnSpLocks/>
          </p:cNvCxnSpPr>
          <p:nvPr/>
        </p:nvCxnSpPr>
        <p:spPr>
          <a:xfrm>
            <a:off x="8973070" y="3999596"/>
            <a:ext cx="1131569" cy="0"/>
          </a:xfrm>
          <a:prstGeom prst="straightConnector1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4E0E21C9-6794-47DB-9E06-1BFA00B7E0A6}"/>
              </a:ext>
            </a:extLst>
          </p:cNvPr>
          <p:cNvCxnSpPr>
            <a:cxnSpLocks/>
          </p:cNvCxnSpPr>
          <p:nvPr/>
        </p:nvCxnSpPr>
        <p:spPr>
          <a:xfrm>
            <a:off x="8973070" y="3520092"/>
            <a:ext cx="1131569" cy="0"/>
          </a:xfrm>
          <a:prstGeom prst="straightConnector1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F9EF4086-2ED8-4AE9-A984-DD3B380D192C}"/>
              </a:ext>
            </a:extLst>
          </p:cNvPr>
          <p:cNvSpPr txBox="1"/>
          <p:nvPr/>
        </p:nvSpPr>
        <p:spPr>
          <a:xfrm>
            <a:off x="8770660" y="4027432"/>
            <a:ext cx="153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geo:latitude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C7FC562-C973-46B8-8CB7-C38A39A8DA3C}"/>
              </a:ext>
            </a:extLst>
          </p:cNvPr>
          <p:cNvSpPr txBox="1"/>
          <p:nvPr/>
        </p:nvSpPr>
        <p:spPr>
          <a:xfrm>
            <a:off x="8675969" y="3131216"/>
            <a:ext cx="153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geo:longitude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1926E4CE-0DD8-4105-9AB4-97F7092BDBA0}"/>
              </a:ext>
            </a:extLst>
          </p:cNvPr>
          <p:cNvCxnSpPr>
            <a:cxnSpLocks/>
            <a:stCxn id="89" idx="2"/>
          </p:cNvCxnSpPr>
          <p:nvPr/>
        </p:nvCxnSpPr>
        <p:spPr>
          <a:xfrm flipH="1">
            <a:off x="3917284" y="5240585"/>
            <a:ext cx="1" cy="593545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39553FBE-1C8F-4253-8236-01C823962C26}"/>
              </a:ext>
            </a:extLst>
          </p:cNvPr>
          <p:cNvSpPr txBox="1"/>
          <p:nvPr/>
        </p:nvSpPr>
        <p:spPr>
          <a:xfrm>
            <a:off x="3917284" y="5356365"/>
            <a:ext cx="1821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locn</a:t>
            </a:r>
            <a:r>
              <a:rPr lang="it-IT" dirty="0"/>
              <a:t>:‘full address’</a:t>
            </a:r>
          </a:p>
        </p:txBody>
      </p:sp>
      <p:sp>
        <p:nvSpPr>
          <p:cNvPr id="171" name="Text Box 1665">
            <a:extLst>
              <a:ext uri="{FF2B5EF4-FFF2-40B4-BE49-F238E27FC236}">
                <a16:creationId xmlns:a16="http://schemas.microsoft.com/office/drawing/2014/main" id="{A447543A-7891-47D9-8B3E-CA68DD0D8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941" y="4804725"/>
            <a:ext cx="912164" cy="461665"/>
          </a:xfrm>
          <a:prstGeom prst="rect">
            <a:avLst/>
          </a:prstGeom>
          <a:noFill/>
          <a:ln w="12700">
            <a:solidFill>
              <a:schemeClr val="accent2">
                <a:lumMod val="40000"/>
                <a:lumOff val="60000"/>
              </a:schemeClr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u="none" kern="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itchFamily="34" charset="0"/>
              </a:rPr>
              <a:t>Annotation property</a:t>
            </a:r>
            <a:endParaRPr lang="it-IT" sz="1200" b="1" u="none" kern="0" dirty="0">
              <a:solidFill>
                <a:schemeClr val="accent2">
                  <a:lumMod val="40000"/>
                  <a:lumOff val="60000"/>
                </a:schemeClr>
              </a:solidFill>
              <a:latin typeface="Calibri" pitchFamily="34" charset="0"/>
            </a:endParaRPr>
          </a:p>
        </p:txBody>
      </p:sp>
      <p:sp>
        <p:nvSpPr>
          <p:cNvPr id="172" name="Line 1667">
            <a:extLst>
              <a:ext uri="{FF2B5EF4-FFF2-40B4-BE49-F238E27FC236}">
                <a16:creationId xmlns:a16="http://schemas.microsoft.com/office/drawing/2014/main" id="{AB9B4019-23D7-48DD-ACEC-C83935025713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6324" y="5058502"/>
            <a:ext cx="605127" cy="8005"/>
          </a:xfrm>
          <a:prstGeom prst="line">
            <a:avLst/>
          </a:prstGeom>
          <a:noFill/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30D9A1F-F5E5-4BBA-9CE9-3228E878712D}"/>
              </a:ext>
            </a:extLst>
          </p:cNvPr>
          <p:cNvSpPr/>
          <p:nvPr/>
        </p:nvSpPr>
        <p:spPr>
          <a:xfrm>
            <a:off x="2956314" y="2418341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sr:StudyRoom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8314006-AAAB-4409-AD12-AB3869A88E63}"/>
              </a:ext>
            </a:extLst>
          </p:cNvPr>
          <p:cNvSpPr/>
          <p:nvPr/>
        </p:nvSpPr>
        <p:spPr>
          <a:xfrm>
            <a:off x="2976379" y="3526301"/>
            <a:ext cx="1841679" cy="46363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StudyRoom1_URI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68CDC6B-6D68-4BEE-851C-195BD1A39FCD}"/>
              </a:ext>
            </a:extLst>
          </p:cNvPr>
          <p:cNvSpPr/>
          <p:nvPr/>
        </p:nvSpPr>
        <p:spPr>
          <a:xfrm>
            <a:off x="6503831" y="3536670"/>
            <a:ext cx="1841679" cy="46363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geoPoint1_URI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5E8EC15-3E7C-4C4E-89EA-7AFAAC8E3FA9}"/>
              </a:ext>
            </a:extLst>
          </p:cNvPr>
          <p:cNvSpPr/>
          <p:nvPr/>
        </p:nvSpPr>
        <p:spPr>
          <a:xfrm>
            <a:off x="2996445" y="4776946"/>
            <a:ext cx="1841679" cy="46363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Address1_URI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47AE8B81-8CC8-4C22-8535-393DF7B1E463}"/>
              </a:ext>
            </a:extLst>
          </p:cNvPr>
          <p:cNvSpPr/>
          <p:nvPr/>
        </p:nvSpPr>
        <p:spPr>
          <a:xfrm>
            <a:off x="6483765" y="2436247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geo:Point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2EBDD434-046D-4BD6-9E9F-BFD9AB66C9D0}"/>
              </a:ext>
            </a:extLst>
          </p:cNvPr>
          <p:cNvSpPr/>
          <p:nvPr/>
        </p:nvSpPr>
        <p:spPr>
          <a:xfrm>
            <a:off x="6493798" y="4723750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sr:StudyRoom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094FCBE7-1A1F-4F65-BDD3-64437FAEB394}"/>
              </a:ext>
            </a:extLst>
          </p:cNvPr>
          <p:cNvSpPr/>
          <p:nvPr/>
        </p:nvSpPr>
        <p:spPr>
          <a:xfrm>
            <a:off x="9513846" y="2394722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geo:SpatialThing</a:t>
            </a:r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E900263C-E29A-4FC2-A3FA-121C8F052D8B}"/>
              </a:ext>
            </a:extLst>
          </p:cNvPr>
          <p:cNvSpPr/>
          <p:nvPr/>
        </p:nvSpPr>
        <p:spPr>
          <a:xfrm rot="16200000">
            <a:off x="10342899" y="3548834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CE751520-10A6-4FD5-B686-3EC8C5FD1FF3}"/>
              </a:ext>
            </a:extLst>
          </p:cNvPr>
          <p:cNvSpPr/>
          <p:nvPr/>
        </p:nvSpPr>
        <p:spPr>
          <a:xfrm rot="16200000">
            <a:off x="10342899" y="3049786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F9DDD14F-3090-426E-97A9-8E6F71F59584}"/>
              </a:ext>
            </a:extLst>
          </p:cNvPr>
          <p:cNvSpPr/>
          <p:nvPr/>
        </p:nvSpPr>
        <p:spPr>
          <a:xfrm rot="16200000">
            <a:off x="3694751" y="5135824"/>
            <a:ext cx="425004" cy="1821615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66303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>
            <a:extLst>
              <a:ext uri="{FF2B5EF4-FFF2-40B4-BE49-F238E27FC236}">
                <a16:creationId xmlns:a16="http://schemas.microsoft.com/office/drawing/2014/main" id="{47682AC7-9F02-46C9-B53E-42CF3650A65F}"/>
              </a:ext>
            </a:extLst>
          </p:cNvPr>
          <p:cNvSpPr txBox="1"/>
          <p:nvPr/>
        </p:nvSpPr>
        <p:spPr>
          <a:xfrm>
            <a:off x="9289701" y="5821854"/>
            <a:ext cx="132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sr:hasName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1AA8F09-B349-4B9E-88D6-D469EFBE167E}"/>
              </a:ext>
            </a:extLst>
          </p:cNvPr>
          <p:cNvSpPr txBox="1"/>
          <p:nvPr/>
        </p:nvSpPr>
        <p:spPr>
          <a:xfrm>
            <a:off x="9584690" y="5185030"/>
            <a:ext cx="1106099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sr:isOpen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2AF9CEA-58C7-47C8-BC2D-40C62DA8C4D9}"/>
              </a:ext>
            </a:extLst>
          </p:cNvPr>
          <p:cNvSpPr txBox="1"/>
          <p:nvPr/>
        </p:nvSpPr>
        <p:spPr>
          <a:xfrm>
            <a:off x="9952283" y="3375844"/>
            <a:ext cx="147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sr:hasFeature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E581D12-2292-4830-984C-CBBF1C74BAF6}"/>
              </a:ext>
            </a:extLst>
          </p:cNvPr>
          <p:cNvSpPr txBox="1"/>
          <p:nvPr/>
        </p:nvSpPr>
        <p:spPr>
          <a:xfrm>
            <a:off x="7273509" y="5914790"/>
            <a:ext cx="161785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sr:hasCapacity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37E64B0-37EF-4A18-8B1D-4719E9FD0B83}"/>
              </a:ext>
            </a:extLst>
          </p:cNvPr>
          <p:cNvSpPr txBox="1"/>
          <p:nvPr/>
        </p:nvSpPr>
        <p:spPr>
          <a:xfrm>
            <a:off x="6996496" y="3545853"/>
            <a:ext cx="911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sr:table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D88E947A-ACEE-480D-AFA3-1DFA76935AF5}"/>
              </a:ext>
            </a:extLst>
          </p:cNvPr>
          <p:cNvSpPr txBox="1"/>
          <p:nvPr/>
        </p:nvSpPr>
        <p:spPr>
          <a:xfrm>
            <a:off x="6790466" y="2637958"/>
            <a:ext cx="1589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sr:inUniversity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C4DB5D47-6BEA-41BD-BE81-29A41181EE34}"/>
              </a:ext>
            </a:extLst>
          </p:cNvPr>
          <p:cNvSpPr txBox="1"/>
          <p:nvPr/>
        </p:nvSpPr>
        <p:spPr>
          <a:xfrm>
            <a:off x="6546144" y="4852160"/>
            <a:ext cx="177429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sr:availableSeats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6344E27F-2A15-49CE-9566-127E2933FBA5}"/>
              </a:ext>
            </a:extLst>
          </p:cNvPr>
          <p:cNvSpPr txBox="1"/>
          <p:nvPr/>
        </p:nvSpPr>
        <p:spPr>
          <a:xfrm>
            <a:off x="5274676" y="5265394"/>
            <a:ext cx="824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sr:seat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BAE1DFE3-7F09-42E1-BB97-EF6A4D956038}"/>
              </a:ext>
            </a:extLst>
          </p:cNvPr>
          <p:cNvSpPr txBox="1"/>
          <p:nvPr/>
        </p:nvSpPr>
        <p:spPr>
          <a:xfrm>
            <a:off x="3768328" y="4073684"/>
            <a:ext cx="824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sr:seat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C4F11E80-75CD-4F13-9698-A13AA9469C1C}"/>
              </a:ext>
            </a:extLst>
          </p:cNvPr>
          <p:cNvSpPr txBox="1"/>
          <p:nvPr/>
        </p:nvSpPr>
        <p:spPr>
          <a:xfrm>
            <a:off x="2470964" y="4229882"/>
            <a:ext cx="911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sr:near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37AEB231-7D72-48E9-98F5-96A5D0761120}"/>
              </a:ext>
            </a:extLst>
          </p:cNvPr>
          <p:cNvSpPr txBox="1"/>
          <p:nvPr/>
        </p:nvSpPr>
        <p:spPr>
          <a:xfrm>
            <a:off x="4576882" y="5833665"/>
            <a:ext cx="129517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sr:available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D8FF28C5-55CC-4E9D-B89E-C9501E75EBAC}"/>
              </a:ext>
            </a:extLst>
          </p:cNvPr>
          <p:cNvSpPr txBox="1"/>
          <p:nvPr/>
        </p:nvSpPr>
        <p:spPr>
          <a:xfrm>
            <a:off x="2983284" y="5034359"/>
            <a:ext cx="129517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sr:available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BDD59684-8075-4B58-AA65-65705FFE07C7}"/>
              </a:ext>
            </a:extLst>
          </p:cNvPr>
          <p:cNvSpPr txBox="1"/>
          <p:nvPr/>
        </p:nvSpPr>
        <p:spPr>
          <a:xfrm>
            <a:off x="2349929" y="3414749"/>
            <a:ext cx="129517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sr:available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C0070507-BAD7-4F0E-B02B-E9CEEF5D4D55}"/>
              </a:ext>
            </a:extLst>
          </p:cNvPr>
          <p:cNvSpPr txBox="1"/>
          <p:nvPr/>
        </p:nvSpPr>
        <p:spPr>
          <a:xfrm>
            <a:off x="3134478" y="3050808"/>
            <a:ext cx="153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sr:hasFeature</a:t>
            </a: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0AE911CD-D4DA-4D29-B457-04B2F1D39D50}"/>
              </a:ext>
            </a:extLst>
          </p:cNvPr>
          <p:cNvCxnSpPr>
            <a:cxnSpLocks/>
          </p:cNvCxnSpPr>
          <p:nvPr/>
        </p:nvCxnSpPr>
        <p:spPr>
          <a:xfrm rot="16200000" flipV="1">
            <a:off x="11128712" y="3513439"/>
            <a:ext cx="1215051" cy="515143"/>
          </a:xfrm>
          <a:prstGeom prst="bentConnector3">
            <a:avLst>
              <a:gd name="adj1" fmla="val 99936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58CAA654-F31A-4CD7-BE4B-F88E76C5F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8576" y="4224942"/>
            <a:ext cx="1240625" cy="373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it-IT" sz="1800" dirty="0">
                <a:solidFill>
                  <a:schemeClr val="tx1"/>
                </a:solidFill>
              </a:rPr>
              <a:t>Table2_URI</a:t>
            </a: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B7C91338-91B4-4C80-B8A0-D6F713DEE2F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400" b="1" dirty="0"/>
              <a:t>Conoscenza del KP controller aula studio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E0F9298-7D28-4C49-A5DC-649889A26242}"/>
              </a:ext>
            </a:extLst>
          </p:cNvPr>
          <p:cNvCxnSpPr>
            <a:cxnSpLocks/>
            <a:endCxn id="44" idx="9"/>
          </p:cNvCxnSpPr>
          <p:nvPr/>
        </p:nvCxnSpPr>
        <p:spPr>
          <a:xfrm>
            <a:off x="9259910" y="5541320"/>
            <a:ext cx="1652226" cy="0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9A40D9E-1EFC-452B-9C63-3C7B587346CA}"/>
              </a:ext>
            </a:extLst>
          </p:cNvPr>
          <p:cNvCxnSpPr>
            <a:cxnSpLocks/>
            <a:stCxn id="25" idx="0"/>
            <a:endCxn id="22" idx="2"/>
          </p:cNvCxnSpPr>
          <p:nvPr/>
        </p:nvCxnSpPr>
        <p:spPr>
          <a:xfrm flipV="1">
            <a:off x="8577943" y="2512998"/>
            <a:ext cx="0" cy="511866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A4E10F2-C39A-4BC0-9C7E-DC9FE2EC92E5}"/>
              </a:ext>
            </a:extLst>
          </p:cNvPr>
          <p:cNvCxnSpPr>
            <a:cxnSpLocks/>
          </p:cNvCxnSpPr>
          <p:nvPr/>
        </p:nvCxnSpPr>
        <p:spPr>
          <a:xfrm flipH="1" flipV="1">
            <a:off x="11479375" y="2500369"/>
            <a:ext cx="7836" cy="1260852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C530236C-51A2-475B-A83A-1D6F15F7D534}"/>
              </a:ext>
            </a:extLst>
          </p:cNvPr>
          <p:cNvCxnSpPr>
            <a:cxnSpLocks/>
            <a:endCxn id="43" idx="9"/>
          </p:cNvCxnSpPr>
          <p:nvPr/>
        </p:nvCxnSpPr>
        <p:spPr>
          <a:xfrm rot="16200000" flipH="1">
            <a:off x="8043927" y="4704486"/>
            <a:ext cx="2951154" cy="519188"/>
          </a:xfrm>
          <a:prstGeom prst="bentConnector3">
            <a:avLst>
              <a:gd name="adj1" fmla="val 99749"/>
            </a:avLst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6070FD49-2A77-4D88-ABC8-3084B709EB81}"/>
              </a:ext>
            </a:extLst>
          </p:cNvPr>
          <p:cNvCxnSpPr>
            <a:stCxn id="25" idx="3"/>
            <a:endCxn id="35" idx="1"/>
          </p:cNvCxnSpPr>
          <p:nvPr/>
        </p:nvCxnSpPr>
        <p:spPr>
          <a:xfrm>
            <a:off x="9498782" y="3256684"/>
            <a:ext cx="1017430" cy="1295270"/>
          </a:xfrm>
          <a:prstGeom prst="bentConnector3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A9C16FDA-97B8-47A0-9533-1D17F3F39C6E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10017483" y="3976892"/>
            <a:ext cx="1157996" cy="0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3B09651D-AD95-4CCC-BF86-3F841AB3D7A1}"/>
              </a:ext>
            </a:extLst>
          </p:cNvPr>
          <p:cNvCxnSpPr>
            <a:cxnSpLocks/>
          </p:cNvCxnSpPr>
          <p:nvPr/>
        </p:nvCxnSpPr>
        <p:spPr>
          <a:xfrm>
            <a:off x="8763359" y="3488502"/>
            <a:ext cx="13942" cy="2889927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934E6D94-DD4E-445A-ADA0-C3ECD534C293}"/>
              </a:ext>
            </a:extLst>
          </p:cNvPr>
          <p:cNvCxnSpPr>
            <a:cxnSpLocks/>
          </p:cNvCxnSpPr>
          <p:nvPr/>
        </p:nvCxnSpPr>
        <p:spPr>
          <a:xfrm flipH="1">
            <a:off x="8193574" y="3487635"/>
            <a:ext cx="595" cy="1798683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8DA2F7FC-B775-48B7-9462-75DA469AE957}"/>
              </a:ext>
            </a:extLst>
          </p:cNvPr>
          <p:cNvCxnSpPr>
            <a:cxnSpLocks/>
            <a:stCxn id="40" idx="0"/>
            <a:endCxn id="16" idx="2"/>
          </p:cNvCxnSpPr>
          <p:nvPr/>
        </p:nvCxnSpPr>
        <p:spPr>
          <a:xfrm flipV="1">
            <a:off x="5947428" y="2442255"/>
            <a:ext cx="0" cy="347742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or: Elbow 176">
            <a:extLst>
              <a:ext uri="{FF2B5EF4-FFF2-40B4-BE49-F238E27FC236}">
                <a16:creationId xmlns:a16="http://schemas.microsoft.com/office/drawing/2014/main" id="{6641515A-6924-44B0-8B56-40973EC04A02}"/>
              </a:ext>
            </a:extLst>
          </p:cNvPr>
          <p:cNvCxnSpPr>
            <a:cxnSpLocks/>
            <a:stCxn id="25" idx="1"/>
            <a:endCxn id="40" idx="3"/>
          </p:cNvCxnSpPr>
          <p:nvPr/>
        </p:nvCxnSpPr>
        <p:spPr>
          <a:xfrm rot="10800000">
            <a:off x="6827725" y="2976742"/>
            <a:ext cx="829378" cy="279943"/>
          </a:xfrm>
          <a:prstGeom prst="bentConnector3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or: Elbow 181">
            <a:extLst>
              <a:ext uri="{FF2B5EF4-FFF2-40B4-BE49-F238E27FC236}">
                <a16:creationId xmlns:a16="http://schemas.microsoft.com/office/drawing/2014/main" id="{412178D5-CB21-47EE-A426-54CB5FCF2EA6}"/>
              </a:ext>
            </a:extLst>
          </p:cNvPr>
          <p:cNvCxnSpPr>
            <a:cxnSpLocks/>
            <a:endCxn id="31" idx="3"/>
          </p:cNvCxnSpPr>
          <p:nvPr/>
        </p:nvCxnSpPr>
        <p:spPr>
          <a:xfrm rot="5400000">
            <a:off x="7078611" y="3662911"/>
            <a:ext cx="936659" cy="586108"/>
          </a:xfrm>
          <a:prstGeom prst="bentConnector2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0EF0039E-206D-4A7A-8AA2-8D0F8E256F3F}"/>
              </a:ext>
            </a:extLst>
          </p:cNvPr>
          <p:cNvCxnSpPr>
            <a:cxnSpLocks/>
            <a:stCxn id="31" idx="2"/>
            <a:endCxn id="21" idx="0"/>
          </p:cNvCxnSpPr>
          <p:nvPr/>
        </p:nvCxnSpPr>
        <p:spPr>
          <a:xfrm>
            <a:off x="6582722" y="4611039"/>
            <a:ext cx="2079" cy="167556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nector: Elbow 206">
            <a:extLst>
              <a:ext uri="{FF2B5EF4-FFF2-40B4-BE49-F238E27FC236}">
                <a16:creationId xmlns:a16="http://schemas.microsoft.com/office/drawing/2014/main" id="{95E226FD-D0FF-42A9-8D4F-DB40363200A8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5721359" y="4005959"/>
            <a:ext cx="268893" cy="1453833"/>
          </a:xfrm>
          <a:prstGeom prst="bentConnector2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or: Elbow 208">
            <a:extLst>
              <a:ext uri="{FF2B5EF4-FFF2-40B4-BE49-F238E27FC236}">
                <a16:creationId xmlns:a16="http://schemas.microsoft.com/office/drawing/2014/main" id="{B06F013D-9FB8-4ECC-B36B-7D3AABF285A5}"/>
              </a:ext>
            </a:extLst>
          </p:cNvPr>
          <p:cNvCxnSpPr>
            <a:cxnSpLocks/>
            <a:endCxn id="30" idx="0"/>
          </p:cNvCxnSpPr>
          <p:nvPr/>
        </p:nvCxnSpPr>
        <p:spPr>
          <a:xfrm rot="10800000" flipV="1">
            <a:off x="5128889" y="3915184"/>
            <a:ext cx="2711106" cy="309757"/>
          </a:xfrm>
          <a:prstGeom prst="bentConnector2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C709F149-D39F-4CF1-B952-2A234FB2D3D8}"/>
              </a:ext>
            </a:extLst>
          </p:cNvPr>
          <p:cNvCxnSpPr>
            <a:cxnSpLocks/>
          </p:cNvCxnSpPr>
          <p:nvPr/>
        </p:nvCxnSpPr>
        <p:spPr>
          <a:xfrm>
            <a:off x="6092046" y="4611039"/>
            <a:ext cx="0" cy="1033178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7B1A1C4B-727A-41DC-B12A-BA01B844F136}"/>
              </a:ext>
            </a:extLst>
          </p:cNvPr>
          <p:cNvCxnSpPr>
            <a:cxnSpLocks/>
          </p:cNvCxnSpPr>
          <p:nvPr/>
        </p:nvCxnSpPr>
        <p:spPr>
          <a:xfrm flipH="1">
            <a:off x="5224149" y="5634726"/>
            <a:ext cx="879600" cy="0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474E24AC-FB1E-494E-9075-006494F11E68}"/>
              </a:ext>
            </a:extLst>
          </p:cNvPr>
          <p:cNvCxnSpPr>
            <a:cxnSpLocks/>
          </p:cNvCxnSpPr>
          <p:nvPr/>
        </p:nvCxnSpPr>
        <p:spPr>
          <a:xfrm flipV="1">
            <a:off x="3301325" y="4191397"/>
            <a:ext cx="76" cy="435973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A0F04A64-E68B-4244-B192-D697EAAC8E44}"/>
              </a:ext>
            </a:extLst>
          </p:cNvPr>
          <p:cNvCxnSpPr>
            <a:cxnSpLocks/>
          </p:cNvCxnSpPr>
          <p:nvPr/>
        </p:nvCxnSpPr>
        <p:spPr>
          <a:xfrm>
            <a:off x="2433088" y="4185066"/>
            <a:ext cx="0" cy="457434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D47ECFBA-91D1-4EE6-B8B4-9DB1B67B5BC6}"/>
              </a:ext>
            </a:extLst>
          </p:cNvPr>
          <p:cNvCxnSpPr>
            <a:cxnSpLocks/>
          </p:cNvCxnSpPr>
          <p:nvPr/>
        </p:nvCxnSpPr>
        <p:spPr>
          <a:xfrm flipH="1" flipV="1">
            <a:off x="3811943" y="4428809"/>
            <a:ext cx="656073" cy="4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F737E3E1-19F5-48F4-B878-510A145EBB80}"/>
              </a:ext>
            </a:extLst>
          </p:cNvPr>
          <p:cNvCxnSpPr>
            <a:cxnSpLocks/>
          </p:cNvCxnSpPr>
          <p:nvPr/>
        </p:nvCxnSpPr>
        <p:spPr>
          <a:xfrm flipH="1" flipV="1">
            <a:off x="3787794" y="4007287"/>
            <a:ext cx="1" cy="806273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07481B38-40DA-4E3C-8008-8A50AE185D7D}"/>
              </a:ext>
            </a:extLst>
          </p:cNvPr>
          <p:cNvCxnSpPr>
            <a:cxnSpLocks/>
          </p:cNvCxnSpPr>
          <p:nvPr/>
        </p:nvCxnSpPr>
        <p:spPr>
          <a:xfrm flipH="1">
            <a:off x="3545999" y="4813559"/>
            <a:ext cx="223837" cy="0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0C182904-442D-4DA3-B732-411E771FD469}"/>
              </a:ext>
            </a:extLst>
          </p:cNvPr>
          <p:cNvCxnSpPr>
            <a:cxnSpLocks/>
          </p:cNvCxnSpPr>
          <p:nvPr/>
        </p:nvCxnSpPr>
        <p:spPr>
          <a:xfrm flipH="1">
            <a:off x="3566876" y="4007287"/>
            <a:ext cx="223837" cy="0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81E8BD95-BF85-4029-90D1-F9E87B9879F2}"/>
              </a:ext>
            </a:extLst>
          </p:cNvPr>
          <p:cNvCxnSpPr>
            <a:cxnSpLocks/>
          </p:cNvCxnSpPr>
          <p:nvPr/>
        </p:nvCxnSpPr>
        <p:spPr>
          <a:xfrm>
            <a:off x="4579967" y="5815082"/>
            <a:ext cx="0" cy="457434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B3288E13-5D00-4561-A49D-A13CCB9B163B}"/>
              </a:ext>
            </a:extLst>
          </p:cNvPr>
          <p:cNvCxnSpPr>
            <a:cxnSpLocks/>
          </p:cNvCxnSpPr>
          <p:nvPr/>
        </p:nvCxnSpPr>
        <p:spPr>
          <a:xfrm>
            <a:off x="3011097" y="5019816"/>
            <a:ext cx="0" cy="383875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1B674977-3696-4D1D-976F-327034F1BD07}"/>
              </a:ext>
            </a:extLst>
          </p:cNvPr>
          <p:cNvCxnSpPr>
            <a:cxnSpLocks/>
          </p:cNvCxnSpPr>
          <p:nvPr/>
        </p:nvCxnSpPr>
        <p:spPr>
          <a:xfrm flipV="1">
            <a:off x="2407973" y="3384416"/>
            <a:ext cx="0" cy="378793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44290A89-C790-43D6-AB4B-4E869E5FDC55}"/>
              </a:ext>
            </a:extLst>
          </p:cNvPr>
          <p:cNvCxnSpPr>
            <a:cxnSpLocks/>
          </p:cNvCxnSpPr>
          <p:nvPr/>
        </p:nvCxnSpPr>
        <p:spPr>
          <a:xfrm flipH="1">
            <a:off x="2521737" y="5073020"/>
            <a:ext cx="10959" cy="1139025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Connector: Elbow 285">
            <a:extLst>
              <a:ext uri="{FF2B5EF4-FFF2-40B4-BE49-F238E27FC236}">
                <a16:creationId xmlns:a16="http://schemas.microsoft.com/office/drawing/2014/main" id="{A4E95A0F-8B0C-49E4-80D3-9A65408845BE}"/>
              </a:ext>
            </a:extLst>
          </p:cNvPr>
          <p:cNvCxnSpPr>
            <a:cxnSpLocks/>
            <a:stCxn id="32" idx="1"/>
          </p:cNvCxnSpPr>
          <p:nvPr/>
        </p:nvCxnSpPr>
        <p:spPr>
          <a:xfrm rot="10800000" flipV="1">
            <a:off x="3539644" y="5613514"/>
            <a:ext cx="335092" cy="642178"/>
          </a:xfrm>
          <a:prstGeom prst="bentConnector2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Connector: Elbow 287">
            <a:extLst>
              <a:ext uri="{FF2B5EF4-FFF2-40B4-BE49-F238E27FC236}">
                <a16:creationId xmlns:a16="http://schemas.microsoft.com/office/drawing/2014/main" id="{8D5A9BD3-1E51-4DF2-B7A1-68ADC49A2212}"/>
              </a:ext>
            </a:extLst>
          </p:cNvPr>
          <p:cNvCxnSpPr>
            <a:cxnSpLocks/>
            <a:stCxn id="34" idx="1"/>
          </p:cNvCxnSpPr>
          <p:nvPr/>
        </p:nvCxnSpPr>
        <p:spPr>
          <a:xfrm rot="10800000" flipV="1">
            <a:off x="2024719" y="3989519"/>
            <a:ext cx="199829" cy="2266174"/>
          </a:xfrm>
          <a:prstGeom prst="bentConnector2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37B0A3EB-F2AD-4EC9-A67B-C5CDD77B3863}"/>
              </a:ext>
            </a:extLst>
          </p:cNvPr>
          <p:cNvCxnSpPr>
            <a:cxnSpLocks/>
          </p:cNvCxnSpPr>
          <p:nvPr/>
        </p:nvCxnSpPr>
        <p:spPr>
          <a:xfrm flipH="1" flipV="1">
            <a:off x="4508576" y="2946785"/>
            <a:ext cx="9984" cy="1278669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Arrow Connector 300">
            <a:extLst>
              <a:ext uri="{FF2B5EF4-FFF2-40B4-BE49-F238E27FC236}">
                <a16:creationId xmlns:a16="http://schemas.microsoft.com/office/drawing/2014/main" id="{6557567A-3CD4-4790-9B1D-F9BBF60A7D8D}"/>
              </a:ext>
            </a:extLst>
          </p:cNvPr>
          <p:cNvCxnSpPr>
            <a:cxnSpLocks/>
          </p:cNvCxnSpPr>
          <p:nvPr/>
        </p:nvCxnSpPr>
        <p:spPr>
          <a:xfrm>
            <a:off x="4518560" y="3543775"/>
            <a:ext cx="166818" cy="1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1664">
            <a:extLst>
              <a:ext uri="{FF2B5EF4-FFF2-40B4-BE49-F238E27FC236}">
                <a16:creationId xmlns:a16="http://schemas.microsoft.com/office/drawing/2014/main" id="{7DDBA9DE-8198-47EB-8EA5-3A9619B48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582" y="4790204"/>
            <a:ext cx="1248999" cy="324019"/>
          </a:xfrm>
          <a:prstGeom prst="rect">
            <a:avLst/>
          </a:prstGeom>
          <a:solidFill>
            <a:srgbClr val="BBE0E3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Class</a:t>
            </a:r>
            <a:r>
              <a:rPr lang="en-US" sz="800" u="none" kern="0" dirty="0">
                <a:solidFill>
                  <a:sysClr val="windowText" lastClr="000000"/>
                </a:solidFill>
                <a:latin typeface="Arial" charset="0"/>
              </a:rPr>
              <a:t> </a:t>
            </a: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Instance</a:t>
            </a:r>
            <a:endParaRPr lang="it-IT" sz="1200" u="none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91" name="AutoShape 1666">
            <a:extLst>
              <a:ext uri="{FF2B5EF4-FFF2-40B4-BE49-F238E27FC236}">
                <a16:creationId xmlns:a16="http://schemas.microsoft.com/office/drawing/2014/main" id="{C0791521-2527-49A5-BF7B-521C38950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57" y="5183833"/>
            <a:ext cx="1662670" cy="418853"/>
          </a:xfrm>
          <a:prstGeom prst="hexagon">
            <a:avLst>
              <a:gd name="adj" fmla="val 137845"/>
              <a:gd name="vf" fmla="val 115470"/>
            </a:avLst>
          </a:prstGeom>
          <a:solidFill>
            <a:srgbClr val="2D2D8A">
              <a:lumMod val="40000"/>
              <a:lumOff val="60000"/>
            </a:srgbClr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Literal</a:t>
            </a:r>
            <a:endParaRPr lang="it-IT" sz="1200" u="none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92" name="Text Box 1665">
            <a:extLst>
              <a:ext uri="{FF2B5EF4-FFF2-40B4-BE49-F238E27FC236}">
                <a16:creationId xmlns:a16="http://schemas.microsoft.com/office/drawing/2014/main" id="{1A21895A-386B-4CA2-8B63-252021DEA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235" y="4251627"/>
            <a:ext cx="760034" cy="461665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70C0"/>
                </a:solidFill>
                <a:latin typeface="Calibri" pitchFamily="34" charset="0"/>
              </a:rPr>
              <a:t>Object property</a:t>
            </a:r>
            <a:endParaRPr lang="it-IT" sz="1200" u="none" kern="0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93" name="Line 1667">
            <a:extLst>
              <a:ext uri="{FF2B5EF4-FFF2-40B4-BE49-F238E27FC236}">
                <a16:creationId xmlns:a16="http://schemas.microsoft.com/office/drawing/2014/main" id="{7AB28E6F-ACC0-4DA5-88E2-FBD02DD48F8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1488" y="4505404"/>
            <a:ext cx="605127" cy="8005"/>
          </a:xfrm>
          <a:prstGeom prst="line">
            <a:avLst/>
          </a:prstGeom>
          <a:noFill/>
          <a:ln w="12700">
            <a:solidFill>
              <a:schemeClr val="accent1">
                <a:lumMod val="75000"/>
              </a:schemeClr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4" name="Text Box 1665">
            <a:extLst>
              <a:ext uri="{FF2B5EF4-FFF2-40B4-BE49-F238E27FC236}">
                <a16:creationId xmlns:a16="http://schemas.microsoft.com/office/drawing/2014/main" id="{E599AC73-6EA4-43A1-BCC5-4580E9848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34" y="3713050"/>
            <a:ext cx="790577" cy="461665"/>
          </a:xfrm>
          <a:prstGeom prst="rect">
            <a:avLst/>
          </a:prstGeom>
          <a:noFill/>
          <a:ln w="9525">
            <a:solidFill>
              <a:srgbClr val="00B050"/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B050"/>
                </a:solidFill>
                <a:latin typeface="Calibri" pitchFamily="34" charset="0"/>
              </a:rPr>
              <a:t>Datatype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B050"/>
                </a:solidFill>
                <a:latin typeface="Calibri" pitchFamily="34" charset="0"/>
              </a:rPr>
              <a:t>property</a:t>
            </a:r>
            <a:endParaRPr lang="it-IT" sz="1200" u="none" kern="0" dirty="0">
              <a:solidFill>
                <a:srgbClr val="00B050"/>
              </a:solidFill>
              <a:latin typeface="Calibri" pitchFamily="34" charset="0"/>
            </a:endParaRPr>
          </a:p>
        </p:txBody>
      </p:sp>
      <p:sp>
        <p:nvSpPr>
          <p:cNvPr id="95" name="Line 1667">
            <a:extLst>
              <a:ext uri="{FF2B5EF4-FFF2-40B4-BE49-F238E27FC236}">
                <a16:creationId xmlns:a16="http://schemas.microsoft.com/office/drawing/2014/main" id="{28710919-47CA-41DF-B219-1F5DEA7B0CD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2011" y="3892367"/>
            <a:ext cx="605630" cy="7891"/>
          </a:xfrm>
          <a:prstGeom prst="line">
            <a:avLst/>
          </a:prstGeom>
          <a:noFill/>
          <a:ln w="12700">
            <a:solidFill>
              <a:srgbClr val="00B050"/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6" name="Rettangolo arrotondato 5">
            <a:extLst>
              <a:ext uri="{FF2B5EF4-FFF2-40B4-BE49-F238E27FC236}">
                <a16:creationId xmlns:a16="http://schemas.microsoft.com/office/drawing/2014/main" id="{B8516566-F36A-47A3-9D0F-0530D9FDC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938" y="2953082"/>
            <a:ext cx="878361" cy="32726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it-IT" altLang="it-IT" sz="1400" u="none" dirty="0">
                <a:solidFill>
                  <a:srgbClr val="FFFFFF"/>
                </a:solidFill>
              </a:rPr>
              <a:t>CLASS</a:t>
            </a:r>
          </a:p>
        </p:txBody>
      </p:sp>
      <p:sp>
        <p:nvSpPr>
          <p:cNvPr id="97" name="Text Box 1680">
            <a:extLst>
              <a:ext uri="{FF2B5EF4-FFF2-40B4-BE49-F238E27FC236}">
                <a16:creationId xmlns:a16="http://schemas.microsoft.com/office/drawing/2014/main" id="{42FAFBD0-A929-42FD-8896-9428DFC46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835" y="3353940"/>
            <a:ext cx="1026228" cy="276999"/>
          </a:xfrm>
          <a:prstGeom prst="rect">
            <a:avLst/>
          </a:prstGeom>
          <a:noFill/>
          <a:ln w="9525">
            <a:solidFill>
              <a:srgbClr val="FF0000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it-IT" altLang="it-IT" sz="1200" u="none" dirty="0">
                <a:solidFill>
                  <a:srgbClr val="FF0000"/>
                </a:solidFill>
                <a:latin typeface="Calibri" panose="020F0502020204030204" pitchFamily="34" charset="0"/>
              </a:rPr>
              <a:t>rdf:type</a:t>
            </a:r>
          </a:p>
        </p:txBody>
      </p:sp>
      <p:sp>
        <p:nvSpPr>
          <p:cNvPr id="98" name="Line 1667">
            <a:extLst>
              <a:ext uri="{FF2B5EF4-FFF2-40B4-BE49-F238E27FC236}">
                <a16:creationId xmlns:a16="http://schemas.microsoft.com/office/drawing/2014/main" id="{83CFDF5B-16E4-4151-BB15-1755EF81DC53}"/>
              </a:ext>
            </a:extLst>
          </p:cNvPr>
          <p:cNvSpPr>
            <a:spLocks noChangeShapeType="1"/>
          </p:cNvSpPr>
          <p:nvPr/>
        </p:nvSpPr>
        <p:spPr bwMode="auto">
          <a:xfrm>
            <a:off x="1322603" y="3474778"/>
            <a:ext cx="275955" cy="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9" name="Rectangle 1663">
            <a:extLst>
              <a:ext uri="{FF2B5EF4-FFF2-40B4-BE49-F238E27FC236}">
                <a16:creationId xmlns:a16="http://schemas.microsoft.com/office/drawing/2014/main" id="{C351500B-A5AC-4C45-B215-E137490AE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83" y="2871989"/>
            <a:ext cx="1750218" cy="2799596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1162806-9CCC-4704-9988-49D6D3F5DF47}"/>
              </a:ext>
            </a:extLst>
          </p:cNvPr>
          <p:cNvCxnSpPr>
            <a:cxnSpLocks/>
          </p:cNvCxnSpPr>
          <p:nvPr/>
        </p:nvCxnSpPr>
        <p:spPr>
          <a:xfrm flipH="1">
            <a:off x="3811945" y="2138490"/>
            <a:ext cx="1051186" cy="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0B7F22C0-2CD6-40F1-9428-E9F6076906DB}"/>
              </a:ext>
            </a:extLst>
          </p:cNvPr>
          <p:cNvCxnSpPr>
            <a:cxnSpLocks/>
          </p:cNvCxnSpPr>
          <p:nvPr/>
        </p:nvCxnSpPr>
        <p:spPr>
          <a:xfrm>
            <a:off x="4275128" y="2130792"/>
            <a:ext cx="1" cy="45496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97C46B51-8860-4EFB-A0B3-0469A3F9CC91}"/>
              </a:ext>
            </a:extLst>
          </p:cNvPr>
          <p:cNvCxnSpPr>
            <a:cxnSpLocks/>
          </p:cNvCxnSpPr>
          <p:nvPr/>
        </p:nvCxnSpPr>
        <p:spPr>
          <a:xfrm>
            <a:off x="4904545" y="2138490"/>
            <a:ext cx="0" cy="1202798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7C3BAB7-ECCB-43DA-9B6D-14B5283FA4D2}"/>
              </a:ext>
            </a:extLst>
          </p:cNvPr>
          <p:cNvSpPr/>
          <p:nvPr/>
        </p:nvSpPr>
        <p:spPr>
          <a:xfrm>
            <a:off x="5006523" y="1925420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sr:University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D755264-D147-4D46-BEDC-3EDB1C87A739}"/>
              </a:ext>
            </a:extLst>
          </p:cNvPr>
          <p:cNvSpPr/>
          <p:nvPr/>
        </p:nvSpPr>
        <p:spPr>
          <a:xfrm>
            <a:off x="1835671" y="6237922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sr:Seat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0E54EA3-5632-4C9E-8301-2E1D048E40E9}"/>
              </a:ext>
            </a:extLst>
          </p:cNvPr>
          <p:cNvSpPr/>
          <p:nvPr/>
        </p:nvSpPr>
        <p:spPr>
          <a:xfrm>
            <a:off x="5643896" y="6286599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sr:Table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30D9A1F-F5E5-4BBA-9CE9-3228E878712D}"/>
              </a:ext>
            </a:extLst>
          </p:cNvPr>
          <p:cNvSpPr/>
          <p:nvPr/>
        </p:nvSpPr>
        <p:spPr>
          <a:xfrm>
            <a:off x="7637038" y="1996163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sr:StudyRoom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939AFC7-450C-44A4-924A-94666DF4683B}"/>
              </a:ext>
            </a:extLst>
          </p:cNvPr>
          <p:cNvSpPr/>
          <p:nvPr/>
        </p:nvSpPr>
        <p:spPr>
          <a:xfrm>
            <a:off x="10017483" y="1996162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sr:Feature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8314006-AAAB-4409-AD12-AB3869A88E63}"/>
              </a:ext>
            </a:extLst>
          </p:cNvPr>
          <p:cNvSpPr/>
          <p:nvPr/>
        </p:nvSpPr>
        <p:spPr>
          <a:xfrm>
            <a:off x="7657103" y="3024864"/>
            <a:ext cx="1841679" cy="46363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StudyRoom1_URI</a:t>
            </a:r>
          </a:p>
        </p:txBody>
      </p:sp>
      <p:sp>
        <p:nvSpPr>
          <p:cNvPr id="31" name="Content Placeholder 29">
            <a:extLst>
              <a:ext uri="{FF2B5EF4-FFF2-40B4-BE49-F238E27FC236}">
                <a16:creationId xmlns:a16="http://schemas.microsoft.com/office/drawing/2014/main" id="{4B26493D-FCC3-4938-9926-C803425546F5}"/>
              </a:ext>
            </a:extLst>
          </p:cNvPr>
          <p:cNvSpPr txBox="1">
            <a:spLocks/>
          </p:cNvSpPr>
          <p:nvPr/>
        </p:nvSpPr>
        <p:spPr>
          <a:xfrm>
            <a:off x="5911557" y="4237551"/>
            <a:ext cx="1342329" cy="373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Table1_URI</a:t>
            </a:r>
          </a:p>
        </p:txBody>
      </p:sp>
      <p:sp>
        <p:nvSpPr>
          <p:cNvPr id="32" name="Content Placeholder 29">
            <a:extLst>
              <a:ext uri="{FF2B5EF4-FFF2-40B4-BE49-F238E27FC236}">
                <a16:creationId xmlns:a16="http://schemas.microsoft.com/office/drawing/2014/main" id="{928BB576-6488-4BF1-AFAE-104444CECEE5}"/>
              </a:ext>
            </a:extLst>
          </p:cNvPr>
          <p:cNvSpPr txBox="1">
            <a:spLocks/>
          </p:cNvSpPr>
          <p:nvPr/>
        </p:nvSpPr>
        <p:spPr>
          <a:xfrm>
            <a:off x="3874736" y="5426770"/>
            <a:ext cx="1342329" cy="373488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Seat1_URI</a:t>
            </a:r>
          </a:p>
        </p:txBody>
      </p:sp>
      <p:sp>
        <p:nvSpPr>
          <p:cNvPr id="34" name="Content Placeholder 29">
            <a:extLst>
              <a:ext uri="{FF2B5EF4-FFF2-40B4-BE49-F238E27FC236}">
                <a16:creationId xmlns:a16="http://schemas.microsoft.com/office/drawing/2014/main" id="{4AC533DE-4517-4A81-A38A-2A33AEC45574}"/>
              </a:ext>
            </a:extLst>
          </p:cNvPr>
          <p:cNvSpPr txBox="1">
            <a:spLocks/>
          </p:cNvSpPr>
          <p:nvPr/>
        </p:nvSpPr>
        <p:spPr>
          <a:xfrm>
            <a:off x="2224547" y="3802775"/>
            <a:ext cx="1342329" cy="373488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Seat3_URI</a:t>
            </a:r>
          </a:p>
        </p:txBody>
      </p:sp>
      <p:sp>
        <p:nvSpPr>
          <p:cNvPr id="36" name="Content Placeholder 29">
            <a:extLst>
              <a:ext uri="{FF2B5EF4-FFF2-40B4-BE49-F238E27FC236}">
                <a16:creationId xmlns:a16="http://schemas.microsoft.com/office/drawing/2014/main" id="{D6AED1FA-D6BE-435F-B3AA-E8612AE676C8}"/>
              </a:ext>
            </a:extLst>
          </p:cNvPr>
          <p:cNvSpPr txBox="1">
            <a:spLocks/>
          </p:cNvSpPr>
          <p:nvPr/>
        </p:nvSpPr>
        <p:spPr>
          <a:xfrm>
            <a:off x="11175479" y="3790148"/>
            <a:ext cx="648813" cy="373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wifi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C8B8C7-BF36-4855-8FF3-DE9808924272}"/>
              </a:ext>
            </a:extLst>
          </p:cNvPr>
          <p:cNvSpPr/>
          <p:nvPr/>
        </p:nvSpPr>
        <p:spPr>
          <a:xfrm rot="16200000">
            <a:off x="4375868" y="6049080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29E335A4-957C-48D2-B02E-040FE60801F3}"/>
              </a:ext>
            </a:extLst>
          </p:cNvPr>
          <p:cNvSpPr/>
          <p:nvPr/>
        </p:nvSpPr>
        <p:spPr>
          <a:xfrm rot="16200000">
            <a:off x="2192590" y="2708526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0691DD2-DCCF-498B-A1D6-2FA40B9323B2}"/>
              </a:ext>
            </a:extLst>
          </p:cNvPr>
          <p:cNvSpPr/>
          <p:nvPr/>
        </p:nvSpPr>
        <p:spPr>
          <a:xfrm rot="16200000">
            <a:off x="2798595" y="5165432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40" name="Content Placeholder 29">
            <a:extLst>
              <a:ext uri="{FF2B5EF4-FFF2-40B4-BE49-F238E27FC236}">
                <a16:creationId xmlns:a16="http://schemas.microsoft.com/office/drawing/2014/main" id="{DB7AA598-B215-45DE-B6F2-B5717D4A4E29}"/>
              </a:ext>
            </a:extLst>
          </p:cNvPr>
          <p:cNvSpPr txBox="1">
            <a:spLocks/>
          </p:cNvSpPr>
          <p:nvPr/>
        </p:nvSpPr>
        <p:spPr>
          <a:xfrm>
            <a:off x="5067131" y="2789997"/>
            <a:ext cx="1760594" cy="373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University1_URI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8E1B2513-F51E-48A3-A65A-E82218C99ADA}"/>
              </a:ext>
            </a:extLst>
          </p:cNvPr>
          <p:cNvSpPr/>
          <p:nvPr/>
        </p:nvSpPr>
        <p:spPr>
          <a:xfrm rot="16200000">
            <a:off x="8002351" y="5076885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827EF34-65CA-4308-98CD-33EC75B9AF3B}"/>
              </a:ext>
            </a:extLst>
          </p:cNvPr>
          <p:cNvSpPr/>
          <p:nvPr/>
        </p:nvSpPr>
        <p:spPr>
          <a:xfrm rot="16200000">
            <a:off x="8541695" y="6140170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C4778ACF-F454-4241-A2F2-993C2D8FF530}"/>
              </a:ext>
            </a:extLst>
          </p:cNvPr>
          <p:cNvSpPr/>
          <p:nvPr/>
        </p:nvSpPr>
        <p:spPr>
          <a:xfrm rot="16200000">
            <a:off x="10634990" y="5284602"/>
            <a:ext cx="598327" cy="2310111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StudyRoom1_Name</a:t>
            </a: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1ABA6D0-438E-4530-81ED-41866B23B43F}"/>
              </a:ext>
            </a:extLst>
          </p:cNvPr>
          <p:cNvSpPr/>
          <p:nvPr/>
        </p:nvSpPr>
        <p:spPr>
          <a:xfrm rot="16200000">
            <a:off x="11150395" y="5090559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290" name="Content Placeholder 29">
            <a:extLst>
              <a:ext uri="{FF2B5EF4-FFF2-40B4-BE49-F238E27FC236}">
                <a16:creationId xmlns:a16="http://schemas.microsoft.com/office/drawing/2014/main" id="{2B2E6D9B-F00E-4032-943D-3CA08FBB1CFA}"/>
              </a:ext>
            </a:extLst>
          </p:cNvPr>
          <p:cNvSpPr txBox="1">
            <a:spLocks/>
          </p:cNvSpPr>
          <p:nvPr/>
        </p:nvSpPr>
        <p:spPr>
          <a:xfrm>
            <a:off x="4685378" y="3357031"/>
            <a:ext cx="1282025" cy="373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computer</a:t>
            </a: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0DEC214C-F2F7-4875-B488-393F089C7908}"/>
              </a:ext>
            </a:extLst>
          </p:cNvPr>
          <p:cNvSpPr/>
          <p:nvPr/>
        </p:nvSpPr>
        <p:spPr>
          <a:xfrm>
            <a:off x="1930133" y="1865991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sr:Feature</a:t>
            </a:r>
          </a:p>
        </p:txBody>
      </p:sp>
      <p:sp>
        <p:nvSpPr>
          <p:cNvPr id="33" name="Content Placeholder 29">
            <a:extLst>
              <a:ext uri="{FF2B5EF4-FFF2-40B4-BE49-F238E27FC236}">
                <a16:creationId xmlns:a16="http://schemas.microsoft.com/office/drawing/2014/main" id="{DD2E4E91-ABCD-4D5F-8B31-464E304260A4}"/>
              </a:ext>
            </a:extLst>
          </p:cNvPr>
          <p:cNvSpPr txBox="1">
            <a:spLocks/>
          </p:cNvSpPr>
          <p:nvPr/>
        </p:nvSpPr>
        <p:spPr>
          <a:xfrm>
            <a:off x="2224547" y="4657467"/>
            <a:ext cx="1342329" cy="373488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Seat2_URI</a:t>
            </a:r>
          </a:p>
        </p:txBody>
      </p:sp>
      <p:sp>
        <p:nvSpPr>
          <p:cNvPr id="291" name="Content Placeholder 29">
            <a:extLst>
              <a:ext uri="{FF2B5EF4-FFF2-40B4-BE49-F238E27FC236}">
                <a16:creationId xmlns:a16="http://schemas.microsoft.com/office/drawing/2014/main" id="{9A92EEF7-4DDE-4502-BFB8-916A8F1BF11F}"/>
              </a:ext>
            </a:extLst>
          </p:cNvPr>
          <p:cNvSpPr txBox="1">
            <a:spLocks/>
          </p:cNvSpPr>
          <p:nvPr/>
        </p:nvSpPr>
        <p:spPr>
          <a:xfrm>
            <a:off x="3387197" y="2559047"/>
            <a:ext cx="1423540" cy="373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powerOutlet</a:t>
            </a:r>
          </a:p>
        </p:txBody>
      </p:sp>
      <p:sp>
        <p:nvSpPr>
          <p:cNvPr id="35" name="Content Placeholder 29">
            <a:extLst>
              <a:ext uri="{FF2B5EF4-FFF2-40B4-BE49-F238E27FC236}">
                <a16:creationId xmlns:a16="http://schemas.microsoft.com/office/drawing/2014/main" id="{6FC9AE52-B244-4DBF-8321-0AA911324CFD}"/>
              </a:ext>
            </a:extLst>
          </p:cNvPr>
          <p:cNvSpPr txBox="1">
            <a:spLocks/>
          </p:cNvSpPr>
          <p:nvPr/>
        </p:nvSpPr>
        <p:spPr>
          <a:xfrm>
            <a:off x="10516212" y="4365210"/>
            <a:ext cx="1648496" cy="373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accessibleToilet</a:t>
            </a:r>
          </a:p>
        </p:txBody>
      </p:sp>
    </p:spTree>
    <p:extLst>
      <p:ext uri="{BB962C8B-B14F-4D97-AF65-F5344CB8AC3E}">
        <p14:creationId xmlns:p14="http://schemas.microsoft.com/office/powerpoint/2010/main" val="2724668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B7C91338-91B4-4C80-B8A0-D6F713DEE2F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400" b="1" dirty="0"/>
              <a:t>Conoscenza del KP controller aula studio pt.2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9A40D9E-1EFC-452B-9C63-3C7B587346CA}"/>
              </a:ext>
            </a:extLst>
          </p:cNvPr>
          <p:cNvCxnSpPr>
            <a:cxnSpLocks/>
            <a:stCxn id="25" idx="0"/>
            <a:endCxn id="22" idx="2"/>
          </p:cNvCxnSpPr>
          <p:nvPr/>
        </p:nvCxnSpPr>
        <p:spPr>
          <a:xfrm flipV="1">
            <a:off x="3897219" y="2935176"/>
            <a:ext cx="0" cy="591125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1664">
            <a:extLst>
              <a:ext uri="{FF2B5EF4-FFF2-40B4-BE49-F238E27FC236}">
                <a16:creationId xmlns:a16="http://schemas.microsoft.com/office/drawing/2014/main" id="{7DDBA9DE-8198-47EB-8EA5-3A9619B48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33" y="5360544"/>
            <a:ext cx="1248999" cy="324019"/>
          </a:xfrm>
          <a:prstGeom prst="rect">
            <a:avLst/>
          </a:prstGeom>
          <a:solidFill>
            <a:srgbClr val="BBE0E3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Class</a:t>
            </a:r>
            <a:r>
              <a:rPr lang="en-US" sz="800" u="none" kern="0" dirty="0">
                <a:solidFill>
                  <a:sysClr val="windowText" lastClr="000000"/>
                </a:solidFill>
                <a:latin typeface="Arial" charset="0"/>
              </a:rPr>
              <a:t> </a:t>
            </a: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Instance</a:t>
            </a:r>
            <a:endParaRPr lang="it-IT" sz="1200" u="none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91" name="AutoShape 1666">
            <a:extLst>
              <a:ext uri="{FF2B5EF4-FFF2-40B4-BE49-F238E27FC236}">
                <a16:creationId xmlns:a16="http://schemas.microsoft.com/office/drawing/2014/main" id="{C0791521-2527-49A5-BF7B-521C38950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08" y="5754173"/>
            <a:ext cx="1662670" cy="418853"/>
          </a:xfrm>
          <a:prstGeom prst="hexagon">
            <a:avLst>
              <a:gd name="adj" fmla="val 137845"/>
              <a:gd name="vf" fmla="val 115470"/>
            </a:avLst>
          </a:prstGeom>
          <a:solidFill>
            <a:srgbClr val="2D2D8A">
              <a:lumMod val="40000"/>
              <a:lumOff val="60000"/>
            </a:srgbClr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Literal</a:t>
            </a:r>
            <a:endParaRPr lang="it-IT" sz="1200" u="none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92" name="Text Box 1665">
            <a:extLst>
              <a:ext uri="{FF2B5EF4-FFF2-40B4-BE49-F238E27FC236}">
                <a16:creationId xmlns:a16="http://schemas.microsoft.com/office/drawing/2014/main" id="{1A21895A-386B-4CA2-8B63-252021DEA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235" y="4251627"/>
            <a:ext cx="760034" cy="461665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70C0"/>
                </a:solidFill>
                <a:latin typeface="Calibri" pitchFamily="34" charset="0"/>
              </a:rPr>
              <a:t>Object property</a:t>
            </a:r>
            <a:endParaRPr lang="it-IT" sz="1200" u="none" kern="0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93" name="Line 1667">
            <a:extLst>
              <a:ext uri="{FF2B5EF4-FFF2-40B4-BE49-F238E27FC236}">
                <a16:creationId xmlns:a16="http://schemas.microsoft.com/office/drawing/2014/main" id="{7AB28E6F-ACC0-4DA5-88E2-FBD02DD48F8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1488" y="4505404"/>
            <a:ext cx="605127" cy="8005"/>
          </a:xfrm>
          <a:prstGeom prst="line">
            <a:avLst/>
          </a:prstGeom>
          <a:noFill/>
          <a:ln w="12700">
            <a:solidFill>
              <a:schemeClr val="accent1">
                <a:lumMod val="75000"/>
              </a:schemeClr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4" name="Text Box 1665">
            <a:extLst>
              <a:ext uri="{FF2B5EF4-FFF2-40B4-BE49-F238E27FC236}">
                <a16:creationId xmlns:a16="http://schemas.microsoft.com/office/drawing/2014/main" id="{E599AC73-6EA4-43A1-BCC5-4580E9848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34" y="3713050"/>
            <a:ext cx="790577" cy="461665"/>
          </a:xfrm>
          <a:prstGeom prst="rect">
            <a:avLst/>
          </a:prstGeom>
          <a:noFill/>
          <a:ln w="9525">
            <a:solidFill>
              <a:srgbClr val="00B050"/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B050"/>
                </a:solidFill>
                <a:latin typeface="Calibri" pitchFamily="34" charset="0"/>
              </a:rPr>
              <a:t>Datatype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B050"/>
                </a:solidFill>
                <a:latin typeface="Calibri" pitchFamily="34" charset="0"/>
              </a:rPr>
              <a:t>property</a:t>
            </a:r>
            <a:endParaRPr lang="it-IT" sz="1200" u="none" kern="0" dirty="0">
              <a:solidFill>
                <a:srgbClr val="00B050"/>
              </a:solidFill>
              <a:latin typeface="Calibri" pitchFamily="34" charset="0"/>
            </a:endParaRPr>
          </a:p>
        </p:txBody>
      </p:sp>
      <p:sp>
        <p:nvSpPr>
          <p:cNvPr id="95" name="Line 1667">
            <a:extLst>
              <a:ext uri="{FF2B5EF4-FFF2-40B4-BE49-F238E27FC236}">
                <a16:creationId xmlns:a16="http://schemas.microsoft.com/office/drawing/2014/main" id="{28710919-47CA-41DF-B219-1F5DEA7B0CD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2011" y="3892367"/>
            <a:ext cx="605630" cy="7891"/>
          </a:xfrm>
          <a:prstGeom prst="line">
            <a:avLst/>
          </a:prstGeom>
          <a:noFill/>
          <a:ln w="12700">
            <a:solidFill>
              <a:srgbClr val="00B050"/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6" name="Rettangolo arrotondato 5">
            <a:extLst>
              <a:ext uri="{FF2B5EF4-FFF2-40B4-BE49-F238E27FC236}">
                <a16:creationId xmlns:a16="http://schemas.microsoft.com/office/drawing/2014/main" id="{B8516566-F36A-47A3-9D0F-0530D9FDC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938" y="2953082"/>
            <a:ext cx="878361" cy="32726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it-IT" altLang="it-IT" sz="1400" u="none" dirty="0">
                <a:solidFill>
                  <a:srgbClr val="FFFFFF"/>
                </a:solidFill>
              </a:rPr>
              <a:t>CLASS</a:t>
            </a:r>
          </a:p>
        </p:txBody>
      </p:sp>
      <p:sp>
        <p:nvSpPr>
          <p:cNvPr id="97" name="Text Box 1680">
            <a:extLst>
              <a:ext uri="{FF2B5EF4-FFF2-40B4-BE49-F238E27FC236}">
                <a16:creationId xmlns:a16="http://schemas.microsoft.com/office/drawing/2014/main" id="{42FAFBD0-A929-42FD-8896-9428DFC46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835" y="3353940"/>
            <a:ext cx="1026228" cy="276999"/>
          </a:xfrm>
          <a:prstGeom prst="rect">
            <a:avLst/>
          </a:prstGeom>
          <a:noFill/>
          <a:ln w="9525">
            <a:solidFill>
              <a:srgbClr val="FF0000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it-IT" altLang="it-IT" sz="1200" u="none" dirty="0">
                <a:solidFill>
                  <a:srgbClr val="FF0000"/>
                </a:solidFill>
                <a:latin typeface="Calibri" panose="020F0502020204030204" pitchFamily="34" charset="0"/>
              </a:rPr>
              <a:t>rdf:type</a:t>
            </a:r>
          </a:p>
        </p:txBody>
      </p:sp>
      <p:sp>
        <p:nvSpPr>
          <p:cNvPr id="98" name="Line 1667">
            <a:extLst>
              <a:ext uri="{FF2B5EF4-FFF2-40B4-BE49-F238E27FC236}">
                <a16:creationId xmlns:a16="http://schemas.microsoft.com/office/drawing/2014/main" id="{83CFDF5B-16E4-4151-BB15-1755EF81DC53}"/>
              </a:ext>
            </a:extLst>
          </p:cNvPr>
          <p:cNvSpPr>
            <a:spLocks noChangeShapeType="1"/>
          </p:cNvSpPr>
          <p:nvPr/>
        </p:nvSpPr>
        <p:spPr bwMode="auto">
          <a:xfrm>
            <a:off x="1322603" y="3474778"/>
            <a:ext cx="275955" cy="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9" name="Rectangle 1663">
            <a:extLst>
              <a:ext uri="{FF2B5EF4-FFF2-40B4-BE49-F238E27FC236}">
                <a16:creationId xmlns:a16="http://schemas.microsoft.com/office/drawing/2014/main" id="{C351500B-A5AC-4C45-B215-E137490AE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83" y="2418340"/>
            <a:ext cx="1839446" cy="412412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24C3C98-F79F-4C8A-83E5-CC188BDD1E92}"/>
              </a:ext>
            </a:extLst>
          </p:cNvPr>
          <p:cNvCxnSpPr>
            <a:cxnSpLocks/>
            <a:stCxn id="25" idx="3"/>
            <a:endCxn id="88" idx="1"/>
          </p:cNvCxnSpPr>
          <p:nvPr/>
        </p:nvCxnSpPr>
        <p:spPr>
          <a:xfrm>
            <a:off x="4818058" y="3758121"/>
            <a:ext cx="1685773" cy="10369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4643493-1BBB-4D3A-8EDD-69B67CCEA128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3897219" y="3989940"/>
            <a:ext cx="0" cy="800264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C7E6DDA-B9C1-4A19-812C-EE141F86E1A0}"/>
              </a:ext>
            </a:extLst>
          </p:cNvPr>
          <p:cNvCxnSpPr>
            <a:cxnSpLocks/>
            <a:stCxn id="88" idx="0"/>
            <a:endCxn id="102" idx="2"/>
          </p:cNvCxnSpPr>
          <p:nvPr/>
        </p:nvCxnSpPr>
        <p:spPr>
          <a:xfrm flipH="1" flipV="1">
            <a:off x="7424670" y="2953082"/>
            <a:ext cx="1" cy="583588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124DFAA-FE4E-4A55-869B-6138F4764548}"/>
              </a:ext>
            </a:extLst>
          </p:cNvPr>
          <p:cNvCxnSpPr>
            <a:cxnSpLocks/>
            <a:endCxn id="103" idx="1"/>
          </p:cNvCxnSpPr>
          <p:nvPr/>
        </p:nvCxnSpPr>
        <p:spPr>
          <a:xfrm>
            <a:off x="4828091" y="4982167"/>
            <a:ext cx="1665707" cy="1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C81123E4-8EE8-4A53-8636-20C96A9F9E7C}"/>
              </a:ext>
            </a:extLst>
          </p:cNvPr>
          <p:cNvSpPr txBox="1"/>
          <p:nvPr/>
        </p:nvSpPr>
        <p:spPr>
          <a:xfrm>
            <a:off x="3917284" y="4142688"/>
            <a:ext cx="153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locn:address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CFCC8BB-0EB8-4890-A51E-29A11FFE376E}"/>
              </a:ext>
            </a:extLst>
          </p:cNvPr>
          <p:cNvSpPr txBox="1"/>
          <p:nvPr/>
        </p:nvSpPr>
        <p:spPr>
          <a:xfrm>
            <a:off x="5040802" y="3363219"/>
            <a:ext cx="153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geo:location</a:t>
            </a:r>
          </a:p>
        </p:txBody>
      </p:sp>
      <p:sp>
        <p:nvSpPr>
          <p:cNvPr id="124" name="Text Box 1665">
            <a:extLst>
              <a:ext uri="{FF2B5EF4-FFF2-40B4-BE49-F238E27FC236}">
                <a16:creationId xmlns:a16="http://schemas.microsoft.com/office/drawing/2014/main" id="{F778B7B5-2518-4476-962D-7C7A1C155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801" y="2551522"/>
            <a:ext cx="1248999" cy="276999"/>
          </a:xfrm>
          <a:prstGeom prst="rect">
            <a:avLst/>
          </a:prstGeom>
          <a:noFill/>
          <a:ln w="9525">
            <a:solidFill>
              <a:schemeClr val="accent2">
                <a:lumMod val="50000"/>
              </a:schemeClr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 err="1">
                <a:solidFill>
                  <a:schemeClr val="accent2">
                    <a:lumMod val="50000"/>
                  </a:schemeClr>
                </a:solidFill>
                <a:latin typeface="Calibri" pitchFamily="34" charset="0"/>
              </a:rPr>
              <a:t>rdfs:subClassOf</a:t>
            </a:r>
            <a:endParaRPr lang="it-IT" sz="1200" u="none" kern="0" dirty="0">
              <a:solidFill>
                <a:schemeClr val="accent2">
                  <a:lumMod val="50000"/>
                </a:schemeClr>
              </a:solidFill>
              <a:latin typeface="Calibri" pitchFamily="34" charset="0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96C699A-EB1C-4E3D-8963-6DE2126FF171}"/>
              </a:ext>
            </a:extLst>
          </p:cNvPr>
          <p:cNvCxnSpPr>
            <a:cxnSpLocks/>
          </p:cNvCxnSpPr>
          <p:nvPr/>
        </p:nvCxnSpPr>
        <p:spPr>
          <a:xfrm>
            <a:off x="1496800" y="2702148"/>
            <a:ext cx="264651" cy="0"/>
          </a:xfrm>
          <a:prstGeom prst="straightConnector1">
            <a:avLst/>
          </a:prstGeom>
          <a:ln w="12700">
            <a:solidFill>
              <a:schemeClr val="accent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AC46FDF3-79CC-4234-A419-411ED4A2514E}"/>
              </a:ext>
            </a:extLst>
          </p:cNvPr>
          <p:cNvCxnSpPr>
            <a:cxnSpLocks/>
          </p:cNvCxnSpPr>
          <p:nvPr/>
        </p:nvCxnSpPr>
        <p:spPr>
          <a:xfrm>
            <a:off x="8365575" y="2653140"/>
            <a:ext cx="1148271" cy="7483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8BCFC7D-4F79-447E-9AEB-25A5A093F8F0}"/>
              </a:ext>
            </a:extLst>
          </p:cNvPr>
          <p:cNvCxnSpPr>
            <a:cxnSpLocks/>
            <a:stCxn id="88" idx="3"/>
          </p:cNvCxnSpPr>
          <p:nvPr/>
        </p:nvCxnSpPr>
        <p:spPr>
          <a:xfrm>
            <a:off x="8345510" y="3768490"/>
            <a:ext cx="594200" cy="0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65BCF94-52A3-45D2-AF38-795E7E6A0EEF}"/>
              </a:ext>
            </a:extLst>
          </p:cNvPr>
          <p:cNvCxnSpPr>
            <a:cxnSpLocks/>
          </p:cNvCxnSpPr>
          <p:nvPr/>
        </p:nvCxnSpPr>
        <p:spPr>
          <a:xfrm flipV="1">
            <a:off x="8973070" y="3537568"/>
            <a:ext cx="0" cy="462029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11D99EFE-4796-40C7-BA0D-A0AB5FA9296D}"/>
              </a:ext>
            </a:extLst>
          </p:cNvPr>
          <p:cNvCxnSpPr>
            <a:cxnSpLocks/>
          </p:cNvCxnSpPr>
          <p:nvPr/>
        </p:nvCxnSpPr>
        <p:spPr>
          <a:xfrm>
            <a:off x="8973070" y="3999596"/>
            <a:ext cx="1131569" cy="0"/>
          </a:xfrm>
          <a:prstGeom prst="straightConnector1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4E0E21C9-6794-47DB-9E06-1BFA00B7E0A6}"/>
              </a:ext>
            </a:extLst>
          </p:cNvPr>
          <p:cNvCxnSpPr>
            <a:cxnSpLocks/>
          </p:cNvCxnSpPr>
          <p:nvPr/>
        </p:nvCxnSpPr>
        <p:spPr>
          <a:xfrm>
            <a:off x="8973070" y="3520092"/>
            <a:ext cx="1131569" cy="0"/>
          </a:xfrm>
          <a:prstGeom prst="straightConnector1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F9EF4086-2ED8-4AE9-A984-DD3B380D192C}"/>
              </a:ext>
            </a:extLst>
          </p:cNvPr>
          <p:cNvSpPr txBox="1"/>
          <p:nvPr/>
        </p:nvSpPr>
        <p:spPr>
          <a:xfrm>
            <a:off x="8770660" y="4027432"/>
            <a:ext cx="153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geo:latitude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C7FC562-C973-46B8-8CB7-C38A39A8DA3C}"/>
              </a:ext>
            </a:extLst>
          </p:cNvPr>
          <p:cNvSpPr txBox="1"/>
          <p:nvPr/>
        </p:nvSpPr>
        <p:spPr>
          <a:xfrm>
            <a:off x="8675969" y="3131216"/>
            <a:ext cx="153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geo:longitude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1926E4CE-0DD8-4105-9AB4-97F7092BDBA0}"/>
              </a:ext>
            </a:extLst>
          </p:cNvPr>
          <p:cNvCxnSpPr>
            <a:cxnSpLocks/>
            <a:stCxn id="89" idx="2"/>
          </p:cNvCxnSpPr>
          <p:nvPr/>
        </p:nvCxnSpPr>
        <p:spPr>
          <a:xfrm flipH="1">
            <a:off x="3917284" y="5240585"/>
            <a:ext cx="1" cy="593545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39553FBE-1C8F-4253-8236-01C823962C26}"/>
              </a:ext>
            </a:extLst>
          </p:cNvPr>
          <p:cNvSpPr txBox="1"/>
          <p:nvPr/>
        </p:nvSpPr>
        <p:spPr>
          <a:xfrm>
            <a:off x="3917284" y="5356365"/>
            <a:ext cx="1821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locn</a:t>
            </a:r>
            <a:r>
              <a:rPr lang="it-IT" dirty="0"/>
              <a:t>:‘full address’</a:t>
            </a:r>
          </a:p>
        </p:txBody>
      </p:sp>
      <p:sp>
        <p:nvSpPr>
          <p:cNvPr id="171" name="Text Box 1665">
            <a:extLst>
              <a:ext uri="{FF2B5EF4-FFF2-40B4-BE49-F238E27FC236}">
                <a16:creationId xmlns:a16="http://schemas.microsoft.com/office/drawing/2014/main" id="{A447543A-7891-47D9-8B3E-CA68DD0D8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941" y="4804725"/>
            <a:ext cx="912164" cy="461665"/>
          </a:xfrm>
          <a:prstGeom prst="rect">
            <a:avLst/>
          </a:prstGeom>
          <a:noFill/>
          <a:ln w="12700">
            <a:solidFill>
              <a:schemeClr val="accent2">
                <a:lumMod val="40000"/>
                <a:lumOff val="60000"/>
              </a:schemeClr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u="none" kern="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itchFamily="34" charset="0"/>
              </a:rPr>
              <a:t>Annotation property</a:t>
            </a:r>
            <a:endParaRPr lang="it-IT" sz="1200" b="1" u="none" kern="0" dirty="0">
              <a:solidFill>
                <a:schemeClr val="accent2">
                  <a:lumMod val="40000"/>
                  <a:lumOff val="60000"/>
                </a:schemeClr>
              </a:solidFill>
              <a:latin typeface="Calibri" pitchFamily="34" charset="0"/>
            </a:endParaRPr>
          </a:p>
        </p:txBody>
      </p:sp>
      <p:sp>
        <p:nvSpPr>
          <p:cNvPr id="172" name="Line 1667">
            <a:extLst>
              <a:ext uri="{FF2B5EF4-FFF2-40B4-BE49-F238E27FC236}">
                <a16:creationId xmlns:a16="http://schemas.microsoft.com/office/drawing/2014/main" id="{AB9B4019-23D7-48DD-ACEC-C83935025713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6324" y="5058502"/>
            <a:ext cx="605127" cy="8005"/>
          </a:xfrm>
          <a:prstGeom prst="line">
            <a:avLst/>
          </a:prstGeom>
          <a:noFill/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30D9A1F-F5E5-4BBA-9CE9-3228E878712D}"/>
              </a:ext>
            </a:extLst>
          </p:cNvPr>
          <p:cNvSpPr/>
          <p:nvPr/>
        </p:nvSpPr>
        <p:spPr>
          <a:xfrm>
            <a:off x="2956314" y="2418341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sr:StudyRoom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8314006-AAAB-4409-AD12-AB3869A88E63}"/>
              </a:ext>
            </a:extLst>
          </p:cNvPr>
          <p:cNvSpPr/>
          <p:nvPr/>
        </p:nvSpPr>
        <p:spPr>
          <a:xfrm>
            <a:off x="2976379" y="3526301"/>
            <a:ext cx="1841679" cy="46363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StudyRoom1_URI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68CDC6B-6D68-4BEE-851C-195BD1A39FCD}"/>
              </a:ext>
            </a:extLst>
          </p:cNvPr>
          <p:cNvSpPr/>
          <p:nvPr/>
        </p:nvSpPr>
        <p:spPr>
          <a:xfrm>
            <a:off x="6503831" y="3536670"/>
            <a:ext cx="1841679" cy="46363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geoPoint1_URI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5E8EC15-3E7C-4C4E-89EA-7AFAAC8E3FA9}"/>
              </a:ext>
            </a:extLst>
          </p:cNvPr>
          <p:cNvSpPr/>
          <p:nvPr/>
        </p:nvSpPr>
        <p:spPr>
          <a:xfrm>
            <a:off x="2996445" y="4776946"/>
            <a:ext cx="1841679" cy="46363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Address1_URI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47AE8B81-8CC8-4C22-8535-393DF7B1E463}"/>
              </a:ext>
            </a:extLst>
          </p:cNvPr>
          <p:cNvSpPr/>
          <p:nvPr/>
        </p:nvSpPr>
        <p:spPr>
          <a:xfrm>
            <a:off x="6483765" y="2436247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geo:Point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2EBDD434-046D-4BD6-9E9F-BFD9AB66C9D0}"/>
              </a:ext>
            </a:extLst>
          </p:cNvPr>
          <p:cNvSpPr/>
          <p:nvPr/>
        </p:nvSpPr>
        <p:spPr>
          <a:xfrm>
            <a:off x="6493798" y="4723750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sr:StudyRoom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094FCBE7-1A1F-4F65-BDD3-64437FAEB394}"/>
              </a:ext>
            </a:extLst>
          </p:cNvPr>
          <p:cNvSpPr/>
          <p:nvPr/>
        </p:nvSpPr>
        <p:spPr>
          <a:xfrm>
            <a:off x="9513846" y="2394722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geo:SpatialThing</a:t>
            </a:r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E900263C-E29A-4FC2-A3FA-121C8F052D8B}"/>
              </a:ext>
            </a:extLst>
          </p:cNvPr>
          <p:cNvSpPr/>
          <p:nvPr/>
        </p:nvSpPr>
        <p:spPr>
          <a:xfrm rot="16200000">
            <a:off x="10342899" y="3548834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CE751520-10A6-4FD5-B686-3EC8C5FD1FF3}"/>
              </a:ext>
            </a:extLst>
          </p:cNvPr>
          <p:cNvSpPr/>
          <p:nvPr/>
        </p:nvSpPr>
        <p:spPr>
          <a:xfrm rot="16200000">
            <a:off x="10342899" y="3049786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F9DDD14F-3090-426E-97A9-8E6F71F59584}"/>
              </a:ext>
            </a:extLst>
          </p:cNvPr>
          <p:cNvSpPr/>
          <p:nvPr/>
        </p:nvSpPr>
        <p:spPr>
          <a:xfrm rot="16200000">
            <a:off x="3694751" y="5135824"/>
            <a:ext cx="425004" cy="1821615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599485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>
            <a:extLst>
              <a:ext uri="{FF2B5EF4-FFF2-40B4-BE49-F238E27FC236}">
                <a16:creationId xmlns:a16="http://schemas.microsoft.com/office/drawing/2014/main" id="{47682AC7-9F02-46C9-B53E-42CF3650A65F}"/>
              </a:ext>
            </a:extLst>
          </p:cNvPr>
          <p:cNvSpPr txBox="1"/>
          <p:nvPr/>
        </p:nvSpPr>
        <p:spPr>
          <a:xfrm>
            <a:off x="9289701" y="5821854"/>
            <a:ext cx="132516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sr:hasName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1AA8F09-B349-4B9E-88D6-D469EFBE167E}"/>
              </a:ext>
            </a:extLst>
          </p:cNvPr>
          <p:cNvSpPr txBox="1"/>
          <p:nvPr/>
        </p:nvSpPr>
        <p:spPr>
          <a:xfrm>
            <a:off x="9584690" y="5185030"/>
            <a:ext cx="111464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sr:isOpen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2AF9CEA-58C7-47C8-BC2D-40C62DA8C4D9}"/>
              </a:ext>
            </a:extLst>
          </p:cNvPr>
          <p:cNvSpPr txBox="1"/>
          <p:nvPr/>
        </p:nvSpPr>
        <p:spPr>
          <a:xfrm>
            <a:off x="9952283" y="3375844"/>
            <a:ext cx="147136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sr:hasFeature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E581D12-2292-4830-984C-CBBF1C74BAF6}"/>
              </a:ext>
            </a:extLst>
          </p:cNvPr>
          <p:cNvSpPr txBox="1"/>
          <p:nvPr/>
        </p:nvSpPr>
        <p:spPr>
          <a:xfrm>
            <a:off x="7273509" y="5914790"/>
            <a:ext cx="1699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sr:hasCapacity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37E64B0-37EF-4A18-8B1D-4719E9FD0B83}"/>
              </a:ext>
            </a:extLst>
          </p:cNvPr>
          <p:cNvSpPr txBox="1"/>
          <p:nvPr/>
        </p:nvSpPr>
        <p:spPr>
          <a:xfrm>
            <a:off x="6996496" y="3545853"/>
            <a:ext cx="91183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sr:table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D88E947A-ACEE-480D-AFA3-1DFA76935AF5}"/>
              </a:ext>
            </a:extLst>
          </p:cNvPr>
          <p:cNvSpPr txBox="1"/>
          <p:nvPr/>
        </p:nvSpPr>
        <p:spPr>
          <a:xfrm>
            <a:off x="6790466" y="2637958"/>
            <a:ext cx="158995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sr:inUniversity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C4DB5D47-6BEA-41BD-BE81-29A41181EE34}"/>
              </a:ext>
            </a:extLst>
          </p:cNvPr>
          <p:cNvSpPr txBox="1"/>
          <p:nvPr/>
        </p:nvSpPr>
        <p:spPr>
          <a:xfrm>
            <a:off x="6546144" y="4852160"/>
            <a:ext cx="177429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sr:availableSeats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6344E27F-2A15-49CE-9566-127E2933FBA5}"/>
              </a:ext>
            </a:extLst>
          </p:cNvPr>
          <p:cNvSpPr txBox="1"/>
          <p:nvPr/>
        </p:nvSpPr>
        <p:spPr>
          <a:xfrm>
            <a:off x="5274676" y="5265394"/>
            <a:ext cx="824179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sr:seat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BAE1DFE3-7F09-42E1-BB97-EF6A4D956038}"/>
              </a:ext>
            </a:extLst>
          </p:cNvPr>
          <p:cNvSpPr txBox="1"/>
          <p:nvPr/>
        </p:nvSpPr>
        <p:spPr>
          <a:xfrm>
            <a:off x="3768328" y="4073684"/>
            <a:ext cx="824179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sr:seat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C4F11E80-75CD-4F13-9698-A13AA9469C1C}"/>
              </a:ext>
            </a:extLst>
          </p:cNvPr>
          <p:cNvSpPr txBox="1"/>
          <p:nvPr/>
        </p:nvSpPr>
        <p:spPr>
          <a:xfrm>
            <a:off x="2470964" y="4229882"/>
            <a:ext cx="91117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sr:near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37AEB231-7D72-48E9-98F5-96A5D0761120}"/>
              </a:ext>
            </a:extLst>
          </p:cNvPr>
          <p:cNvSpPr txBox="1"/>
          <p:nvPr/>
        </p:nvSpPr>
        <p:spPr>
          <a:xfrm>
            <a:off x="4576882" y="5833665"/>
            <a:ext cx="129517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sr:available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D8FF28C5-55CC-4E9D-B89E-C9501E75EBAC}"/>
              </a:ext>
            </a:extLst>
          </p:cNvPr>
          <p:cNvSpPr txBox="1"/>
          <p:nvPr/>
        </p:nvSpPr>
        <p:spPr>
          <a:xfrm>
            <a:off x="2983284" y="5034359"/>
            <a:ext cx="129517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sr:available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BDD59684-8075-4B58-AA65-65705FFE07C7}"/>
              </a:ext>
            </a:extLst>
          </p:cNvPr>
          <p:cNvSpPr txBox="1"/>
          <p:nvPr/>
        </p:nvSpPr>
        <p:spPr>
          <a:xfrm>
            <a:off x="2349929" y="3414749"/>
            <a:ext cx="129517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sr:available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C0070507-BAD7-4F0E-B02B-E9CEEF5D4D55}"/>
              </a:ext>
            </a:extLst>
          </p:cNvPr>
          <p:cNvSpPr txBox="1"/>
          <p:nvPr/>
        </p:nvSpPr>
        <p:spPr>
          <a:xfrm>
            <a:off x="3134478" y="3050808"/>
            <a:ext cx="1536387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sr:hasFeature</a:t>
            </a: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0AE911CD-D4DA-4D29-B457-04B2F1D39D50}"/>
              </a:ext>
            </a:extLst>
          </p:cNvPr>
          <p:cNvCxnSpPr>
            <a:cxnSpLocks/>
          </p:cNvCxnSpPr>
          <p:nvPr/>
        </p:nvCxnSpPr>
        <p:spPr>
          <a:xfrm rot="16200000" flipV="1">
            <a:off x="11128712" y="3513439"/>
            <a:ext cx="1215051" cy="515143"/>
          </a:xfrm>
          <a:prstGeom prst="bentConnector3">
            <a:avLst>
              <a:gd name="adj1" fmla="val 99936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58CAA654-F31A-4CD7-BE4B-F88E76C5F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8576" y="4224942"/>
            <a:ext cx="1240625" cy="3734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it-IT" sz="1800" dirty="0">
                <a:solidFill>
                  <a:schemeClr val="tx1"/>
                </a:solidFill>
              </a:rPr>
              <a:t>Table2_URI</a:t>
            </a: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B7C91338-91B4-4C80-B8A0-D6F713DEE2F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400" b="1" dirty="0"/>
              <a:t>Conoscenza del KP dello studente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E0F9298-7D28-4C49-A5DC-649889A26242}"/>
              </a:ext>
            </a:extLst>
          </p:cNvPr>
          <p:cNvCxnSpPr>
            <a:cxnSpLocks/>
            <a:endCxn id="44" idx="9"/>
          </p:cNvCxnSpPr>
          <p:nvPr/>
        </p:nvCxnSpPr>
        <p:spPr>
          <a:xfrm>
            <a:off x="9259910" y="5541320"/>
            <a:ext cx="1652226" cy="0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9A40D9E-1EFC-452B-9C63-3C7B587346CA}"/>
              </a:ext>
            </a:extLst>
          </p:cNvPr>
          <p:cNvCxnSpPr>
            <a:cxnSpLocks/>
            <a:stCxn id="25" idx="0"/>
            <a:endCxn id="22" idx="2"/>
          </p:cNvCxnSpPr>
          <p:nvPr/>
        </p:nvCxnSpPr>
        <p:spPr>
          <a:xfrm flipV="1">
            <a:off x="8577943" y="2512998"/>
            <a:ext cx="0" cy="511866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A4E10F2-C39A-4BC0-9C7E-DC9FE2EC92E5}"/>
              </a:ext>
            </a:extLst>
          </p:cNvPr>
          <p:cNvCxnSpPr>
            <a:cxnSpLocks/>
          </p:cNvCxnSpPr>
          <p:nvPr/>
        </p:nvCxnSpPr>
        <p:spPr>
          <a:xfrm flipH="1" flipV="1">
            <a:off x="11479375" y="2500369"/>
            <a:ext cx="7836" cy="1260852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C530236C-51A2-475B-A83A-1D6F15F7D534}"/>
              </a:ext>
            </a:extLst>
          </p:cNvPr>
          <p:cNvCxnSpPr>
            <a:cxnSpLocks/>
            <a:endCxn id="43" idx="9"/>
          </p:cNvCxnSpPr>
          <p:nvPr/>
        </p:nvCxnSpPr>
        <p:spPr>
          <a:xfrm rot="16200000" flipH="1">
            <a:off x="8043927" y="4704486"/>
            <a:ext cx="2951154" cy="519188"/>
          </a:xfrm>
          <a:prstGeom prst="bentConnector3">
            <a:avLst>
              <a:gd name="adj1" fmla="val 99749"/>
            </a:avLst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6070FD49-2A77-4D88-ABC8-3084B709EB81}"/>
              </a:ext>
            </a:extLst>
          </p:cNvPr>
          <p:cNvCxnSpPr>
            <a:stCxn id="25" idx="3"/>
            <a:endCxn id="35" idx="1"/>
          </p:cNvCxnSpPr>
          <p:nvPr/>
        </p:nvCxnSpPr>
        <p:spPr>
          <a:xfrm>
            <a:off x="9498782" y="3256684"/>
            <a:ext cx="1017430" cy="1295270"/>
          </a:xfrm>
          <a:prstGeom prst="bentConnector3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A9C16FDA-97B8-47A0-9533-1D17F3F39C6E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10017483" y="3976892"/>
            <a:ext cx="1157996" cy="0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3B09651D-AD95-4CCC-BF86-3F841AB3D7A1}"/>
              </a:ext>
            </a:extLst>
          </p:cNvPr>
          <p:cNvCxnSpPr>
            <a:cxnSpLocks/>
          </p:cNvCxnSpPr>
          <p:nvPr/>
        </p:nvCxnSpPr>
        <p:spPr>
          <a:xfrm>
            <a:off x="8763359" y="3488502"/>
            <a:ext cx="13942" cy="2889927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934E6D94-DD4E-445A-ADA0-C3ECD534C293}"/>
              </a:ext>
            </a:extLst>
          </p:cNvPr>
          <p:cNvCxnSpPr>
            <a:cxnSpLocks/>
          </p:cNvCxnSpPr>
          <p:nvPr/>
        </p:nvCxnSpPr>
        <p:spPr>
          <a:xfrm flipH="1">
            <a:off x="8193574" y="3487635"/>
            <a:ext cx="595" cy="1798683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8DA2F7FC-B775-48B7-9462-75DA469AE957}"/>
              </a:ext>
            </a:extLst>
          </p:cNvPr>
          <p:cNvCxnSpPr>
            <a:cxnSpLocks/>
            <a:stCxn id="40" idx="0"/>
            <a:endCxn id="16" idx="2"/>
          </p:cNvCxnSpPr>
          <p:nvPr/>
        </p:nvCxnSpPr>
        <p:spPr>
          <a:xfrm flipV="1">
            <a:off x="5947428" y="2442255"/>
            <a:ext cx="0" cy="347742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or: Elbow 176">
            <a:extLst>
              <a:ext uri="{FF2B5EF4-FFF2-40B4-BE49-F238E27FC236}">
                <a16:creationId xmlns:a16="http://schemas.microsoft.com/office/drawing/2014/main" id="{6641515A-6924-44B0-8B56-40973EC04A02}"/>
              </a:ext>
            </a:extLst>
          </p:cNvPr>
          <p:cNvCxnSpPr>
            <a:cxnSpLocks/>
            <a:stCxn id="25" idx="1"/>
            <a:endCxn id="40" idx="3"/>
          </p:cNvCxnSpPr>
          <p:nvPr/>
        </p:nvCxnSpPr>
        <p:spPr>
          <a:xfrm rot="10800000">
            <a:off x="6827725" y="2976742"/>
            <a:ext cx="829378" cy="279943"/>
          </a:xfrm>
          <a:prstGeom prst="bentConnector3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or: Elbow 181">
            <a:extLst>
              <a:ext uri="{FF2B5EF4-FFF2-40B4-BE49-F238E27FC236}">
                <a16:creationId xmlns:a16="http://schemas.microsoft.com/office/drawing/2014/main" id="{412178D5-CB21-47EE-A426-54CB5FCF2EA6}"/>
              </a:ext>
            </a:extLst>
          </p:cNvPr>
          <p:cNvCxnSpPr>
            <a:cxnSpLocks/>
            <a:endCxn id="31" idx="3"/>
          </p:cNvCxnSpPr>
          <p:nvPr/>
        </p:nvCxnSpPr>
        <p:spPr>
          <a:xfrm rot="5400000">
            <a:off x="7078611" y="3662911"/>
            <a:ext cx="936659" cy="586108"/>
          </a:xfrm>
          <a:prstGeom prst="bentConnector2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0EF0039E-206D-4A7A-8AA2-8D0F8E256F3F}"/>
              </a:ext>
            </a:extLst>
          </p:cNvPr>
          <p:cNvCxnSpPr>
            <a:cxnSpLocks/>
            <a:stCxn id="31" idx="2"/>
            <a:endCxn id="21" idx="0"/>
          </p:cNvCxnSpPr>
          <p:nvPr/>
        </p:nvCxnSpPr>
        <p:spPr>
          <a:xfrm>
            <a:off x="6582722" y="4611039"/>
            <a:ext cx="2079" cy="167556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nector: Elbow 206">
            <a:extLst>
              <a:ext uri="{FF2B5EF4-FFF2-40B4-BE49-F238E27FC236}">
                <a16:creationId xmlns:a16="http://schemas.microsoft.com/office/drawing/2014/main" id="{95E226FD-D0FF-42A9-8D4F-DB40363200A8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5721359" y="4005959"/>
            <a:ext cx="268893" cy="1453833"/>
          </a:xfrm>
          <a:prstGeom prst="bentConnector2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or: Elbow 208">
            <a:extLst>
              <a:ext uri="{FF2B5EF4-FFF2-40B4-BE49-F238E27FC236}">
                <a16:creationId xmlns:a16="http://schemas.microsoft.com/office/drawing/2014/main" id="{B06F013D-9FB8-4ECC-B36B-7D3AABF285A5}"/>
              </a:ext>
            </a:extLst>
          </p:cNvPr>
          <p:cNvCxnSpPr>
            <a:cxnSpLocks/>
            <a:endCxn id="30" idx="0"/>
          </p:cNvCxnSpPr>
          <p:nvPr/>
        </p:nvCxnSpPr>
        <p:spPr>
          <a:xfrm rot="10800000" flipV="1">
            <a:off x="5128889" y="3915184"/>
            <a:ext cx="2711106" cy="309757"/>
          </a:xfrm>
          <a:prstGeom prst="bentConnector2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C709F149-D39F-4CF1-B952-2A234FB2D3D8}"/>
              </a:ext>
            </a:extLst>
          </p:cNvPr>
          <p:cNvCxnSpPr>
            <a:cxnSpLocks/>
          </p:cNvCxnSpPr>
          <p:nvPr/>
        </p:nvCxnSpPr>
        <p:spPr>
          <a:xfrm>
            <a:off x="6092046" y="4611039"/>
            <a:ext cx="0" cy="1033178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7B1A1C4B-727A-41DC-B12A-BA01B844F136}"/>
              </a:ext>
            </a:extLst>
          </p:cNvPr>
          <p:cNvCxnSpPr>
            <a:cxnSpLocks/>
          </p:cNvCxnSpPr>
          <p:nvPr/>
        </p:nvCxnSpPr>
        <p:spPr>
          <a:xfrm flipH="1">
            <a:off x="5224149" y="5634726"/>
            <a:ext cx="879600" cy="0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474E24AC-FB1E-494E-9075-006494F11E68}"/>
              </a:ext>
            </a:extLst>
          </p:cNvPr>
          <p:cNvCxnSpPr>
            <a:cxnSpLocks/>
          </p:cNvCxnSpPr>
          <p:nvPr/>
        </p:nvCxnSpPr>
        <p:spPr>
          <a:xfrm flipV="1">
            <a:off x="3301325" y="4191397"/>
            <a:ext cx="76" cy="435973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A0F04A64-E68B-4244-B192-D697EAAC8E44}"/>
              </a:ext>
            </a:extLst>
          </p:cNvPr>
          <p:cNvCxnSpPr>
            <a:cxnSpLocks/>
          </p:cNvCxnSpPr>
          <p:nvPr/>
        </p:nvCxnSpPr>
        <p:spPr>
          <a:xfrm>
            <a:off x="2433088" y="4185066"/>
            <a:ext cx="0" cy="457434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D47ECFBA-91D1-4EE6-B8B4-9DB1B67B5BC6}"/>
              </a:ext>
            </a:extLst>
          </p:cNvPr>
          <p:cNvCxnSpPr>
            <a:cxnSpLocks/>
          </p:cNvCxnSpPr>
          <p:nvPr/>
        </p:nvCxnSpPr>
        <p:spPr>
          <a:xfrm flipH="1" flipV="1">
            <a:off x="3811943" y="4428809"/>
            <a:ext cx="656073" cy="4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F737E3E1-19F5-48F4-B878-510A145EBB80}"/>
              </a:ext>
            </a:extLst>
          </p:cNvPr>
          <p:cNvCxnSpPr>
            <a:cxnSpLocks/>
          </p:cNvCxnSpPr>
          <p:nvPr/>
        </p:nvCxnSpPr>
        <p:spPr>
          <a:xfrm flipH="1" flipV="1">
            <a:off x="3787794" y="4007287"/>
            <a:ext cx="1" cy="806273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07481B38-40DA-4E3C-8008-8A50AE185D7D}"/>
              </a:ext>
            </a:extLst>
          </p:cNvPr>
          <p:cNvCxnSpPr>
            <a:cxnSpLocks/>
          </p:cNvCxnSpPr>
          <p:nvPr/>
        </p:nvCxnSpPr>
        <p:spPr>
          <a:xfrm flipH="1">
            <a:off x="3545999" y="4813559"/>
            <a:ext cx="223837" cy="0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0C182904-442D-4DA3-B732-411E771FD469}"/>
              </a:ext>
            </a:extLst>
          </p:cNvPr>
          <p:cNvCxnSpPr>
            <a:cxnSpLocks/>
          </p:cNvCxnSpPr>
          <p:nvPr/>
        </p:nvCxnSpPr>
        <p:spPr>
          <a:xfrm flipH="1">
            <a:off x="3566876" y="4007287"/>
            <a:ext cx="223837" cy="0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81E8BD95-BF85-4029-90D1-F9E87B9879F2}"/>
              </a:ext>
            </a:extLst>
          </p:cNvPr>
          <p:cNvCxnSpPr>
            <a:cxnSpLocks/>
          </p:cNvCxnSpPr>
          <p:nvPr/>
        </p:nvCxnSpPr>
        <p:spPr>
          <a:xfrm>
            <a:off x="4579967" y="5815082"/>
            <a:ext cx="0" cy="457434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B3288E13-5D00-4561-A49D-A13CCB9B163B}"/>
              </a:ext>
            </a:extLst>
          </p:cNvPr>
          <p:cNvCxnSpPr>
            <a:cxnSpLocks/>
          </p:cNvCxnSpPr>
          <p:nvPr/>
        </p:nvCxnSpPr>
        <p:spPr>
          <a:xfrm>
            <a:off x="3011097" y="5019816"/>
            <a:ext cx="0" cy="383875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1B674977-3696-4D1D-976F-327034F1BD07}"/>
              </a:ext>
            </a:extLst>
          </p:cNvPr>
          <p:cNvCxnSpPr>
            <a:cxnSpLocks/>
          </p:cNvCxnSpPr>
          <p:nvPr/>
        </p:nvCxnSpPr>
        <p:spPr>
          <a:xfrm flipV="1">
            <a:off x="2407973" y="3384416"/>
            <a:ext cx="0" cy="378793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44290A89-C790-43D6-AB4B-4E869E5FDC55}"/>
              </a:ext>
            </a:extLst>
          </p:cNvPr>
          <p:cNvCxnSpPr>
            <a:cxnSpLocks/>
          </p:cNvCxnSpPr>
          <p:nvPr/>
        </p:nvCxnSpPr>
        <p:spPr>
          <a:xfrm flipH="1">
            <a:off x="2521737" y="5073020"/>
            <a:ext cx="10959" cy="1139025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Connector: Elbow 285">
            <a:extLst>
              <a:ext uri="{FF2B5EF4-FFF2-40B4-BE49-F238E27FC236}">
                <a16:creationId xmlns:a16="http://schemas.microsoft.com/office/drawing/2014/main" id="{A4E95A0F-8B0C-49E4-80D3-9A65408845BE}"/>
              </a:ext>
            </a:extLst>
          </p:cNvPr>
          <p:cNvCxnSpPr>
            <a:cxnSpLocks/>
            <a:stCxn id="32" idx="1"/>
          </p:cNvCxnSpPr>
          <p:nvPr/>
        </p:nvCxnSpPr>
        <p:spPr>
          <a:xfrm rot="10800000" flipV="1">
            <a:off x="3539644" y="5613514"/>
            <a:ext cx="335092" cy="642178"/>
          </a:xfrm>
          <a:prstGeom prst="bentConnector2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Connector: Elbow 287">
            <a:extLst>
              <a:ext uri="{FF2B5EF4-FFF2-40B4-BE49-F238E27FC236}">
                <a16:creationId xmlns:a16="http://schemas.microsoft.com/office/drawing/2014/main" id="{8D5A9BD3-1E51-4DF2-B7A1-68ADC49A2212}"/>
              </a:ext>
            </a:extLst>
          </p:cNvPr>
          <p:cNvCxnSpPr>
            <a:cxnSpLocks/>
            <a:stCxn id="34" idx="1"/>
          </p:cNvCxnSpPr>
          <p:nvPr/>
        </p:nvCxnSpPr>
        <p:spPr>
          <a:xfrm rot="10800000" flipV="1">
            <a:off x="2024719" y="3989519"/>
            <a:ext cx="199829" cy="2266174"/>
          </a:xfrm>
          <a:prstGeom prst="bentConnector2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37B0A3EB-F2AD-4EC9-A67B-C5CDD77B3863}"/>
              </a:ext>
            </a:extLst>
          </p:cNvPr>
          <p:cNvCxnSpPr>
            <a:cxnSpLocks/>
          </p:cNvCxnSpPr>
          <p:nvPr/>
        </p:nvCxnSpPr>
        <p:spPr>
          <a:xfrm flipH="1" flipV="1">
            <a:off x="4508576" y="2946785"/>
            <a:ext cx="9984" cy="1278669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Arrow Connector 300">
            <a:extLst>
              <a:ext uri="{FF2B5EF4-FFF2-40B4-BE49-F238E27FC236}">
                <a16:creationId xmlns:a16="http://schemas.microsoft.com/office/drawing/2014/main" id="{6557567A-3CD4-4790-9B1D-F9BBF60A7D8D}"/>
              </a:ext>
            </a:extLst>
          </p:cNvPr>
          <p:cNvCxnSpPr>
            <a:cxnSpLocks/>
          </p:cNvCxnSpPr>
          <p:nvPr/>
        </p:nvCxnSpPr>
        <p:spPr>
          <a:xfrm>
            <a:off x="4518560" y="3543775"/>
            <a:ext cx="166818" cy="1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1664">
            <a:extLst>
              <a:ext uri="{FF2B5EF4-FFF2-40B4-BE49-F238E27FC236}">
                <a16:creationId xmlns:a16="http://schemas.microsoft.com/office/drawing/2014/main" id="{7DDBA9DE-8198-47EB-8EA5-3A9619B48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582" y="4790204"/>
            <a:ext cx="1248999" cy="324019"/>
          </a:xfrm>
          <a:prstGeom prst="rect">
            <a:avLst/>
          </a:prstGeom>
          <a:solidFill>
            <a:srgbClr val="BBE0E3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Class</a:t>
            </a:r>
            <a:r>
              <a:rPr lang="en-US" sz="800" u="none" kern="0" dirty="0">
                <a:solidFill>
                  <a:sysClr val="windowText" lastClr="000000"/>
                </a:solidFill>
                <a:latin typeface="Arial" charset="0"/>
              </a:rPr>
              <a:t> </a:t>
            </a: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Instance</a:t>
            </a:r>
            <a:endParaRPr lang="it-IT" sz="1200" u="none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91" name="AutoShape 1666">
            <a:extLst>
              <a:ext uri="{FF2B5EF4-FFF2-40B4-BE49-F238E27FC236}">
                <a16:creationId xmlns:a16="http://schemas.microsoft.com/office/drawing/2014/main" id="{C0791521-2527-49A5-BF7B-521C38950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57" y="5183833"/>
            <a:ext cx="1662670" cy="418853"/>
          </a:xfrm>
          <a:prstGeom prst="hexagon">
            <a:avLst>
              <a:gd name="adj" fmla="val 137845"/>
              <a:gd name="vf" fmla="val 115470"/>
            </a:avLst>
          </a:prstGeom>
          <a:solidFill>
            <a:srgbClr val="2D2D8A">
              <a:lumMod val="40000"/>
              <a:lumOff val="60000"/>
            </a:srgbClr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Literal</a:t>
            </a:r>
            <a:endParaRPr lang="it-IT" sz="1200" u="none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92" name="Text Box 1665">
            <a:extLst>
              <a:ext uri="{FF2B5EF4-FFF2-40B4-BE49-F238E27FC236}">
                <a16:creationId xmlns:a16="http://schemas.microsoft.com/office/drawing/2014/main" id="{1A21895A-386B-4CA2-8B63-252021DEA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235" y="4251627"/>
            <a:ext cx="760034" cy="461665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70C0"/>
                </a:solidFill>
                <a:latin typeface="Calibri" pitchFamily="34" charset="0"/>
              </a:rPr>
              <a:t>Object property</a:t>
            </a:r>
            <a:endParaRPr lang="it-IT" sz="1200" u="none" kern="0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93" name="Line 1667">
            <a:extLst>
              <a:ext uri="{FF2B5EF4-FFF2-40B4-BE49-F238E27FC236}">
                <a16:creationId xmlns:a16="http://schemas.microsoft.com/office/drawing/2014/main" id="{7AB28E6F-ACC0-4DA5-88E2-FBD02DD48F8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1488" y="4505404"/>
            <a:ext cx="605127" cy="8005"/>
          </a:xfrm>
          <a:prstGeom prst="line">
            <a:avLst/>
          </a:prstGeom>
          <a:noFill/>
          <a:ln w="12700">
            <a:solidFill>
              <a:schemeClr val="accent1">
                <a:lumMod val="75000"/>
              </a:schemeClr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4" name="Text Box 1665">
            <a:extLst>
              <a:ext uri="{FF2B5EF4-FFF2-40B4-BE49-F238E27FC236}">
                <a16:creationId xmlns:a16="http://schemas.microsoft.com/office/drawing/2014/main" id="{E599AC73-6EA4-43A1-BCC5-4580E9848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34" y="3713050"/>
            <a:ext cx="790577" cy="461665"/>
          </a:xfrm>
          <a:prstGeom prst="rect">
            <a:avLst/>
          </a:prstGeom>
          <a:noFill/>
          <a:ln w="9525">
            <a:solidFill>
              <a:srgbClr val="00B050"/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B050"/>
                </a:solidFill>
                <a:latin typeface="Calibri" pitchFamily="34" charset="0"/>
              </a:rPr>
              <a:t>Datatype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B050"/>
                </a:solidFill>
                <a:latin typeface="Calibri" pitchFamily="34" charset="0"/>
              </a:rPr>
              <a:t>property</a:t>
            </a:r>
            <a:endParaRPr lang="it-IT" sz="1200" u="none" kern="0" dirty="0">
              <a:solidFill>
                <a:srgbClr val="00B050"/>
              </a:solidFill>
              <a:latin typeface="Calibri" pitchFamily="34" charset="0"/>
            </a:endParaRPr>
          </a:p>
        </p:txBody>
      </p:sp>
      <p:sp>
        <p:nvSpPr>
          <p:cNvPr id="95" name="Line 1667">
            <a:extLst>
              <a:ext uri="{FF2B5EF4-FFF2-40B4-BE49-F238E27FC236}">
                <a16:creationId xmlns:a16="http://schemas.microsoft.com/office/drawing/2014/main" id="{28710919-47CA-41DF-B219-1F5DEA7B0CD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2011" y="3892367"/>
            <a:ext cx="605630" cy="7891"/>
          </a:xfrm>
          <a:prstGeom prst="line">
            <a:avLst/>
          </a:prstGeom>
          <a:noFill/>
          <a:ln w="12700">
            <a:solidFill>
              <a:srgbClr val="00B050"/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6" name="Rettangolo arrotondato 5">
            <a:extLst>
              <a:ext uri="{FF2B5EF4-FFF2-40B4-BE49-F238E27FC236}">
                <a16:creationId xmlns:a16="http://schemas.microsoft.com/office/drawing/2014/main" id="{B8516566-F36A-47A3-9D0F-0530D9FDC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938" y="2953082"/>
            <a:ext cx="878361" cy="32726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it-IT" altLang="it-IT" sz="1400" u="none" dirty="0">
                <a:solidFill>
                  <a:srgbClr val="FFFFFF"/>
                </a:solidFill>
              </a:rPr>
              <a:t>CLASS</a:t>
            </a:r>
          </a:p>
        </p:txBody>
      </p:sp>
      <p:sp>
        <p:nvSpPr>
          <p:cNvPr id="97" name="Text Box 1680">
            <a:extLst>
              <a:ext uri="{FF2B5EF4-FFF2-40B4-BE49-F238E27FC236}">
                <a16:creationId xmlns:a16="http://schemas.microsoft.com/office/drawing/2014/main" id="{42FAFBD0-A929-42FD-8896-9428DFC46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835" y="3353940"/>
            <a:ext cx="1026228" cy="276999"/>
          </a:xfrm>
          <a:prstGeom prst="rect">
            <a:avLst/>
          </a:prstGeom>
          <a:noFill/>
          <a:ln w="9525">
            <a:solidFill>
              <a:srgbClr val="FF0000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it-IT" altLang="it-IT" sz="1200" u="none" dirty="0">
                <a:solidFill>
                  <a:srgbClr val="FF0000"/>
                </a:solidFill>
                <a:latin typeface="Calibri" panose="020F0502020204030204" pitchFamily="34" charset="0"/>
              </a:rPr>
              <a:t>rdf:type</a:t>
            </a:r>
          </a:p>
        </p:txBody>
      </p:sp>
      <p:sp>
        <p:nvSpPr>
          <p:cNvPr id="98" name="Line 1667">
            <a:extLst>
              <a:ext uri="{FF2B5EF4-FFF2-40B4-BE49-F238E27FC236}">
                <a16:creationId xmlns:a16="http://schemas.microsoft.com/office/drawing/2014/main" id="{83CFDF5B-16E4-4151-BB15-1755EF81DC53}"/>
              </a:ext>
            </a:extLst>
          </p:cNvPr>
          <p:cNvSpPr>
            <a:spLocks noChangeShapeType="1"/>
          </p:cNvSpPr>
          <p:nvPr/>
        </p:nvSpPr>
        <p:spPr bwMode="auto">
          <a:xfrm>
            <a:off x="1322603" y="3474778"/>
            <a:ext cx="275955" cy="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9" name="Rectangle 1663">
            <a:extLst>
              <a:ext uri="{FF2B5EF4-FFF2-40B4-BE49-F238E27FC236}">
                <a16:creationId xmlns:a16="http://schemas.microsoft.com/office/drawing/2014/main" id="{C351500B-A5AC-4C45-B215-E137490AE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83" y="2871989"/>
            <a:ext cx="1750218" cy="2799596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1162806-9CCC-4704-9988-49D6D3F5DF47}"/>
              </a:ext>
            </a:extLst>
          </p:cNvPr>
          <p:cNvCxnSpPr>
            <a:cxnSpLocks/>
          </p:cNvCxnSpPr>
          <p:nvPr/>
        </p:nvCxnSpPr>
        <p:spPr>
          <a:xfrm flipH="1">
            <a:off x="3811945" y="2138490"/>
            <a:ext cx="1051186" cy="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0B7F22C0-2CD6-40F1-9428-E9F6076906DB}"/>
              </a:ext>
            </a:extLst>
          </p:cNvPr>
          <p:cNvCxnSpPr>
            <a:cxnSpLocks/>
          </p:cNvCxnSpPr>
          <p:nvPr/>
        </p:nvCxnSpPr>
        <p:spPr>
          <a:xfrm>
            <a:off x="4275128" y="2130792"/>
            <a:ext cx="1" cy="45496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97C46B51-8860-4EFB-A0B3-0469A3F9CC91}"/>
              </a:ext>
            </a:extLst>
          </p:cNvPr>
          <p:cNvCxnSpPr>
            <a:cxnSpLocks/>
          </p:cNvCxnSpPr>
          <p:nvPr/>
        </p:nvCxnSpPr>
        <p:spPr>
          <a:xfrm>
            <a:off x="4904545" y="2138490"/>
            <a:ext cx="0" cy="1202798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7C3BAB7-ECCB-43DA-9B6D-14B5283FA4D2}"/>
              </a:ext>
            </a:extLst>
          </p:cNvPr>
          <p:cNvSpPr/>
          <p:nvPr/>
        </p:nvSpPr>
        <p:spPr>
          <a:xfrm>
            <a:off x="5006523" y="1925420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sr:University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D755264-D147-4D46-BEDC-3EDB1C87A739}"/>
              </a:ext>
            </a:extLst>
          </p:cNvPr>
          <p:cNvSpPr/>
          <p:nvPr/>
        </p:nvSpPr>
        <p:spPr>
          <a:xfrm>
            <a:off x="1835671" y="6237922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sr:Seat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0E54EA3-5632-4C9E-8301-2E1D048E40E9}"/>
              </a:ext>
            </a:extLst>
          </p:cNvPr>
          <p:cNvSpPr/>
          <p:nvPr/>
        </p:nvSpPr>
        <p:spPr>
          <a:xfrm>
            <a:off x="5643896" y="6286599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sr:Table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30D9A1F-F5E5-4BBA-9CE9-3228E878712D}"/>
              </a:ext>
            </a:extLst>
          </p:cNvPr>
          <p:cNvSpPr/>
          <p:nvPr/>
        </p:nvSpPr>
        <p:spPr>
          <a:xfrm>
            <a:off x="7637038" y="1996163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sr:StudyRoom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939AFC7-450C-44A4-924A-94666DF4683B}"/>
              </a:ext>
            </a:extLst>
          </p:cNvPr>
          <p:cNvSpPr/>
          <p:nvPr/>
        </p:nvSpPr>
        <p:spPr>
          <a:xfrm>
            <a:off x="10017483" y="1996162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sr:Feature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8314006-AAAB-4409-AD12-AB3869A88E63}"/>
              </a:ext>
            </a:extLst>
          </p:cNvPr>
          <p:cNvSpPr/>
          <p:nvPr/>
        </p:nvSpPr>
        <p:spPr>
          <a:xfrm>
            <a:off x="7657103" y="3024864"/>
            <a:ext cx="1841679" cy="46363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StudyRoom1_URI</a:t>
            </a:r>
          </a:p>
        </p:txBody>
      </p:sp>
      <p:sp>
        <p:nvSpPr>
          <p:cNvPr id="31" name="Content Placeholder 29">
            <a:extLst>
              <a:ext uri="{FF2B5EF4-FFF2-40B4-BE49-F238E27FC236}">
                <a16:creationId xmlns:a16="http://schemas.microsoft.com/office/drawing/2014/main" id="{4B26493D-FCC3-4938-9926-C803425546F5}"/>
              </a:ext>
            </a:extLst>
          </p:cNvPr>
          <p:cNvSpPr txBox="1">
            <a:spLocks/>
          </p:cNvSpPr>
          <p:nvPr/>
        </p:nvSpPr>
        <p:spPr>
          <a:xfrm>
            <a:off x="5911557" y="4237551"/>
            <a:ext cx="1342329" cy="373488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Table1_URI</a:t>
            </a:r>
          </a:p>
        </p:txBody>
      </p:sp>
      <p:sp>
        <p:nvSpPr>
          <p:cNvPr id="32" name="Content Placeholder 29">
            <a:extLst>
              <a:ext uri="{FF2B5EF4-FFF2-40B4-BE49-F238E27FC236}">
                <a16:creationId xmlns:a16="http://schemas.microsoft.com/office/drawing/2014/main" id="{928BB576-6488-4BF1-AFAE-104444CECEE5}"/>
              </a:ext>
            </a:extLst>
          </p:cNvPr>
          <p:cNvSpPr txBox="1">
            <a:spLocks/>
          </p:cNvSpPr>
          <p:nvPr/>
        </p:nvSpPr>
        <p:spPr>
          <a:xfrm>
            <a:off x="3874736" y="5426770"/>
            <a:ext cx="1342329" cy="373488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Seat1_URI</a:t>
            </a:r>
          </a:p>
        </p:txBody>
      </p:sp>
      <p:sp>
        <p:nvSpPr>
          <p:cNvPr id="34" name="Content Placeholder 29">
            <a:extLst>
              <a:ext uri="{FF2B5EF4-FFF2-40B4-BE49-F238E27FC236}">
                <a16:creationId xmlns:a16="http://schemas.microsoft.com/office/drawing/2014/main" id="{4AC533DE-4517-4A81-A38A-2A33AEC45574}"/>
              </a:ext>
            </a:extLst>
          </p:cNvPr>
          <p:cNvSpPr txBox="1">
            <a:spLocks/>
          </p:cNvSpPr>
          <p:nvPr/>
        </p:nvSpPr>
        <p:spPr>
          <a:xfrm>
            <a:off x="2224547" y="3802775"/>
            <a:ext cx="1342329" cy="373488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Seat3_URI</a:t>
            </a:r>
          </a:p>
        </p:txBody>
      </p:sp>
      <p:sp>
        <p:nvSpPr>
          <p:cNvPr id="36" name="Content Placeholder 29">
            <a:extLst>
              <a:ext uri="{FF2B5EF4-FFF2-40B4-BE49-F238E27FC236}">
                <a16:creationId xmlns:a16="http://schemas.microsoft.com/office/drawing/2014/main" id="{D6AED1FA-D6BE-435F-B3AA-E8612AE676C8}"/>
              </a:ext>
            </a:extLst>
          </p:cNvPr>
          <p:cNvSpPr txBox="1">
            <a:spLocks/>
          </p:cNvSpPr>
          <p:nvPr/>
        </p:nvSpPr>
        <p:spPr>
          <a:xfrm>
            <a:off x="11175479" y="3790148"/>
            <a:ext cx="648813" cy="373488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wifi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C8B8C7-BF36-4855-8FF3-DE9808924272}"/>
              </a:ext>
            </a:extLst>
          </p:cNvPr>
          <p:cNvSpPr/>
          <p:nvPr/>
        </p:nvSpPr>
        <p:spPr>
          <a:xfrm rot="16200000">
            <a:off x="4375868" y="6049080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29E335A4-957C-48D2-B02E-040FE60801F3}"/>
              </a:ext>
            </a:extLst>
          </p:cNvPr>
          <p:cNvSpPr/>
          <p:nvPr/>
        </p:nvSpPr>
        <p:spPr>
          <a:xfrm rot="16200000">
            <a:off x="2192590" y="2708526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0691DD2-DCCF-498B-A1D6-2FA40B9323B2}"/>
              </a:ext>
            </a:extLst>
          </p:cNvPr>
          <p:cNvSpPr/>
          <p:nvPr/>
        </p:nvSpPr>
        <p:spPr>
          <a:xfrm rot="16200000">
            <a:off x="2798595" y="5165432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40" name="Content Placeholder 29">
            <a:extLst>
              <a:ext uri="{FF2B5EF4-FFF2-40B4-BE49-F238E27FC236}">
                <a16:creationId xmlns:a16="http://schemas.microsoft.com/office/drawing/2014/main" id="{DB7AA598-B215-45DE-B6F2-B5717D4A4E29}"/>
              </a:ext>
            </a:extLst>
          </p:cNvPr>
          <p:cNvSpPr txBox="1">
            <a:spLocks/>
          </p:cNvSpPr>
          <p:nvPr/>
        </p:nvSpPr>
        <p:spPr>
          <a:xfrm>
            <a:off x="5067131" y="2789997"/>
            <a:ext cx="1760594" cy="373488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University1_URI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8E1B2513-F51E-48A3-A65A-E82218C99ADA}"/>
              </a:ext>
            </a:extLst>
          </p:cNvPr>
          <p:cNvSpPr/>
          <p:nvPr/>
        </p:nvSpPr>
        <p:spPr>
          <a:xfrm rot="16200000">
            <a:off x="8002351" y="5076885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827EF34-65CA-4308-98CD-33EC75B9AF3B}"/>
              </a:ext>
            </a:extLst>
          </p:cNvPr>
          <p:cNvSpPr/>
          <p:nvPr/>
        </p:nvSpPr>
        <p:spPr>
          <a:xfrm rot="16200000">
            <a:off x="8541695" y="6140170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C4778ACF-F454-4241-A2F2-993C2D8FF530}"/>
              </a:ext>
            </a:extLst>
          </p:cNvPr>
          <p:cNvSpPr/>
          <p:nvPr/>
        </p:nvSpPr>
        <p:spPr>
          <a:xfrm rot="16200000">
            <a:off x="10634990" y="5284602"/>
            <a:ext cx="598327" cy="2310111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StudyRoom1_Name</a:t>
            </a: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1ABA6D0-438E-4530-81ED-41866B23B43F}"/>
              </a:ext>
            </a:extLst>
          </p:cNvPr>
          <p:cNvSpPr/>
          <p:nvPr/>
        </p:nvSpPr>
        <p:spPr>
          <a:xfrm rot="16200000">
            <a:off x="11150395" y="5090559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290" name="Content Placeholder 29">
            <a:extLst>
              <a:ext uri="{FF2B5EF4-FFF2-40B4-BE49-F238E27FC236}">
                <a16:creationId xmlns:a16="http://schemas.microsoft.com/office/drawing/2014/main" id="{2B2E6D9B-F00E-4032-943D-3CA08FBB1CFA}"/>
              </a:ext>
            </a:extLst>
          </p:cNvPr>
          <p:cNvSpPr txBox="1">
            <a:spLocks/>
          </p:cNvSpPr>
          <p:nvPr/>
        </p:nvSpPr>
        <p:spPr>
          <a:xfrm>
            <a:off x="4685378" y="3357031"/>
            <a:ext cx="1282025" cy="373488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computer</a:t>
            </a: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0DEC214C-F2F7-4875-B488-393F089C7908}"/>
              </a:ext>
            </a:extLst>
          </p:cNvPr>
          <p:cNvSpPr/>
          <p:nvPr/>
        </p:nvSpPr>
        <p:spPr>
          <a:xfrm>
            <a:off x="1930133" y="1865991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sr:Feature</a:t>
            </a:r>
          </a:p>
        </p:txBody>
      </p:sp>
      <p:sp>
        <p:nvSpPr>
          <p:cNvPr id="33" name="Content Placeholder 29">
            <a:extLst>
              <a:ext uri="{FF2B5EF4-FFF2-40B4-BE49-F238E27FC236}">
                <a16:creationId xmlns:a16="http://schemas.microsoft.com/office/drawing/2014/main" id="{DD2E4E91-ABCD-4D5F-8B31-464E304260A4}"/>
              </a:ext>
            </a:extLst>
          </p:cNvPr>
          <p:cNvSpPr txBox="1">
            <a:spLocks/>
          </p:cNvSpPr>
          <p:nvPr/>
        </p:nvSpPr>
        <p:spPr>
          <a:xfrm>
            <a:off x="2224547" y="4657467"/>
            <a:ext cx="1342329" cy="373488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Seat2_URI</a:t>
            </a:r>
          </a:p>
        </p:txBody>
      </p:sp>
      <p:sp>
        <p:nvSpPr>
          <p:cNvPr id="291" name="Content Placeholder 29">
            <a:extLst>
              <a:ext uri="{FF2B5EF4-FFF2-40B4-BE49-F238E27FC236}">
                <a16:creationId xmlns:a16="http://schemas.microsoft.com/office/drawing/2014/main" id="{9A92EEF7-4DDE-4502-BFB8-916A8F1BF11F}"/>
              </a:ext>
            </a:extLst>
          </p:cNvPr>
          <p:cNvSpPr txBox="1">
            <a:spLocks/>
          </p:cNvSpPr>
          <p:nvPr/>
        </p:nvSpPr>
        <p:spPr>
          <a:xfrm>
            <a:off x="3387197" y="2559047"/>
            <a:ext cx="1423540" cy="373488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powerOutlet</a:t>
            </a:r>
          </a:p>
        </p:txBody>
      </p:sp>
      <p:sp>
        <p:nvSpPr>
          <p:cNvPr id="35" name="Content Placeholder 29">
            <a:extLst>
              <a:ext uri="{FF2B5EF4-FFF2-40B4-BE49-F238E27FC236}">
                <a16:creationId xmlns:a16="http://schemas.microsoft.com/office/drawing/2014/main" id="{6FC9AE52-B244-4DBF-8321-0AA911324CFD}"/>
              </a:ext>
            </a:extLst>
          </p:cNvPr>
          <p:cNvSpPr txBox="1">
            <a:spLocks/>
          </p:cNvSpPr>
          <p:nvPr/>
        </p:nvSpPr>
        <p:spPr>
          <a:xfrm>
            <a:off x="10516212" y="4365210"/>
            <a:ext cx="1648496" cy="373488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accessibleToilet</a:t>
            </a:r>
          </a:p>
        </p:txBody>
      </p:sp>
    </p:spTree>
    <p:extLst>
      <p:ext uri="{BB962C8B-B14F-4D97-AF65-F5344CB8AC3E}">
        <p14:creationId xmlns:p14="http://schemas.microsoft.com/office/powerpoint/2010/main" val="533429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Box 169">
            <a:extLst>
              <a:ext uri="{FF2B5EF4-FFF2-40B4-BE49-F238E27FC236}">
                <a16:creationId xmlns:a16="http://schemas.microsoft.com/office/drawing/2014/main" id="{39553FBE-1C8F-4253-8236-01C823962C26}"/>
              </a:ext>
            </a:extLst>
          </p:cNvPr>
          <p:cNvSpPr txBox="1"/>
          <p:nvPr/>
        </p:nvSpPr>
        <p:spPr>
          <a:xfrm>
            <a:off x="3917284" y="5356365"/>
            <a:ext cx="182161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 err="1"/>
              <a:t>locn</a:t>
            </a:r>
            <a:r>
              <a:rPr lang="it-IT" dirty="0"/>
              <a:t>:‘full address’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CFCC8BB-0EB8-4890-A51E-29A11FFE376E}"/>
              </a:ext>
            </a:extLst>
          </p:cNvPr>
          <p:cNvSpPr txBox="1"/>
          <p:nvPr/>
        </p:nvSpPr>
        <p:spPr>
          <a:xfrm>
            <a:off x="5040802" y="3363219"/>
            <a:ext cx="1536387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geo:location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9EF4086-2ED8-4AE9-A984-DD3B380D192C}"/>
              </a:ext>
            </a:extLst>
          </p:cNvPr>
          <p:cNvSpPr txBox="1"/>
          <p:nvPr/>
        </p:nvSpPr>
        <p:spPr>
          <a:xfrm>
            <a:off x="8770660" y="4027432"/>
            <a:ext cx="1536387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geo:latitude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C7FC562-C973-46B8-8CB7-C38A39A8DA3C}"/>
              </a:ext>
            </a:extLst>
          </p:cNvPr>
          <p:cNvSpPr txBox="1"/>
          <p:nvPr/>
        </p:nvSpPr>
        <p:spPr>
          <a:xfrm>
            <a:off x="8770659" y="3131216"/>
            <a:ext cx="1536387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geo:longitude</a:t>
            </a: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B7C91338-91B4-4C80-B8A0-D6F713DEE2F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400" b="1" dirty="0"/>
              <a:t>Conoscenza del KP dello studente pt.2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9A40D9E-1EFC-452B-9C63-3C7B587346CA}"/>
              </a:ext>
            </a:extLst>
          </p:cNvPr>
          <p:cNvCxnSpPr>
            <a:cxnSpLocks/>
            <a:stCxn id="25" idx="0"/>
            <a:endCxn id="22" idx="2"/>
          </p:cNvCxnSpPr>
          <p:nvPr/>
        </p:nvCxnSpPr>
        <p:spPr>
          <a:xfrm flipV="1">
            <a:off x="3897219" y="2935176"/>
            <a:ext cx="0" cy="591125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1664">
            <a:extLst>
              <a:ext uri="{FF2B5EF4-FFF2-40B4-BE49-F238E27FC236}">
                <a16:creationId xmlns:a16="http://schemas.microsoft.com/office/drawing/2014/main" id="{7DDBA9DE-8198-47EB-8EA5-3A9619B48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33" y="5360544"/>
            <a:ext cx="1248999" cy="324019"/>
          </a:xfrm>
          <a:prstGeom prst="rect">
            <a:avLst/>
          </a:prstGeom>
          <a:solidFill>
            <a:srgbClr val="BBE0E3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Class</a:t>
            </a:r>
            <a:r>
              <a:rPr lang="en-US" sz="800" u="none" kern="0" dirty="0">
                <a:solidFill>
                  <a:sysClr val="windowText" lastClr="000000"/>
                </a:solidFill>
                <a:latin typeface="Arial" charset="0"/>
              </a:rPr>
              <a:t> </a:t>
            </a: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Instance</a:t>
            </a:r>
            <a:endParaRPr lang="it-IT" sz="1200" u="none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91" name="AutoShape 1666">
            <a:extLst>
              <a:ext uri="{FF2B5EF4-FFF2-40B4-BE49-F238E27FC236}">
                <a16:creationId xmlns:a16="http://schemas.microsoft.com/office/drawing/2014/main" id="{C0791521-2527-49A5-BF7B-521C38950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08" y="5754173"/>
            <a:ext cx="1662670" cy="418853"/>
          </a:xfrm>
          <a:prstGeom prst="hexagon">
            <a:avLst>
              <a:gd name="adj" fmla="val 137845"/>
              <a:gd name="vf" fmla="val 115470"/>
            </a:avLst>
          </a:prstGeom>
          <a:solidFill>
            <a:srgbClr val="2D2D8A">
              <a:lumMod val="40000"/>
              <a:lumOff val="60000"/>
            </a:srgbClr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Literal</a:t>
            </a:r>
            <a:endParaRPr lang="it-IT" sz="1200" u="none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92" name="Text Box 1665">
            <a:extLst>
              <a:ext uri="{FF2B5EF4-FFF2-40B4-BE49-F238E27FC236}">
                <a16:creationId xmlns:a16="http://schemas.microsoft.com/office/drawing/2014/main" id="{1A21895A-386B-4CA2-8B63-252021DEA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235" y="4251627"/>
            <a:ext cx="760034" cy="461665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70C0"/>
                </a:solidFill>
                <a:latin typeface="Calibri" pitchFamily="34" charset="0"/>
              </a:rPr>
              <a:t>Object property</a:t>
            </a:r>
            <a:endParaRPr lang="it-IT" sz="1200" u="none" kern="0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93" name="Line 1667">
            <a:extLst>
              <a:ext uri="{FF2B5EF4-FFF2-40B4-BE49-F238E27FC236}">
                <a16:creationId xmlns:a16="http://schemas.microsoft.com/office/drawing/2014/main" id="{7AB28E6F-ACC0-4DA5-88E2-FBD02DD48F8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1488" y="4505404"/>
            <a:ext cx="605127" cy="8005"/>
          </a:xfrm>
          <a:prstGeom prst="line">
            <a:avLst/>
          </a:prstGeom>
          <a:noFill/>
          <a:ln w="12700">
            <a:solidFill>
              <a:schemeClr val="accent1">
                <a:lumMod val="75000"/>
              </a:schemeClr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4" name="Text Box 1665">
            <a:extLst>
              <a:ext uri="{FF2B5EF4-FFF2-40B4-BE49-F238E27FC236}">
                <a16:creationId xmlns:a16="http://schemas.microsoft.com/office/drawing/2014/main" id="{E599AC73-6EA4-43A1-BCC5-4580E9848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34" y="3713050"/>
            <a:ext cx="790577" cy="461665"/>
          </a:xfrm>
          <a:prstGeom prst="rect">
            <a:avLst/>
          </a:prstGeom>
          <a:noFill/>
          <a:ln w="9525">
            <a:solidFill>
              <a:srgbClr val="00B050"/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B050"/>
                </a:solidFill>
                <a:latin typeface="Calibri" pitchFamily="34" charset="0"/>
              </a:rPr>
              <a:t>Datatype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B050"/>
                </a:solidFill>
                <a:latin typeface="Calibri" pitchFamily="34" charset="0"/>
              </a:rPr>
              <a:t>property</a:t>
            </a:r>
            <a:endParaRPr lang="it-IT" sz="1200" u="none" kern="0" dirty="0">
              <a:solidFill>
                <a:srgbClr val="00B050"/>
              </a:solidFill>
              <a:latin typeface="Calibri" pitchFamily="34" charset="0"/>
            </a:endParaRPr>
          </a:p>
        </p:txBody>
      </p:sp>
      <p:sp>
        <p:nvSpPr>
          <p:cNvPr id="95" name="Line 1667">
            <a:extLst>
              <a:ext uri="{FF2B5EF4-FFF2-40B4-BE49-F238E27FC236}">
                <a16:creationId xmlns:a16="http://schemas.microsoft.com/office/drawing/2014/main" id="{28710919-47CA-41DF-B219-1F5DEA7B0CD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2011" y="3892367"/>
            <a:ext cx="605630" cy="7891"/>
          </a:xfrm>
          <a:prstGeom prst="line">
            <a:avLst/>
          </a:prstGeom>
          <a:noFill/>
          <a:ln w="12700">
            <a:solidFill>
              <a:srgbClr val="00B050"/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6" name="Rettangolo arrotondato 5">
            <a:extLst>
              <a:ext uri="{FF2B5EF4-FFF2-40B4-BE49-F238E27FC236}">
                <a16:creationId xmlns:a16="http://schemas.microsoft.com/office/drawing/2014/main" id="{B8516566-F36A-47A3-9D0F-0530D9FDC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938" y="2953082"/>
            <a:ext cx="878361" cy="32726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it-IT" altLang="it-IT" sz="1400" u="none" dirty="0">
                <a:solidFill>
                  <a:srgbClr val="FFFFFF"/>
                </a:solidFill>
              </a:rPr>
              <a:t>CLASS</a:t>
            </a:r>
          </a:p>
        </p:txBody>
      </p:sp>
      <p:sp>
        <p:nvSpPr>
          <p:cNvPr id="97" name="Text Box 1680">
            <a:extLst>
              <a:ext uri="{FF2B5EF4-FFF2-40B4-BE49-F238E27FC236}">
                <a16:creationId xmlns:a16="http://schemas.microsoft.com/office/drawing/2014/main" id="{42FAFBD0-A929-42FD-8896-9428DFC46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835" y="3353940"/>
            <a:ext cx="1026228" cy="276999"/>
          </a:xfrm>
          <a:prstGeom prst="rect">
            <a:avLst/>
          </a:prstGeom>
          <a:noFill/>
          <a:ln w="9525">
            <a:solidFill>
              <a:srgbClr val="FF0000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it-IT" altLang="it-IT" sz="1200" u="none" dirty="0">
                <a:solidFill>
                  <a:srgbClr val="FF0000"/>
                </a:solidFill>
                <a:latin typeface="Calibri" panose="020F0502020204030204" pitchFamily="34" charset="0"/>
              </a:rPr>
              <a:t>rdf:type</a:t>
            </a:r>
          </a:p>
        </p:txBody>
      </p:sp>
      <p:sp>
        <p:nvSpPr>
          <p:cNvPr id="98" name="Line 1667">
            <a:extLst>
              <a:ext uri="{FF2B5EF4-FFF2-40B4-BE49-F238E27FC236}">
                <a16:creationId xmlns:a16="http://schemas.microsoft.com/office/drawing/2014/main" id="{83CFDF5B-16E4-4151-BB15-1755EF81DC53}"/>
              </a:ext>
            </a:extLst>
          </p:cNvPr>
          <p:cNvSpPr>
            <a:spLocks noChangeShapeType="1"/>
          </p:cNvSpPr>
          <p:nvPr/>
        </p:nvSpPr>
        <p:spPr bwMode="auto">
          <a:xfrm>
            <a:off x="1322603" y="3474778"/>
            <a:ext cx="275955" cy="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9" name="Rectangle 1663">
            <a:extLst>
              <a:ext uri="{FF2B5EF4-FFF2-40B4-BE49-F238E27FC236}">
                <a16:creationId xmlns:a16="http://schemas.microsoft.com/office/drawing/2014/main" id="{C351500B-A5AC-4C45-B215-E137490AE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83" y="2418340"/>
            <a:ext cx="1839446" cy="412412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24C3C98-F79F-4C8A-83E5-CC188BDD1E92}"/>
              </a:ext>
            </a:extLst>
          </p:cNvPr>
          <p:cNvCxnSpPr>
            <a:cxnSpLocks/>
            <a:stCxn id="25" idx="3"/>
            <a:endCxn id="88" idx="1"/>
          </p:cNvCxnSpPr>
          <p:nvPr/>
        </p:nvCxnSpPr>
        <p:spPr>
          <a:xfrm>
            <a:off x="4818058" y="3758121"/>
            <a:ext cx="1685773" cy="10369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4643493-1BBB-4D3A-8EDD-69B67CCEA128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3897219" y="3989940"/>
            <a:ext cx="0" cy="800264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C7E6DDA-B9C1-4A19-812C-EE141F86E1A0}"/>
              </a:ext>
            </a:extLst>
          </p:cNvPr>
          <p:cNvCxnSpPr>
            <a:cxnSpLocks/>
            <a:stCxn id="88" idx="0"/>
            <a:endCxn id="102" idx="2"/>
          </p:cNvCxnSpPr>
          <p:nvPr/>
        </p:nvCxnSpPr>
        <p:spPr>
          <a:xfrm flipH="1" flipV="1">
            <a:off x="7424670" y="2953082"/>
            <a:ext cx="1" cy="583588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124DFAA-FE4E-4A55-869B-6138F4764548}"/>
              </a:ext>
            </a:extLst>
          </p:cNvPr>
          <p:cNvCxnSpPr>
            <a:cxnSpLocks/>
            <a:endCxn id="103" idx="1"/>
          </p:cNvCxnSpPr>
          <p:nvPr/>
        </p:nvCxnSpPr>
        <p:spPr>
          <a:xfrm>
            <a:off x="4828091" y="4982167"/>
            <a:ext cx="1665707" cy="1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C81123E4-8EE8-4A53-8636-20C96A9F9E7C}"/>
              </a:ext>
            </a:extLst>
          </p:cNvPr>
          <p:cNvSpPr txBox="1"/>
          <p:nvPr/>
        </p:nvSpPr>
        <p:spPr>
          <a:xfrm>
            <a:off x="3917284" y="4142688"/>
            <a:ext cx="1536387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locn:address</a:t>
            </a:r>
          </a:p>
        </p:txBody>
      </p:sp>
      <p:sp>
        <p:nvSpPr>
          <p:cNvPr id="124" name="Text Box 1665">
            <a:extLst>
              <a:ext uri="{FF2B5EF4-FFF2-40B4-BE49-F238E27FC236}">
                <a16:creationId xmlns:a16="http://schemas.microsoft.com/office/drawing/2014/main" id="{F778B7B5-2518-4476-962D-7C7A1C155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801" y="2551522"/>
            <a:ext cx="1248999" cy="276999"/>
          </a:xfrm>
          <a:prstGeom prst="rect">
            <a:avLst/>
          </a:prstGeom>
          <a:noFill/>
          <a:ln w="9525">
            <a:solidFill>
              <a:schemeClr val="accent2">
                <a:lumMod val="50000"/>
              </a:schemeClr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 err="1">
                <a:solidFill>
                  <a:schemeClr val="accent2">
                    <a:lumMod val="50000"/>
                  </a:schemeClr>
                </a:solidFill>
                <a:latin typeface="Calibri" pitchFamily="34" charset="0"/>
              </a:rPr>
              <a:t>rdfs:subClassOf</a:t>
            </a:r>
            <a:endParaRPr lang="it-IT" sz="1200" u="none" kern="0" dirty="0">
              <a:solidFill>
                <a:schemeClr val="accent2">
                  <a:lumMod val="50000"/>
                </a:schemeClr>
              </a:solidFill>
              <a:latin typeface="Calibri" pitchFamily="34" charset="0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96C699A-EB1C-4E3D-8963-6DE2126FF171}"/>
              </a:ext>
            </a:extLst>
          </p:cNvPr>
          <p:cNvCxnSpPr>
            <a:cxnSpLocks/>
          </p:cNvCxnSpPr>
          <p:nvPr/>
        </p:nvCxnSpPr>
        <p:spPr>
          <a:xfrm>
            <a:off x="1496800" y="2702148"/>
            <a:ext cx="264651" cy="0"/>
          </a:xfrm>
          <a:prstGeom prst="straightConnector1">
            <a:avLst/>
          </a:prstGeom>
          <a:ln w="12700">
            <a:solidFill>
              <a:schemeClr val="accent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AC46FDF3-79CC-4234-A419-411ED4A2514E}"/>
              </a:ext>
            </a:extLst>
          </p:cNvPr>
          <p:cNvCxnSpPr>
            <a:cxnSpLocks/>
          </p:cNvCxnSpPr>
          <p:nvPr/>
        </p:nvCxnSpPr>
        <p:spPr>
          <a:xfrm>
            <a:off x="8365575" y="2653140"/>
            <a:ext cx="1148271" cy="7483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8BCFC7D-4F79-447E-9AEB-25A5A093F8F0}"/>
              </a:ext>
            </a:extLst>
          </p:cNvPr>
          <p:cNvCxnSpPr>
            <a:cxnSpLocks/>
            <a:stCxn id="88" idx="3"/>
          </p:cNvCxnSpPr>
          <p:nvPr/>
        </p:nvCxnSpPr>
        <p:spPr>
          <a:xfrm>
            <a:off x="8345510" y="3768490"/>
            <a:ext cx="594200" cy="0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65BCF94-52A3-45D2-AF38-795E7E6A0EEF}"/>
              </a:ext>
            </a:extLst>
          </p:cNvPr>
          <p:cNvCxnSpPr>
            <a:cxnSpLocks/>
          </p:cNvCxnSpPr>
          <p:nvPr/>
        </p:nvCxnSpPr>
        <p:spPr>
          <a:xfrm flipV="1">
            <a:off x="8973070" y="3537568"/>
            <a:ext cx="0" cy="462029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11D99EFE-4796-40C7-BA0D-A0AB5FA9296D}"/>
              </a:ext>
            </a:extLst>
          </p:cNvPr>
          <p:cNvCxnSpPr>
            <a:cxnSpLocks/>
          </p:cNvCxnSpPr>
          <p:nvPr/>
        </p:nvCxnSpPr>
        <p:spPr>
          <a:xfrm>
            <a:off x="8973070" y="3999596"/>
            <a:ext cx="1131569" cy="0"/>
          </a:xfrm>
          <a:prstGeom prst="straightConnector1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4E0E21C9-6794-47DB-9E06-1BFA00B7E0A6}"/>
              </a:ext>
            </a:extLst>
          </p:cNvPr>
          <p:cNvCxnSpPr>
            <a:cxnSpLocks/>
          </p:cNvCxnSpPr>
          <p:nvPr/>
        </p:nvCxnSpPr>
        <p:spPr>
          <a:xfrm>
            <a:off x="8973070" y="3520092"/>
            <a:ext cx="1131569" cy="0"/>
          </a:xfrm>
          <a:prstGeom prst="straightConnector1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1926E4CE-0DD8-4105-9AB4-97F7092BDBA0}"/>
              </a:ext>
            </a:extLst>
          </p:cNvPr>
          <p:cNvCxnSpPr>
            <a:cxnSpLocks/>
            <a:stCxn id="89" idx="2"/>
          </p:cNvCxnSpPr>
          <p:nvPr/>
        </p:nvCxnSpPr>
        <p:spPr>
          <a:xfrm flipH="1">
            <a:off x="3917284" y="5240585"/>
            <a:ext cx="1" cy="593545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 Box 1665">
            <a:extLst>
              <a:ext uri="{FF2B5EF4-FFF2-40B4-BE49-F238E27FC236}">
                <a16:creationId xmlns:a16="http://schemas.microsoft.com/office/drawing/2014/main" id="{A447543A-7891-47D9-8B3E-CA68DD0D8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941" y="4804725"/>
            <a:ext cx="912164" cy="461665"/>
          </a:xfrm>
          <a:prstGeom prst="rect">
            <a:avLst/>
          </a:prstGeom>
          <a:noFill/>
          <a:ln w="12700">
            <a:solidFill>
              <a:schemeClr val="accent2">
                <a:lumMod val="40000"/>
                <a:lumOff val="60000"/>
              </a:schemeClr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u="none" kern="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itchFamily="34" charset="0"/>
              </a:rPr>
              <a:t>Annotation property</a:t>
            </a:r>
            <a:endParaRPr lang="it-IT" sz="1200" b="1" u="none" kern="0" dirty="0">
              <a:solidFill>
                <a:schemeClr val="accent2">
                  <a:lumMod val="40000"/>
                  <a:lumOff val="60000"/>
                </a:schemeClr>
              </a:solidFill>
              <a:latin typeface="Calibri" pitchFamily="34" charset="0"/>
            </a:endParaRPr>
          </a:p>
        </p:txBody>
      </p:sp>
      <p:sp>
        <p:nvSpPr>
          <p:cNvPr id="172" name="Line 1667">
            <a:extLst>
              <a:ext uri="{FF2B5EF4-FFF2-40B4-BE49-F238E27FC236}">
                <a16:creationId xmlns:a16="http://schemas.microsoft.com/office/drawing/2014/main" id="{AB9B4019-23D7-48DD-ACEC-C83935025713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6324" y="5058502"/>
            <a:ext cx="605127" cy="8005"/>
          </a:xfrm>
          <a:prstGeom prst="line">
            <a:avLst/>
          </a:prstGeom>
          <a:noFill/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30D9A1F-F5E5-4BBA-9CE9-3228E878712D}"/>
              </a:ext>
            </a:extLst>
          </p:cNvPr>
          <p:cNvSpPr/>
          <p:nvPr/>
        </p:nvSpPr>
        <p:spPr>
          <a:xfrm>
            <a:off x="2956314" y="2418341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sr:StudyRoom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8314006-AAAB-4409-AD12-AB3869A88E63}"/>
              </a:ext>
            </a:extLst>
          </p:cNvPr>
          <p:cNvSpPr/>
          <p:nvPr/>
        </p:nvSpPr>
        <p:spPr>
          <a:xfrm>
            <a:off x="2976379" y="3526301"/>
            <a:ext cx="1841679" cy="46363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StudyRoom1_URI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68CDC6B-6D68-4BEE-851C-195BD1A39FCD}"/>
              </a:ext>
            </a:extLst>
          </p:cNvPr>
          <p:cNvSpPr/>
          <p:nvPr/>
        </p:nvSpPr>
        <p:spPr>
          <a:xfrm>
            <a:off x="6503831" y="3536670"/>
            <a:ext cx="1841679" cy="46363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geoPoint1_URI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5E8EC15-3E7C-4C4E-89EA-7AFAAC8E3FA9}"/>
              </a:ext>
            </a:extLst>
          </p:cNvPr>
          <p:cNvSpPr/>
          <p:nvPr/>
        </p:nvSpPr>
        <p:spPr>
          <a:xfrm>
            <a:off x="2996445" y="4776946"/>
            <a:ext cx="1841679" cy="46363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Address1_URI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47AE8B81-8CC8-4C22-8535-393DF7B1E463}"/>
              </a:ext>
            </a:extLst>
          </p:cNvPr>
          <p:cNvSpPr/>
          <p:nvPr/>
        </p:nvSpPr>
        <p:spPr>
          <a:xfrm>
            <a:off x="6483765" y="2436247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geo:Point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2EBDD434-046D-4BD6-9E9F-BFD9AB66C9D0}"/>
              </a:ext>
            </a:extLst>
          </p:cNvPr>
          <p:cNvSpPr/>
          <p:nvPr/>
        </p:nvSpPr>
        <p:spPr>
          <a:xfrm>
            <a:off x="6493798" y="4723750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sr:StudyRoom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094FCBE7-1A1F-4F65-BDD3-64437FAEB394}"/>
              </a:ext>
            </a:extLst>
          </p:cNvPr>
          <p:cNvSpPr/>
          <p:nvPr/>
        </p:nvSpPr>
        <p:spPr>
          <a:xfrm>
            <a:off x="9513846" y="2394722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geo:SpatialThing</a:t>
            </a:r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E900263C-E29A-4FC2-A3FA-121C8F052D8B}"/>
              </a:ext>
            </a:extLst>
          </p:cNvPr>
          <p:cNvSpPr/>
          <p:nvPr/>
        </p:nvSpPr>
        <p:spPr>
          <a:xfrm rot="16200000">
            <a:off x="10342899" y="3548834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CE751520-10A6-4FD5-B686-3EC8C5FD1FF3}"/>
              </a:ext>
            </a:extLst>
          </p:cNvPr>
          <p:cNvSpPr/>
          <p:nvPr/>
        </p:nvSpPr>
        <p:spPr>
          <a:xfrm rot="16200000">
            <a:off x="10342899" y="3049786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F9DDD14F-3090-426E-97A9-8E6F71F59584}"/>
              </a:ext>
            </a:extLst>
          </p:cNvPr>
          <p:cNvSpPr/>
          <p:nvPr/>
        </p:nvSpPr>
        <p:spPr>
          <a:xfrm rot="16200000">
            <a:off x="3694751" y="5135824"/>
            <a:ext cx="425004" cy="1821615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3442713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>
            <a:extLst>
              <a:ext uri="{FF2B5EF4-FFF2-40B4-BE49-F238E27FC236}">
                <a16:creationId xmlns:a16="http://schemas.microsoft.com/office/drawing/2014/main" id="{47682AC7-9F02-46C9-B53E-42CF3650A65F}"/>
              </a:ext>
            </a:extLst>
          </p:cNvPr>
          <p:cNvSpPr txBox="1"/>
          <p:nvPr/>
        </p:nvSpPr>
        <p:spPr>
          <a:xfrm>
            <a:off x="9289701" y="5821854"/>
            <a:ext cx="132516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sr:hasName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1AA8F09-B349-4B9E-88D6-D469EFBE167E}"/>
              </a:ext>
            </a:extLst>
          </p:cNvPr>
          <p:cNvSpPr txBox="1"/>
          <p:nvPr/>
        </p:nvSpPr>
        <p:spPr>
          <a:xfrm>
            <a:off x="9584690" y="5185030"/>
            <a:ext cx="132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sr:isOpen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2AF9CEA-58C7-47C8-BC2D-40C62DA8C4D9}"/>
              </a:ext>
            </a:extLst>
          </p:cNvPr>
          <p:cNvSpPr txBox="1"/>
          <p:nvPr/>
        </p:nvSpPr>
        <p:spPr>
          <a:xfrm>
            <a:off x="9952283" y="3375844"/>
            <a:ext cx="147136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sr:hasFeature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E581D12-2292-4830-984C-CBBF1C74BAF6}"/>
              </a:ext>
            </a:extLst>
          </p:cNvPr>
          <p:cNvSpPr txBox="1"/>
          <p:nvPr/>
        </p:nvSpPr>
        <p:spPr>
          <a:xfrm>
            <a:off x="7273509" y="5914790"/>
            <a:ext cx="169933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sr:hasCapacity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37E64B0-37EF-4A18-8B1D-4719E9FD0B83}"/>
              </a:ext>
            </a:extLst>
          </p:cNvPr>
          <p:cNvSpPr txBox="1"/>
          <p:nvPr/>
        </p:nvSpPr>
        <p:spPr>
          <a:xfrm>
            <a:off x="6996496" y="3545853"/>
            <a:ext cx="91183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sr:table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D88E947A-ACEE-480D-AFA3-1DFA76935AF5}"/>
              </a:ext>
            </a:extLst>
          </p:cNvPr>
          <p:cNvSpPr txBox="1"/>
          <p:nvPr/>
        </p:nvSpPr>
        <p:spPr>
          <a:xfrm>
            <a:off x="6790466" y="2637958"/>
            <a:ext cx="158995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sr:inUniversity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C4DB5D47-6BEA-41BD-BE81-29A41181EE34}"/>
              </a:ext>
            </a:extLst>
          </p:cNvPr>
          <p:cNvSpPr txBox="1"/>
          <p:nvPr/>
        </p:nvSpPr>
        <p:spPr>
          <a:xfrm>
            <a:off x="6546144" y="4852160"/>
            <a:ext cx="177429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sr:availableSeats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6344E27F-2A15-49CE-9566-127E2933FBA5}"/>
              </a:ext>
            </a:extLst>
          </p:cNvPr>
          <p:cNvSpPr txBox="1"/>
          <p:nvPr/>
        </p:nvSpPr>
        <p:spPr>
          <a:xfrm>
            <a:off x="5274676" y="5265394"/>
            <a:ext cx="824179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sr:seat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BAE1DFE3-7F09-42E1-BB97-EF6A4D956038}"/>
              </a:ext>
            </a:extLst>
          </p:cNvPr>
          <p:cNvSpPr txBox="1"/>
          <p:nvPr/>
        </p:nvSpPr>
        <p:spPr>
          <a:xfrm>
            <a:off x="3768328" y="4073684"/>
            <a:ext cx="824179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sr:seat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C4F11E80-75CD-4F13-9698-A13AA9469C1C}"/>
              </a:ext>
            </a:extLst>
          </p:cNvPr>
          <p:cNvSpPr txBox="1"/>
          <p:nvPr/>
        </p:nvSpPr>
        <p:spPr>
          <a:xfrm>
            <a:off x="2470964" y="4229882"/>
            <a:ext cx="91117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sr:near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37AEB231-7D72-48E9-98F5-96A5D0761120}"/>
              </a:ext>
            </a:extLst>
          </p:cNvPr>
          <p:cNvSpPr txBox="1"/>
          <p:nvPr/>
        </p:nvSpPr>
        <p:spPr>
          <a:xfrm>
            <a:off x="4576882" y="5833665"/>
            <a:ext cx="129517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sr:available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D8FF28C5-55CC-4E9D-B89E-C9501E75EBAC}"/>
              </a:ext>
            </a:extLst>
          </p:cNvPr>
          <p:cNvSpPr txBox="1"/>
          <p:nvPr/>
        </p:nvSpPr>
        <p:spPr>
          <a:xfrm>
            <a:off x="2983284" y="5034359"/>
            <a:ext cx="129517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sr:available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BDD59684-8075-4B58-AA65-65705FFE07C7}"/>
              </a:ext>
            </a:extLst>
          </p:cNvPr>
          <p:cNvSpPr txBox="1"/>
          <p:nvPr/>
        </p:nvSpPr>
        <p:spPr>
          <a:xfrm>
            <a:off x="2349929" y="3414749"/>
            <a:ext cx="129517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sr:available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C0070507-BAD7-4F0E-B02B-E9CEEF5D4D55}"/>
              </a:ext>
            </a:extLst>
          </p:cNvPr>
          <p:cNvSpPr txBox="1"/>
          <p:nvPr/>
        </p:nvSpPr>
        <p:spPr>
          <a:xfrm>
            <a:off x="3134478" y="3050808"/>
            <a:ext cx="1536387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sr:hasFeature</a:t>
            </a: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0AE911CD-D4DA-4D29-B457-04B2F1D39D50}"/>
              </a:ext>
            </a:extLst>
          </p:cNvPr>
          <p:cNvCxnSpPr>
            <a:cxnSpLocks/>
          </p:cNvCxnSpPr>
          <p:nvPr/>
        </p:nvCxnSpPr>
        <p:spPr>
          <a:xfrm rot="16200000" flipV="1">
            <a:off x="11128712" y="3513439"/>
            <a:ext cx="1215051" cy="515143"/>
          </a:xfrm>
          <a:prstGeom prst="bentConnector3">
            <a:avLst>
              <a:gd name="adj1" fmla="val 99936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58CAA654-F31A-4CD7-BE4B-F88E76C5F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8576" y="4224942"/>
            <a:ext cx="1240625" cy="3734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it-IT" sz="1800" dirty="0">
                <a:solidFill>
                  <a:schemeClr val="tx1"/>
                </a:solidFill>
              </a:rPr>
              <a:t>Table2_URI</a:t>
            </a: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B7C91338-91B4-4C80-B8A0-D6F713DEE2F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400" b="1" dirty="0"/>
              <a:t>Conoscenza del KP che raccoglie statistiche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E0F9298-7D28-4C49-A5DC-649889A26242}"/>
              </a:ext>
            </a:extLst>
          </p:cNvPr>
          <p:cNvCxnSpPr>
            <a:cxnSpLocks/>
            <a:endCxn id="44" idx="9"/>
          </p:cNvCxnSpPr>
          <p:nvPr/>
        </p:nvCxnSpPr>
        <p:spPr>
          <a:xfrm>
            <a:off x="9259910" y="5541320"/>
            <a:ext cx="1652226" cy="0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9A40D9E-1EFC-452B-9C63-3C7B587346CA}"/>
              </a:ext>
            </a:extLst>
          </p:cNvPr>
          <p:cNvCxnSpPr>
            <a:cxnSpLocks/>
            <a:stCxn id="25" idx="0"/>
            <a:endCxn id="22" idx="2"/>
          </p:cNvCxnSpPr>
          <p:nvPr/>
        </p:nvCxnSpPr>
        <p:spPr>
          <a:xfrm flipV="1">
            <a:off x="8577943" y="2512998"/>
            <a:ext cx="0" cy="511866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A4E10F2-C39A-4BC0-9C7E-DC9FE2EC92E5}"/>
              </a:ext>
            </a:extLst>
          </p:cNvPr>
          <p:cNvCxnSpPr>
            <a:cxnSpLocks/>
          </p:cNvCxnSpPr>
          <p:nvPr/>
        </p:nvCxnSpPr>
        <p:spPr>
          <a:xfrm flipH="1" flipV="1">
            <a:off x="11479375" y="2500369"/>
            <a:ext cx="7836" cy="1260852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C530236C-51A2-475B-A83A-1D6F15F7D534}"/>
              </a:ext>
            </a:extLst>
          </p:cNvPr>
          <p:cNvCxnSpPr>
            <a:cxnSpLocks/>
            <a:endCxn id="43" idx="9"/>
          </p:cNvCxnSpPr>
          <p:nvPr/>
        </p:nvCxnSpPr>
        <p:spPr>
          <a:xfrm rot="16200000" flipH="1">
            <a:off x="8043927" y="4704486"/>
            <a:ext cx="2951154" cy="519188"/>
          </a:xfrm>
          <a:prstGeom prst="bentConnector3">
            <a:avLst>
              <a:gd name="adj1" fmla="val 99749"/>
            </a:avLst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6070FD49-2A77-4D88-ABC8-3084B709EB81}"/>
              </a:ext>
            </a:extLst>
          </p:cNvPr>
          <p:cNvCxnSpPr>
            <a:stCxn id="25" idx="3"/>
            <a:endCxn id="35" idx="1"/>
          </p:cNvCxnSpPr>
          <p:nvPr/>
        </p:nvCxnSpPr>
        <p:spPr>
          <a:xfrm>
            <a:off x="9498782" y="3256684"/>
            <a:ext cx="1017430" cy="1295270"/>
          </a:xfrm>
          <a:prstGeom prst="bentConnector3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A9C16FDA-97B8-47A0-9533-1D17F3F39C6E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10017483" y="3976892"/>
            <a:ext cx="1157996" cy="0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3B09651D-AD95-4CCC-BF86-3F841AB3D7A1}"/>
              </a:ext>
            </a:extLst>
          </p:cNvPr>
          <p:cNvCxnSpPr>
            <a:cxnSpLocks/>
          </p:cNvCxnSpPr>
          <p:nvPr/>
        </p:nvCxnSpPr>
        <p:spPr>
          <a:xfrm>
            <a:off x="8763359" y="3488502"/>
            <a:ext cx="13942" cy="2889927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934E6D94-DD4E-445A-ADA0-C3ECD534C293}"/>
              </a:ext>
            </a:extLst>
          </p:cNvPr>
          <p:cNvCxnSpPr>
            <a:cxnSpLocks/>
          </p:cNvCxnSpPr>
          <p:nvPr/>
        </p:nvCxnSpPr>
        <p:spPr>
          <a:xfrm flipH="1">
            <a:off x="8193574" y="3487635"/>
            <a:ext cx="595" cy="1798683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8DA2F7FC-B775-48B7-9462-75DA469AE957}"/>
              </a:ext>
            </a:extLst>
          </p:cNvPr>
          <p:cNvCxnSpPr>
            <a:cxnSpLocks/>
            <a:stCxn id="40" idx="0"/>
            <a:endCxn id="16" idx="2"/>
          </p:cNvCxnSpPr>
          <p:nvPr/>
        </p:nvCxnSpPr>
        <p:spPr>
          <a:xfrm flipV="1">
            <a:off x="5947428" y="2442255"/>
            <a:ext cx="0" cy="347742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or: Elbow 176">
            <a:extLst>
              <a:ext uri="{FF2B5EF4-FFF2-40B4-BE49-F238E27FC236}">
                <a16:creationId xmlns:a16="http://schemas.microsoft.com/office/drawing/2014/main" id="{6641515A-6924-44B0-8B56-40973EC04A02}"/>
              </a:ext>
            </a:extLst>
          </p:cNvPr>
          <p:cNvCxnSpPr>
            <a:cxnSpLocks/>
            <a:stCxn id="25" idx="1"/>
            <a:endCxn id="40" idx="3"/>
          </p:cNvCxnSpPr>
          <p:nvPr/>
        </p:nvCxnSpPr>
        <p:spPr>
          <a:xfrm rot="10800000">
            <a:off x="6827725" y="2976742"/>
            <a:ext cx="829378" cy="279943"/>
          </a:xfrm>
          <a:prstGeom prst="bentConnector3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or: Elbow 181">
            <a:extLst>
              <a:ext uri="{FF2B5EF4-FFF2-40B4-BE49-F238E27FC236}">
                <a16:creationId xmlns:a16="http://schemas.microsoft.com/office/drawing/2014/main" id="{412178D5-CB21-47EE-A426-54CB5FCF2EA6}"/>
              </a:ext>
            </a:extLst>
          </p:cNvPr>
          <p:cNvCxnSpPr>
            <a:cxnSpLocks/>
            <a:endCxn id="31" idx="3"/>
          </p:cNvCxnSpPr>
          <p:nvPr/>
        </p:nvCxnSpPr>
        <p:spPr>
          <a:xfrm rot="5400000">
            <a:off x="7078611" y="3662911"/>
            <a:ext cx="936659" cy="586108"/>
          </a:xfrm>
          <a:prstGeom prst="bentConnector2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0EF0039E-206D-4A7A-8AA2-8D0F8E256F3F}"/>
              </a:ext>
            </a:extLst>
          </p:cNvPr>
          <p:cNvCxnSpPr>
            <a:cxnSpLocks/>
            <a:stCxn id="31" idx="2"/>
            <a:endCxn id="21" idx="0"/>
          </p:cNvCxnSpPr>
          <p:nvPr/>
        </p:nvCxnSpPr>
        <p:spPr>
          <a:xfrm>
            <a:off x="6582722" y="4611039"/>
            <a:ext cx="2079" cy="167556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nector: Elbow 206">
            <a:extLst>
              <a:ext uri="{FF2B5EF4-FFF2-40B4-BE49-F238E27FC236}">
                <a16:creationId xmlns:a16="http://schemas.microsoft.com/office/drawing/2014/main" id="{95E226FD-D0FF-42A9-8D4F-DB40363200A8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5721359" y="4005959"/>
            <a:ext cx="268893" cy="1453833"/>
          </a:xfrm>
          <a:prstGeom prst="bentConnector2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or: Elbow 208">
            <a:extLst>
              <a:ext uri="{FF2B5EF4-FFF2-40B4-BE49-F238E27FC236}">
                <a16:creationId xmlns:a16="http://schemas.microsoft.com/office/drawing/2014/main" id="{B06F013D-9FB8-4ECC-B36B-7D3AABF285A5}"/>
              </a:ext>
            </a:extLst>
          </p:cNvPr>
          <p:cNvCxnSpPr>
            <a:cxnSpLocks/>
            <a:endCxn id="30" idx="0"/>
          </p:cNvCxnSpPr>
          <p:nvPr/>
        </p:nvCxnSpPr>
        <p:spPr>
          <a:xfrm rot="10800000" flipV="1">
            <a:off x="5128889" y="3915184"/>
            <a:ext cx="2711106" cy="309757"/>
          </a:xfrm>
          <a:prstGeom prst="bentConnector2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C709F149-D39F-4CF1-B952-2A234FB2D3D8}"/>
              </a:ext>
            </a:extLst>
          </p:cNvPr>
          <p:cNvCxnSpPr>
            <a:cxnSpLocks/>
          </p:cNvCxnSpPr>
          <p:nvPr/>
        </p:nvCxnSpPr>
        <p:spPr>
          <a:xfrm>
            <a:off x="6092046" y="4611039"/>
            <a:ext cx="0" cy="1033178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7B1A1C4B-727A-41DC-B12A-BA01B844F136}"/>
              </a:ext>
            </a:extLst>
          </p:cNvPr>
          <p:cNvCxnSpPr>
            <a:cxnSpLocks/>
          </p:cNvCxnSpPr>
          <p:nvPr/>
        </p:nvCxnSpPr>
        <p:spPr>
          <a:xfrm flipH="1">
            <a:off x="5224149" y="5634726"/>
            <a:ext cx="879600" cy="0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474E24AC-FB1E-494E-9075-006494F11E68}"/>
              </a:ext>
            </a:extLst>
          </p:cNvPr>
          <p:cNvCxnSpPr>
            <a:cxnSpLocks/>
          </p:cNvCxnSpPr>
          <p:nvPr/>
        </p:nvCxnSpPr>
        <p:spPr>
          <a:xfrm flipV="1">
            <a:off x="3301325" y="4191397"/>
            <a:ext cx="76" cy="435973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A0F04A64-E68B-4244-B192-D697EAAC8E44}"/>
              </a:ext>
            </a:extLst>
          </p:cNvPr>
          <p:cNvCxnSpPr>
            <a:cxnSpLocks/>
          </p:cNvCxnSpPr>
          <p:nvPr/>
        </p:nvCxnSpPr>
        <p:spPr>
          <a:xfrm>
            <a:off x="2433088" y="4185066"/>
            <a:ext cx="0" cy="457434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D47ECFBA-91D1-4EE6-B8B4-9DB1B67B5BC6}"/>
              </a:ext>
            </a:extLst>
          </p:cNvPr>
          <p:cNvCxnSpPr>
            <a:cxnSpLocks/>
          </p:cNvCxnSpPr>
          <p:nvPr/>
        </p:nvCxnSpPr>
        <p:spPr>
          <a:xfrm flipH="1" flipV="1">
            <a:off x="3811943" y="4428809"/>
            <a:ext cx="656073" cy="4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F737E3E1-19F5-48F4-B878-510A145EBB80}"/>
              </a:ext>
            </a:extLst>
          </p:cNvPr>
          <p:cNvCxnSpPr>
            <a:cxnSpLocks/>
          </p:cNvCxnSpPr>
          <p:nvPr/>
        </p:nvCxnSpPr>
        <p:spPr>
          <a:xfrm flipH="1" flipV="1">
            <a:off x="3787794" y="4007287"/>
            <a:ext cx="1" cy="806273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07481B38-40DA-4E3C-8008-8A50AE185D7D}"/>
              </a:ext>
            </a:extLst>
          </p:cNvPr>
          <p:cNvCxnSpPr>
            <a:cxnSpLocks/>
          </p:cNvCxnSpPr>
          <p:nvPr/>
        </p:nvCxnSpPr>
        <p:spPr>
          <a:xfrm flipH="1">
            <a:off x="3545999" y="4813559"/>
            <a:ext cx="223837" cy="0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0C182904-442D-4DA3-B732-411E771FD469}"/>
              </a:ext>
            </a:extLst>
          </p:cNvPr>
          <p:cNvCxnSpPr>
            <a:cxnSpLocks/>
          </p:cNvCxnSpPr>
          <p:nvPr/>
        </p:nvCxnSpPr>
        <p:spPr>
          <a:xfrm flipH="1">
            <a:off x="3566876" y="4007287"/>
            <a:ext cx="223837" cy="0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81E8BD95-BF85-4029-90D1-F9E87B9879F2}"/>
              </a:ext>
            </a:extLst>
          </p:cNvPr>
          <p:cNvCxnSpPr>
            <a:cxnSpLocks/>
          </p:cNvCxnSpPr>
          <p:nvPr/>
        </p:nvCxnSpPr>
        <p:spPr>
          <a:xfrm>
            <a:off x="4579967" y="5815082"/>
            <a:ext cx="0" cy="457434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B3288E13-5D00-4561-A49D-A13CCB9B163B}"/>
              </a:ext>
            </a:extLst>
          </p:cNvPr>
          <p:cNvCxnSpPr>
            <a:cxnSpLocks/>
          </p:cNvCxnSpPr>
          <p:nvPr/>
        </p:nvCxnSpPr>
        <p:spPr>
          <a:xfrm>
            <a:off x="3011097" y="5019816"/>
            <a:ext cx="0" cy="383875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1B674977-3696-4D1D-976F-327034F1BD07}"/>
              </a:ext>
            </a:extLst>
          </p:cNvPr>
          <p:cNvCxnSpPr>
            <a:cxnSpLocks/>
          </p:cNvCxnSpPr>
          <p:nvPr/>
        </p:nvCxnSpPr>
        <p:spPr>
          <a:xfrm flipV="1">
            <a:off x="2407973" y="3384416"/>
            <a:ext cx="0" cy="378793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44290A89-C790-43D6-AB4B-4E869E5FDC55}"/>
              </a:ext>
            </a:extLst>
          </p:cNvPr>
          <p:cNvCxnSpPr>
            <a:cxnSpLocks/>
          </p:cNvCxnSpPr>
          <p:nvPr/>
        </p:nvCxnSpPr>
        <p:spPr>
          <a:xfrm flipH="1">
            <a:off x="2521737" y="5073020"/>
            <a:ext cx="10959" cy="1139025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Connector: Elbow 285">
            <a:extLst>
              <a:ext uri="{FF2B5EF4-FFF2-40B4-BE49-F238E27FC236}">
                <a16:creationId xmlns:a16="http://schemas.microsoft.com/office/drawing/2014/main" id="{A4E95A0F-8B0C-49E4-80D3-9A65408845BE}"/>
              </a:ext>
            </a:extLst>
          </p:cNvPr>
          <p:cNvCxnSpPr>
            <a:cxnSpLocks/>
            <a:stCxn id="32" idx="1"/>
          </p:cNvCxnSpPr>
          <p:nvPr/>
        </p:nvCxnSpPr>
        <p:spPr>
          <a:xfrm rot="10800000" flipV="1">
            <a:off x="3539644" y="5613514"/>
            <a:ext cx="335092" cy="642178"/>
          </a:xfrm>
          <a:prstGeom prst="bentConnector2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Connector: Elbow 287">
            <a:extLst>
              <a:ext uri="{FF2B5EF4-FFF2-40B4-BE49-F238E27FC236}">
                <a16:creationId xmlns:a16="http://schemas.microsoft.com/office/drawing/2014/main" id="{8D5A9BD3-1E51-4DF2-B7A1-68ADC49A2212}"/>
              </a:ext>
            </a:extLst>
          </p:cNvPr>
          <p:cNvCxnSpPr>
            <a:cxnSpLocks/>
            <a:stCxn id="34" idx="1"/>
          </p:cNvCxnSpPr>
          <p:nvPr/>
        </p:nvCxnSpPr>
        <p:spPr>
          <a:xfrm rot="10800000" flipV="1">
            <a:off x="2024719" y="3989519"/>
            <a:ext cx="199829" cy="2266174"/>
          </a:xfrm>
          <a:prstGeom prst="bentConnector2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37B0A3EB-F2AD-4EC9-A67B-C5CDD77B3863}"/>
              </a:ext>
            </a:extLst>
          </p:cNvPr>
          <p:cNvCxnSpPr>
            <a:cxnSpLocks/>
          </p:cNvCxnSpPr>
          <p:nvPr/>
        </p:nvCxnSpPr>
        <p:spPr>
          <a:xfrm flipH="1" flipV="1">
            <a:off x="4508576" y="2946785"/>
            <a:ext cx="9984" cy="1278669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Arrow Connector 300">
            <a:extLst>
              <a:ext uri="{FF2B5EF4-FFF2-40B4-BE49-F238E27FC236}">
                <a16:creationId xmlns:a16="http://schemas.microsoft.com/office/drawing/2014/main" id="{6557567A-3CD4-4790-9B1D-F9BBF60A7D8D}"/>
              </a:ext>
            </a:extLst>
          </p:cNvPr>
          <p:cNvCxnSpPr>
            <a:cxnSpLocks/>
          </p:cNvCxnSpPr>
          <p:nvPr/>
        </p:nvCxnSpPr>
        <p:spPr>
          <a:xfrm>
            <a:off x="4518560" y="3543775"/>
            <a:ext cx="166818" cy="1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1664">
            <a:extLst>
              <a:ext uri="{FF2B5EF4-FFF2-40B4-BE49-F238E27FC236}">
                <a16:creationId xmlns:a16="http://schemas.microsoft.com/office/drawing/2014/main" id="{7DDBA9DE-8198-47EB-8EA5-3A9619B48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582" y="4790204"/>
            <a:ext cx="1248999" cy="324019"/>
          </a:xfrm>
          <a:prstGeom prst="rect">
            <a:avLst/>
          </a:prstGeom>
          <a:solidFill>
            <a:srgbClr val="BBE0E3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Class</a:t>
            </a:r>
            <a:r>
              <a:rPr lang="en-US" sz="800" u="none" kern="0" dirty="0">
                <a:solidFill>
                  <a:sysClr val="windowText" lastClr="000000"/>
                </a:solidFill>
                <a:latin typeface="Arial" charset="0"/>
              </a:rPr>
              <a:t> </a:t>
            </a: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Instance</a:t>
            </a:r>
            <a:endParaRPr lang="it-IT" sz="1200" u="none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91" name="AutoShape 1666">
            <a:extLst>
              <a:ext uri="{FF2B5EF4-FFF2-40B4-BE49-F238E27FC236}">
                <a16:creationId xmlns:a16="http://schemas.microsoft.com/office/drawing/2014/main" id="{C0791521-2527-49A5-BF7B-521C38950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57" y="5183833"/>
            <a:ext cx="1662670" cy="418853"/>
          </a:xfrm>
          <a:prstGeom prst="hexagon">
            <a:avLst>
              <a:gd name="adj" fmla="val 137845"/>
              <a:gd name="vf" fmla="val 115470"/>
            </a:avLst>
          </a:prstGeom>
          <a:solidFill>
            <a:srgbClr val="2D2D8A">
              <a:lumMod val="40000"/>
              <a:lumOff val="60000"/>
            </a:srgbClr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Literal</a:t>
            </a:r>
            <a:endParaRPr lang="it-IT" sz="1200" u="none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92" name="Text Box 1665">
            <a:extLst>
              <a:ext uri="{FF2B5EF4-FFF2-40B4-BE49-F238E27FC236}">
                <a16:creationId xmlns:a16="http://schemas.microsoft.com/office/drawing/2014/main" id="{1A21895A-386B-4CA2-8B63-252021DEA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235" y="4251627"/>
            <a:ext cx="760034" cy="461665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70C0"/>
                </a:solidFill>
                <a:latin typeface="Calibri" pitchFamily="34" charset="0"/>
              </a:rPr>
              <a:t>Object property</a:t>
            </a:r>
            <a:endParaRPr lang="it-IT" sz="1200" u="none" kern="0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93" name="Line 1667">
            <a:extLst>
              <a:ext uri="{FF2B5EF4-FFF2-40B4-BE49-F238E27FC236}">
                <a16:creationId xmlns:a16="http://schemas.microsoft.com/office/drawing/2014/main" id="{7AB28E6F-ACC0-4DA5-88E2-FBD02DD48F8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1488" y="4505404"/>
            <a:ext cx="605127" cy="8005"/>
          </a:xfrm>
          <a:prstGeom prst="line">
            <a:avLst/>
          </a:prstGeom>
          <a:noFill/>
          <a:ln w="12700">
            <a:solidFill>
              <a:schemeClr val="accent1">
                <a:lumMod val="75000"/>
              </a:schemeClr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4" name="Text Box 1665">
            <a:extLst>
              <a:ext uri="{FF2B5EF4-FFF2-40B4-BE49-F238E27FC236}">
                <a16:creationId xmlns:a16="http://schemas.microsoft.com/office/drawing/2014/main" id="{E599AC73-6EA4-43A1-BCC5-4580E9848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34" y="3713050"/>
            <a:ext cx="790577" cy="461665"/>
          </a:xfrm>
          <a:prstGeom prst="rect">
            <a:avLst/>
          </a:prstGeom>
          <a:noFill/>
          <a:ln w="9525">
            <a:solidFill>
              <a:srgbClr val="00B050"/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B050"/>
                </a:solidFill>
                <a:latin typeface="Calibri" pitchFamily="34" charset="0"/>
              </a:rPr>
              <a:t>Datatype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B050"/>
                </a:solidFill>
                <a:latin typeface="Calibri" pitchFamily="34" charset="0"/>
              </a:rPr>
              <a:t>property</a:t>
            </a:r>
            <a:endParaRPr lang="it-IT" sz="1200" u="none" kern="0" dirty="0">
              <a:solidFill>
                <a:srgbClr val="00B050"/>
              </a:solidFill>
              <a:latin typeface="Calibri" pitchFamily="34" charset="0"/>
            </a:endParaRPr>
          </a:p>
        </p:txBody>
      </p:sp>
      <p:sp>
        <p:nvSpPr>
          <p:cNvPr id="95" name="Line 1667">
            <a:extLst>
              <a:ext uri="{FF2B5EF4-FFF2-40B4-BE49-F238E27FC236}">
                <a16:creationId xmlns:a16="http://schemas.microsoft.com/office/drawing/2014/main" id="{28710919-47CA-41DF-B219-1F5DEA7B0CD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2011" y="3892367"/>
            <a:ext cx="605630" cy="7891"/>
          </a:xfrm>
          <a:prstGeom prst="line">
            <a:avLst/>
          </a:prstGeom>
          <a:noFill/>
          <a:ln w="12700">
            <a:solidFill>
              <a:srgbClr val="00B050"/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6" name="Rettangolo arrotondato 5">
            <a:extLst>
              <a:ext uri="{FF2B5EF4-FFF2-40B4-BE49-F238E27FC236}">
                <a16:creationId xmlns:a16="http://schemas.microsoft.com/office/drawing/2014/main" id="{B8516566-F36A-47A3-9D0F-0530D9FDC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938" y="2953082"/>
            <a:ext cx="878361" cy="32726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it-IT" altLang="it-IT" sz="1400" u="none" dirty="0">
                <a:solidFill>
                  <a:srgbClr val="FFFFFF"/>
                </a:solidFill>
              </a:rPr>
              <a:t>CLASS</a:t>
            </a:r>
          </a:p>
        </p:txBody>
      </p:sp>
      <p:sp>
        <p:nvSpPr>
          <p:cNvPr id="97" name="Text Box 1680">
            <a:extLst>
              <a:ext uri="{FF2B5EF4-FFF2-40B4-BE49-F238E27FC236}">
                <a16:creationId xmlns:a16="http://schemas.microsoft.com/office/drawing/2014/main" id="{42FAFBD0-A929-42FD-8896-9428DFC46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835" y="3353940"/>
            <a:ext cx="1026228" cy="276999"/>
          </a:xfrm>
          <a:prstGeom prst="rect">
            <a:avLst/>
          </a:prstGeom>
          <a:noFill/>
          <a:ln w="9525">
            <a:solidFill>
              <a:srgbClr val="FF0000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it-IT" altLang="it-IT" sz="1200" u="none" dirty="0">
                <a:solidFill>
                  <a:srgbClr val="FF0000"/>
                </a:solidFill>
                <a:latin typeface="Calibri" panose="020F0502020204030204" pitchFamily="34" charset="0"/>
              </a:rPr>
              <a:t>rdf:type</a:t>
            </a:r>
          </a:p>
        </p:txBody>
      </p:sp>
      <p:sp>
        <p:nvSpPr>
          <p:cNvPr id="98" name="Line 1667">
            <a:extLst>
              <a:ext uri="{FF2B5EF4-FFF2-40B4-BE49-F238E27FC236}">
                <a16:creationId xmlns:a16="http://schemas.microsoft.com/office/drawing/2014/main" id="{83CFDF5B-16E4-4151-BB15-1755EF81DC53}"/>
              </a:ext>
            </a:extLst>
          </p:cNvPr>
          <p:cNvSpPr>
            <a:spLocks noChangeShapeType="1"/>
          </p:cNvSpPr>
          <p:nvPr/>
        </p:nvSpPr>
        <p:spPr bwMode="auto">
          <a:xfrm>
            <a:off x="1322603" y="3474778"/>
            <a:ext cx="275955" cy="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9" name="Rectangle 1663">
            <a:extLst>
              <a:ext uri="{FF2B5EF4-FFF2-40B4-BE49-F238E27FC236}">
                <a16:creationId xmlns:a16="http://schemas.microsoft.com/office/drawing/2014/main" id="{C351500B-A5AC-4C45-B215-E137490AE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83" y="2871989"/>
            <a:ext cx="1750218" cy="2799596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1162806-9CCC-4704-9988-49D6D3F5DF47}"/>
              </a:ext>
            </a:extLst>
          </p:cNvPr>
          <p:cNvCxnSpPr>
            <a:cxnSpLocks/>
          </p:cNvCxnSpPr>
          <p:nvPr/>
        </p:nvCxnSpPr>
        <p:spPr>
          <a:xfrm flipH="1">
            <a:off x="3811945" y="2138490"/>
            <a:ext cx="1051186" cy="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0B7F22C0-2CD6-40F1-9428-E9F6076906DB}"/>
              </a:ext>
            </a:extLst>
          </p:cNvPr>
          <p:cNvCxnSpPr>
            <a:cxnSpLocks/>
          </p:cNvCxnSpPr>
          <p:nvPr/>
        </p:nvCxnSpPr>
        <p:spPr>
          <a:xfrm>
            <a:off x="4275128" y="2130792"/>
            <a:ext cx="1" cy="45496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97C46B51-8860-4EFB-A0B3-0469A3F9CC91}"/>
              </a:ext>
            </a:extLst>
          </p:cNvPr>
          <p:cNvCxnSpPr>
            <a:cxnSpLocks/>
          </p:cNvCxnSpPr>
          <p:nvPr/>
        </p:nvCxnSpPr>
        <p:spPr>
          <a:xfrm>
            <a:off x="4904545" y="2138490"/>
            <a:ext cx="0" cy="1202798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7C3BAB7-ECCB-43DA-9B6D-14B5283FA4D2}"/>
              </a:ext>
            </a:extLst>
          </p:cNvPr>
          <p:cNvSpPr/>
          <p:nvPr/>
        </p:nvSpPr>
        <p:spPr>
          <a:xfrm>
            <a:off x="5006523" y="1925420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sr:University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D755264-D147-4D46-BEDC-3EDB1C87A739}"/>
              </a:ext>
            </a:extLst>
          </p:cNvPr>
          <p:cNvSpPr/>
          <p:nvPr/>
        </p:nvSpPr>
        <p:spPr>
          <a:xfrm>
            <a:off x="1835671" y="6237922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sr:Seat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0E54EA3-5632-4C9E-8301-2E1D048E40E9}"/>
              </a:ext>
            </a:extLst>
          </p:cNvPr>
          <p:cNvSpPr/>
          <p:nvPr/>
        </p:nvSpPr>
        <p:spPr>
          <a:xfrm>
            <a:off x="5643896" y="6286599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sr:Table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30D9A1F-F5E5-4BBA-9CE9-3228E878712D}"/>
              </a:ext>
            </a:extLst>
          </p:cNvPr>
          <p:cNvSpPr/>
          <p:nvPr/>
        </p:nvSpPr>
        <p:spPr>
          <a:xfrm>
            <a:off x="7637038" y="1996163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sr:StudyRoom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939AFC7-450C-44A4-924A-94666DF4683B}"/>
              </a:ext>
            </a:extLst>
          </p:cNvPr>
          <p:cNvSpPr/>
          <p:nvPr/>
        </p:nvSpPr>
        <p:spPr>
          <a:xfrm>
            <a:off x="10017483" y="1996162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sr:Feature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8314006-AAAB-4409-AD12-AB3869A88E63}"/>
              </a:ext>
            </a:extLst>
          </p:cNvPr>
          <p:cNvSpPr/>
          <p:nvPr/>
        </p:nvSpPr>
        <p:spPr>
          <a:xfrm>
            <a:off x="7657103" y="3024864"/>
            <a:ext cx="1841679" cy="46363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StudyRoom1_URI</a:t>
            </a:r>
          </a:p>
        </p:txBody>
      </p:sp>
      <p:sp>
        <p:nvSpPr>
          <p:cNvPr id="31" name="Content Placeholder 29">
            <a:extLst>
              <a:ext uri="{FF2B5EF4-FFF2-40B4-BE49-F238E27FC236}">
                <a16:creationId xmlns:a16="http://schemas.microsoft.com/office/drawing/2014/main" id="{4B26493D-FCC3-4938-9926-C803425546F5}"/>
              </a:ext>
            </a:extLst>
          </p:cNvPr>
          <p:cNvSpPr txBox="1">
            <a:spLocks/>
          </p:cNvSpPr>
          <p:nvPr/>
        </p:nvSpPr>
        <p:spPr>
          <a:xfrm>
            <a:off x="5911557" y="4237551"/>
            <a:ext cx="1342329" cy="373488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Table1_URI</a:t>
            </a:r>
          </a:p>
        </p:txBody>
      </p:sp>
      <p:sp>
        <p:nvSpPr>
          <p:cNvPr id="32" name="Content Placeholder 29">
            <a:extLst>
              <a:ext uri="{FF2B5EF4-FFF2-40B4-BE49-F238E27FC236}">
                <a16:creationId xmlns:a16="http://schemas.microsoft.com/office/drawing/2014/main" id="{928BB576-6488-4BF1-AFAE-104444CECEE5}"/>
              </a:ext>
            </a:extLst>
          </p:cNvPr>
          <p:cNvSpPr txBox="1">
            <a:spLocks/>
          </p:cNvSpPr>
          <p:nvPr/>
        </p:nvSpPr>
        <p:spPr>
          <a:xfrm>
            <a:off x="3874736" y="5426770"/>
            <a:ext cx="1342329" cy="373488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Seat1_URI</a:t>
            </a:r>
          </a:p>
        </p:txBody>
      </p:sp>
      <p:sp>
        <p:nvSpPr>
          <p:cNvPr id="34" name="Content Placeholder 29">
            <a:extLst>
              <a:ext uri="{FF2B5EF4-FFF2-40B4-BE49-F238E27FC236}">
                <a16:creationId xmlns:a16="http://schemas.microsoft.com/office/drawing/2014/main" id="{4AC533DE-4517-4A81-A38A-2A33AEC45574}"/>
              </a:ext>
            </a:extLst>
          </p:cNvPr>
          <p:cNvSpPr txBox="1">
            <a:spLocks/>
          </p:cNvSpPr>
          <p:nvPr/>
        </p:nvSpPr>
        <p:spPr>
          <a:xfrm>
            <a:off x="2224547" y="3802775"/>
            <a:ext cx="1342329" cy="373488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Seat3_URI</a:t>
            </a:r>
          </a:p>
        </p:txBody>
      </p:sp>
      <p:sp>
        <p:nvSpPr>
          <p:cNvPr id="36" name="Content Placeholder 29">
            <a:extLst>
              <a:ext uri="{FF2B5EF4-FFF2-40B4-BE49-F238E27FC236}">
                <a16:creationId xmlns:a16="http://schemas.microsoft.com/office/drawing/2014/main" id="{D6AED1FA-D6BE-435F-B3AA-E8612AE676C8}"/>
              </a:ext>
            </a:extLst>
          </p:cNvPr>
          <p:cNvSpPr txBox="1">
            <a:spLocks/>
          </p:cNvSpPr>
          <p:nvPr/>
        </p:nvSpPr>
        <p:spPr>
          <a:xfrm>
            <a:off x="11175479" y="3790148"/>
            <a:ext cx="648813" cy="373488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wifi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C8B8C7-BF36-4855-8FF3-DE9808924272}"/>
              </a:ext>
            </a:extLst>
          </p:cNvPr>
          <p:cNvSpPr/>
          <p:nvPr/>
        </p:nvSpPr>
        <p:spPr>
          <a:xfrm rot="16200000">
            <a:off x="4375868" y="6049080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29E335A4-957C-48D2-B02E-040FE60801F3}"/>
              </a:ext>
            </a:extLst>
          </p:cNvPr>
          <p:cNvSpPr/>
          <p:nvPr/>
        </p:nvSpPr>
        <p:spPr>
          <a:xfrm rot="16200000">
            <a:off x="2192590" y="2708526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0691DD2-DCCF-498B-A1D6-2FA40B9323B2}"/>
              </a:ext>
            </a:extLst>
          </p:cNvPr>
          <p:cNvSpPr/>
          <p:nvPr/>
        </p:nvSpPr>
        <p:spPr>
          <a:xfrm rot="16200000">
            <a:off x="2798595" y="5165432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40" name="Content Placeholder 29">
            <a:extLst>
              <a:ext uri="{FF2B5EF4-FFF2-40B4-BE49-F238E27FC236}">
                <a16:creationId xmlns:a16="http://schemas.microsoft.com/office/drawing/2014/main" id="{DB7AA598-B215-45DE-B6F2-B5717D4A4E29}"/>
              </a:ext>
            </a:extLst>
          </p:cNvPr>
          <p:cNvSpPr txBox="1">
            <a:spLocks/>
          </p:cNvSpPr>
          <p:nvPr/>
        </p:nvSpPr>
        <p:spPr>
          <a:xfrm>
            <a:off x="5067131" y="2789997"/>
            <a:ext cx="1760594" cy="373488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University1_URI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8E1B2513-F51E-48A3-A65A-E82218C99ADA}"/>
              </a:ext>
            </a:extLst>
          </p:cNvPr>
          <p:cNvSpPr/>
          <p:nvPr/>
        </p:nvSpPr>
        <p:spPr>
          <a:xfrm rot="16200000">
            <a:off x="8002351" y="5076885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827EF34-65CA-4308-98CD-33EC75B9AF3B}"/>
              </a:ext>
            </a:extLst>
          </p:cNvPr>
          <p:cNvSpPr/>
          <p:nvPr/>
        </p:nvSpPr>
        <p:spPr>
          <a:xfrm rot="16200000">
            <a:off x="8541695" y="6140170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C4778ACF-F454-4241-A2F2-993C2D8FF530}"/>
              </a:ext>
            </a:extLst>
          </p:cNvPr>
          <p:cNvSpPr/>
          <p:nvPr/>
        </p:nvSpPr>
        <p:spPr>
          <a:xfrm rot="16200000">
            <a:off x="10634990" y="5284602"/>
            <a:ext cx="598327" cy="2310111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StudyRoom1_Name</a:t>
            </a: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1ABA6D0-438E-4530-81ED-41866B23B43F}"/>
              </a:ext>
            </a:extLst>
          </p:cNvPr>
          <p:cNvSpPr/>
          <p:nvPr/>
        </p:nvSpPr>
        <p:spPr>
          <a:xfrm rot="16200000">
            <a:off x="11150395" y="5090559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290" name="Content Placeholder 29">
            <a:extLst>
              <a:ext uri="{FF2B5EF4-FFF2-40B4-BE49-F238E27FC236}">
                <a16:creationId xmlns:a16="http://schemas.microsoft.com/office/drawing/2014/main" id="{2B2E6D9B-F00E-4032-943D-3CA08FBB1CFA}"/>
              </a:ext>
            </a:extLst>
          </p:cNvPr>
          <p:cNvSpPr txBox="1">
            <a:spLocks/>
          </p:cNvSpPr>
          <p:nvPr/>
        </p:nvSpPr>
        <p:spPr>
          <a:xfrm>
            <a:off x="4685378" y="3357031"/>
            <a:ext cx="1282025" cy="373488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computer</a:t>
            </a: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0DEC214C-F2F7-4875-B488-393F089C7908}"/>
              </a:ext>
            </a:extLst>
          </p:cNvPr>
          <p:cNvSpPr/>
          <p:nvPr/>
        </p:nvSpPr>
        <p:spPr>
          <a:xfrm>
            <a:off x="1930133" y="1865991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sr:Feature</a:t>
            </a:r>
          </a:p>
        </p:txBody>
      </p:sp>
      <p:sp>
        <p:nvSpPr>
          <p:cNvPr id="33" name="Content Placeholder 29">
            <a:extLst>
              <a:ext uri="{FF2B5EF4-FFF2-40B4-BE49-F238E27FC236}">
                <a16:creationId xmlns:a16="http://schemas.microsoft.com/office/drawing/2014/main" id="{DD2E4E91-ABCD-4D5F-8B31-464E304260A4}"/>
              </a:ext>
            </a:extLst>
          </p:cNvPr>
          <p:cNvSpPr txBox="1">
            <a:spLocks/>
          </p:cNvSpPr>
          <p:nvPr/>
        </p:nvSpPr>
        <p:spPr>
          <a:xfrm>
            <a:off x="2224547" y="4657467"/>
            <a:ext cx="1342329" cy="373488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Seat2_URI</a:t>
            </a:r>
          </a:p>
        </p:txBody>
      </p:sp>
      <p:sp>
        <p:nvSpPr>
          <p:cNvPr id="291" name="Content Placeholder 29">
            <a:extLst>
              <a:ext uri="{FF2B5EF4-FFF2-40B4-BE49-F238E27FC236}">
                <a16:creationId xmlns:a16="http://schemas.microsoft.com/office/drawing/2014/main" id="{9A92EEF7-4DDE-4502-BFB8-916A8F1BF11F}"/>
              </a:ext>
            </a:extLst>
          </p:cNvPr>
          <p:cNvSpPr txBox="1">
            <a:spLocks/>
          </p:cNvSpPr>
          <p:nvPr/>
        </p:nvSpPr>
        <p:spPr>
          <a:xfrm>
            <a:off x="3387197" y="2559047"/>
            <a:ext cx="1423540" cy="373488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powerOutlet</a:t>
            </a:r>
          </a:p>
        </p:txBody>
      </p:sp>
      <p:sp>
        <p:nvSpPr>
          <p:cNvPr id="35" name="Content Placeholder 29">
            <a:extLst>
              <a:ext uri="{FF2B5EF4-FFF2-40B4-BE49-F238E27FC236}">
                <a16:creationId xmlns:a16="http://schemas.microsoft.com/office/drawing/2014/main" id="{6FC9AE52-B244-4DBF-8321-0AA911324CFD}"/>
              </a:ext>
            </a:extLst>
          </p:cNvPr>
          <p:cNvSpPr txBox="1">
            <a:spLocks/>
          </p:cNvSpPr>
          <p:nvPr/>
        </p:nvSpPr>
        <p:spPr>
          <a:xfrm>
            <a:off x="10516212" y="4365210"/>
            <a:ext cx="1648496" cy="373488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accessibleToilet</a:t>
            </a:r>
          </a:p>
        </p:txBody>
      </p:sp>
    </p:spTree>
    <p:extLst>
      <p:ext uri="{BB962C8B-B14F-4D97-AF65-F5344CB8AC3E}">
        <p14:creationId xmlns:p14="http://schemas.microsoft.com/office/powerpoint/2010/main" val="1603688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B7C91338-91B4-4C80-B8A0-D6F713DEE2F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400" b="1" dirty="0"/>
              <a:t>Conoscenza del KP che raccoglie statistiche pt.2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9A40D9E-1EFC-452B-9C63-3C7B587346CA}"/>
              </a:ext>
            </a:extLst>
          </p:cNvPr>
          <p:cNvCxnSpPr>
            <a:cxnSpLocks/>
            <a:stCxn id="25" idx="0"/>
            <a:endCxn id="22" idx="2"/>
          </p:cNvCxnSpPr>
          <p:nvPr/>
        </p:nvCxnSpPr>
        <p:spPr>
          <a:xfrm flipV="1">
            <a:off x="3897219" y="2935176"/>
            <a:ext cx="0" cy="591125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1664">
            <a:extLst>
              <a:ext uri="{FF2B5EF4-FFF2-40B4-BE49-F238E27FC236}">
                <a16:creationId xmlns:a16="http://schemas.microsoft.com/office/drawing/2014/main" id="{7DDBA9DE-8198-47EB-8EA5-3A9619B48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33" y="5360544"/>
            <a:ext cx="1248999" cy="324019"/>
          </a:xfrm>
          <a:prstGeom prst="rect">
            <a:avLst/>
          </a:prstGeom>
          <a:solidFill>
            <a:srgbClr val="BBE0E3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Class</a:t>
            </a:r>
            <a:r>
              <a:rPr lang="en-US" sz="800" u="none" kern="0" dirty="0">
                <a:solidFill>
                  <a:sysClr val="windowText" lastClr="000000"/>
                </a:solidFill>
                <a:latin typeface="Arial" charset="0"/>
              </a:rPr>
              <a:t> </a:t>
            </a: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Instance</a:t>
            </a:r>
            <a:endParaRPr lang="it-IT" sz="1200" u="none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91" name="AutoShape 1666">
            <a:extLst>
              <a:ext uri="{FF2B5EF4-FFF2-40B4-BE49-F238E27FC236}">
                <a16:creationId xmlns:a16="http://schemas.microsoft.com/office/drawing/2014/main" id="{C0791521-2527-49A5-BF7B-521C38950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08" y="5754173"/>
            <a:ext cx="1662670" cy="418853"/>
          </a:xfrm>
          <a:prstGeom prst="hexagon">
            <a:avLst>
              <a:gd name="adj" fmla="val 137845"/>
              <a:gd name="vf" fmla="val 115470"/>
            </a:avLst>
          </a:prstGeom>
          <a:solidFill>
            <a:srgbClr val="2D2D8A">
              <a:lumMod val="40000"/>
              <a:lumOff val="60000"/>
            </a:srgbClr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Literal</a:t>
            </a:r>
            <a:endParaRPr lang="it-IT" sz="1200" u="none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92" name="Text Box 1665">
            <a:extLst>
              <a:ext uri="{FF2B5EF4-FFF2-40B4-BE49-F238E27FC236}">
                <a16:creationId xmlns:a16="http://schemas.microsoft.com/office/drawing/2014/main" id="{1A21895A-386B-4CA2-8B63-252021DEA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235" y="4251627"/>
            <a:ext cx="760034" cy="461665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70C0"/>
                </a:solidFill>
                <a:latin typeface="Calibri" pitchFamily="34" charset="0"/>
              </a:rPr>
              <a:t>Object property</a:t>
            </a:r>
            <a:endParaRPr lang="it-IT" sz="1200" u="none" kern="0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93" name="Line 1667">
            <a:extLst>
              <a:ext uri="{FF2B5EF4-FFF2-40B4-BE49-F238E27FC236}">
                <a16:creationId xmlns:a16="http://schemas.microsoft.com/office/drawing/2014/main" id="{7AB28E6F-ACC0-4DA5-88E2-FBD02DD48F8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1488" y="4505404"/>
            <a:ext cx="605127" cy="8005"/>
          </a:xfrm>
          <a:prstGeom prst="line">
            <a:avLst/>
          </a:prstGeom>
          <a:noFill/>
          <a:ln w="12700">
            <a:solidFill>
              <a:schemeClr val="accent1">
                <a:lumMod val="75000"/>
              </a:schemeClr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4" name="Text Box 1665">
            <a:extLst>
              <a:ext uri="{FF2B5EF4-FFF2-40B4-BE49-F238E27FC236}">
                <a16:creationId xmlns:a16="http://schemas.microsoft.com/office/drawing/2014/main" id="{E599AC73-6EA4-43A1-BCC5-4580E9848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34" y="3713050"/>
            <a:ext cx="790577" cy="461665"/>
          </a:xfrm>
          <a:prstGeom prst="rect">
            <a:avLst/>
          </a:prstGeom>
          <a:noFill/>
          <a:ln w="9525">
            <a:solidFill>
              <a:srgbClr val="00B050"/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B050"/>
                </a:solidFill>
                <a:latin typeface="Calibri" pitchFamily="34" charset="0"/>
              </a:rPr>
              <a:t>Datatype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B050"/>
                </a:solidFill>
                <a:latin typeface="Calibri" pitchFamily="34" charset="0"/>
              </a:rPr>
              <a:t>property</a:t>
            </a:r>
            <a:endParaRPr lang="it-IT" sz="1200" u="none" kern="0" dirty="0">
              <a:solidFill>
                <a:srgbClr val="00B050"/>
              </a:solidFill>
              <a:latin typeface="Calibri" pitchFamily="34" charset="0"/>
            </a:endParaRPr>
          </a:p>
        </p:txBody>
      </p:sp>
      <p:sp>
        <p:nvSpPr>
          <p:cNvPr id="95" name="Line 1667">
            <a:extLst>
              <a:ext uri="{FF2B5EF4-FFF2-40B4-BE49-F238E27FC236}">
                <a16:creationId xmlns:a16="http://schemas.microsoft.com/office/drawing/2014/main" id="{28710919-47CA-41DF-B219-1F5DEA7B0CD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2011" y="3892367"/>
            <a:ext cx="605630" cy="7891"/>
          </a:xfrm>
          <a:prstGeom prst="line">
            <a:avLst/>
          </a:prstGeom>
          <a:noFill/>
          <a:ln w="12700">
            <a:solidFill>
              <a:srgbClr val="00B050"/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6" name="Rettangolo arrotondato 5">
            <a:extLst>
              <a:ext uri="{FF2B5EF4-FFF2-40B4-BE49-F238E27FC236}">
                <a16:creationId xmlns:a16="http://schemas.microsoft.com/office/drawing/2014/main" id="{B8516566-F36A-47A3-9D0F-0530D9FDC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938" y="2953082"/>
            <a:ext cx="878361" cy="32726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it-IT" altLang="it-IT" sz="1400" u="none" dirty="0">
                <a:solidFill>
                  <a:srgbClr val="FFFFFF"/>
                </a:solidFill>
              </a:rPr>
              <a:t>CLASS</a:t>
            </a:r>
          </a:p>
        </p:txBody>
      </p:sp>
      <p:sp>
        <p:nvSpPr>
          <p:cNvPr id="97" name="Text Box 1680">
            <a:extLst>
              <a:ext uri="{FF2B5EF4-FFF2-40B4-BE49-F238E27FC236}">
                <a16:creationId xmlns:a16="http://schemas.microsoft.com/office/drawing/2014/main" id="{42FAFBD0-A929-42FD-8896-9428DFC46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835" y="3353940"/>
            <a:ext cx="1026228" cy="276999"/>
          </a:xfrm>
          <a:prstGeom prst="rect">
            <a:avLst/>
          </a:prstGeom>
          <a:noFill/>
          <a:ln w="9525">
            <a:solidFill>
              <a:srgbClr val="FF0000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it-IT" altLang="it-IT" sz="1200" u="none" dirty="0">
                <a:solidFill>
                  <a:srgbClr val="FF0000"/>
                </a:solidFill>
                <a:latin typeface="Calibri" panose="020F0502020204030204" pitchFamily="34" charset="0"/>
              </a:rPr>
              <a:t>rdf:type</a:t>
            </a:r>
          </a:p>
        </p:txBody>
      </p:sp>
      <p:sp>
        <p:nvSpPr>
          <p:cNvPr id="98" name="Line 1667">
            <a:extLst>
              <a:ext uri="{FF2B5EF4-FFF2-40B4-BE49-F238E27FC236}">
                <a16:creationId xmlns:a16="http://schemas.microsoft.com/office/drawing/2014/main" id="{83CFDF5B-16E4-4151-BB15-1755EF81DC53}"/>
              </a:ext>
            </a:extLst>
          </p:cNvPr>
          <p:cNvSpPr>
            <a:spLocks noChangeShapeType="1"/>
          </p:cNvSpPr>
          <p:nvPr/>
        </p:nvSpPr>
        <p:spPr bwMode="auto">
          <a:xfrm>
            <a:off x="1322603" y="3474778"/>
            <a:ext cx="275955" cy="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9" name="Rectangle 1663">
            <a:extLst>
              <a:ext uri="{FF2B5EF4-FFF2-40B4-BE49-F238E27FC236}">
                <a16:creationId xmlns:a16="http://schemas.microsoft.com/office/drawing/2014/main" id="{C351500B-A5AC-4C45-B215-E137490AE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83" y="2418340"/>
            <a:ext cx="1839446" cy="412412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24C3C98-F79F-4C8A-83E5-CC188BDD1E92}"/>
              </a:ext>
            </a:extLst>
          </p:cNvPr>
          <p:cNvCxnSpPr>
            <a:cxnSpLocks/>
            <a:stCxn id="25" idx="3"/>
            <a:endCxn id="88" idx="1"/>
          </p:cNvCxnSpPr>
          <p:nvPr/>
        </p:nvCxnSpPr>
        <p:spPr>
          <a:xfrm>
            <a:off x="4818058" y="3758121"/>
            <a:ext cx="1685773" cy="10369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4643493-1BBB-4D3A-8EDD-69B67CCEA128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3897219" y="3989940"/>
            <a:ext cx="0" cy="800264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C7E6DDA-B9C1-4A19-812C-EE141F86E1A0}"/>
              </a:ext>
            </a:extLst>
          </p:cNvPr>
          <p:cNvCxnSpPr>
            <a:cxnSpLocks/>
            <a:stCxn id="88" idx="0"/>
            <a:endCxn id="102" idx="2"/>
          </p:cNvCxnSpPr>
          <p:nvPr/>
        </p:nvCxnSpPr>
        <p:spPr>
          <a:xfrm flipH="1" flipV="1">
            <a:off x="7424670" y="2953082"/>
            <a:ext cx="1" cy="583588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124DFAA-FE4E-4A55-869B-6138F4764548}"/>
              </a:ext>
            </a:extLst>
          </p:cNvPr>
          <p:cNvCxnSpPr>
            <a:cxnSpLocks/>
            <a:endCxn id="103" idx="1"/>
          </p:cNvCxnSpPr>
          <p:nvPr/>
        </p:nvCxnSpPr>
        <p:spPr>
          <a:xfrm>
            <a:off x="4828091" y="4982167"/>
            <a:ext cx="1665707" cy="1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C81123E4-8EE8-4A53-8636-20C96A9F9E7C}"/>
              </a:ext>
            </a:extLst>
          </p:cNvPr>
          <p:cNvSpPr txBox="1"/>
          <p:nvPr/>
        </p:nvSpPr>
        <p:spPr>
          <a:xfrm>
            <a:off x="3917284" y="4142688"/>
            <a:ext cx="153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locn:address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CFCC8BB-0EB8-4890-A51E-29A11FFE376E}"/>
              </a:ext>
            </a:extLst>
          </p:cNvPr>
          <p:cNvSpPr txBox="1"/>
          <p:nvPr/>
        </p:nvSpPr>
        <p:spPr>
          <a:xfrm>
            <a:off x="5040802" y="3363219"/>
            <a:ext cx="153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geo:location</a:t>
            </a:r>
          </a:p>
        </p:txBody>
      </p:sp>
      <p:sp>
        <p:nvSpPr>
          <p:cNvPr id="124" name="Text Box 1665">
            <a:extLst>
              <a:ext uri="{FF2B5EF4-FFF2-40B4-BE49-F238E27FC236}">
                <a16:creationId xmlns:a16="http://schemas.microsoft.com/office/drawing/2014/main" id="{F778B7B5-2518-4476-962D-7C7A1C155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801" y="2551522"/>
            <a:ext cx="1248999" cy="276999"/>
          </a:xfrm>
          <a:prstGeom prst="rect">
            <a:avLst/>
          </a:prstGeom>
          <a:noFill/>
          <a:ln w="9525">
            <a:solidFill>
              <a:schemeClr val="accent2">
                <a:lumMod val="50000"/>
              </a:schemeClr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 err="1">
                <a:solidFill>
                  <a:schemeClr val="accent2">
                    <a:lumMod val="50000"/>
                  </a:schemeClr>
                </a:solidFill>
                <a:latin typeface="Calibri" pitchFamily="34" charset="0"/>
              </a:rPr>
              <a:t>rdfs:subClassOf</a:t>
            </a:r>
            <a:endParaRPr lang="it-IT" sz="1200" u="none" kern="0" dirty="0">
              <a:solidFill>
                <a:schemeClr val="accent2">
                  <a:lumMod val="50000"/>
                </a:schemeClr>
              </a:solidFill>
              <a:latin typeface="Calibri" pitchFamily="34" charset="0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96C699A-EB1C-4E3D-8963-6DE2126FF171}"/>
              </a:ext>
            </a:extLst>
          </p:cNvPr>
          <p:cNvCxnSpPr>
            <a:cxnSpLocks/>
          </p:cNvCxnSpPr>
          <p:nvPr/>
        </p:nvCxnSpPr>
        <p:spPr>
          <a:xfrm>
            <a:off x="1496800" y="2702148"/>
            <a:ext cx="264651" cy="0"/>
          </a:xfrm>
          <a:prstGeom prst="straightConnector1">
            <a:avLst/>
          </a:prstGeom>
          <a:ln w="12700">
            <a:solidFill>
              <a:schemeClr val="accent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AC46FDF3-79CC-4234-A419-411ED4A2514E}"/>
              </a:ext>
            </a:extLst>
          </p:cNvPr>
          <p:cNvCxnSpPr>
            <a:cxnSpLocks/>
          </p:cNvCxnSpPr>
          <p:nvPr/>
        </p:nvCxnSpPr>
        <p:spPr>
          <a:xfrm>
            <a:off x="8365575" y="2653140"/>
            <a:ext cx="1148271" cy="7483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8BCFC7D-4F79-447E-9AEB-25A5A093F8F0}"/>
              </a:ext>
            </a:extLst>
          </p:cNvPr>
          <p:cNvCxnSpPr>
            <a:cxnSpLocks/>
            <a:stCxn id="88" idx="3"/>
          </p:cNvCxnSpPr>
          <p:nvPr/>
        </p:nvCxnSpPr>
        <p:spPr>
          <a:xfrm>
            <a:off x="8345510" y="3768490"/>
            <a:ext cx="594200" cy="0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65BCF94-52A3-45D2-AF38-795E7E6A0EEF}"/>
              </a:ext>
            </a:extLst>
          </p:cNvPr>
          <p:cNvCxnSpPr>
            <a:cxnSpLocks/>
          </p:cNvCxnSpPr>
          <p:nvPr/>
        </p:nvCxnSpPr>
        <p:spPr>
          <a:xfrm flipV="1">
            <a:off x="8973070" y="3537568"/>
            <a:ext cx="0" cy="462029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11D99EFE-4796-40C7-BA0D-A0AB5FA9296D}"/>
              </a:ext>
            </a:extLst>
          </p:cNvPr>
          <p:cNvCxnSpPr>
            <a:cxnSpLocks/>
          </p:cNvCxnSpPr>
          <p:nvPr/>
        </p:nvCxnSpPr>
        <p:spPr>
          <a:xfrm>
            <a:off x="8973070" y="3999596"/>
            <a:ext cx="1131569" cy="0"/>
          </a:xfrm>
          <a:prstGeom prst="straightConnector1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4E0E21C9-6794-47DB-9E06-1BFA00B7E0A6}"/>
              </a:ext>
            </a:extLst>
          </p:cNvPr>
          <p:cNvCxnSpPr>
            <a:cxnSpLocks/>
          </p:cNvCxnSpPr>
          <p:nvPr/>
        </p:nvCxnSpPr>
        <p:spPr>
          <a:xfrm>
            <a:off x="8973070" y="3520092"/>
            <a:ext cx="1131569" cy="0"/>
          </a:xfrm>
          <a:prstGeom prst="straightConnector1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F9EF4086-2ED8-4AE9-A984-DD3B380D192C}"/>
              </a:ext>
            </a:extLst>
          </p:cNvPr>
          <p:cNvSpPr txBox="1"/>
          <p:nvPr/>
        </p:nvSpPr>
        <p:spPr>
          <a:xfrm>
            <a:off x="8770660" y="4027432"/>
            <a:ext cx="153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geo:latitude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C7FC562-C973-46B8-8CB7-C38A39A8DA3C}"/>
              </a:ext>
            </a:extLst>
          </p:cNvPr>
          <p:cNvSpPr txBox="1"/>
          <p:nvPr/>
        </p:nvSpPr>
        <p:spPr>
          <a:xfrm>
            <a:off x="8675969" y="3131216"/>
            <a:ext cx="153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geo:longitude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1926E4CE-0DD8-4105-9AB4-97F7092BDBA0}"/>
              </a:ext>
            </a:extLst>
          </p:cNvPr>
          <p:cNvCxnSpPr>
            <a:cxnSpLocks/>
            <a:stCxn id="89" idx="2"/>
          </p:cNvCxnSpPr>
          <p:nvPr/>
        </p:nvCxnSpPr>
        <p:spPr>
          <a:xfrm flipH="1">
            <a:off x="3917284" y="5240585"/>
            <a:ext cx="1" cy="593545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39553FBE-1C8F-4253-8236-01C823962C26}"/>
              </a:ext>
            </a:extLst>
          </p:cNvPr>
          <p:cNvSpPr txBox="1"/>
          <p:nvPr/>
        </p:nvSpPr>
        <p:spPr>
          <a:xfrm>
            <a:off x="3917284" y="5356365"/>
            <a:ext cx="1821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locn</a:t>
            </a:r>
            <a:r>
              <a:rPr lang="it-IT" dirty="0"/>
              <a:t>:‘full address’</a:t>
            </a:r>
          </a:p>
        </p:txBody>
      </p:sp>
      <p:sp>
        <p:nvSpPr>
          <p:cNvPr id="171" name="Text Box 1665">
            <a:extLst>
              <a:ext uri="{FF2B5EF4-FFF2-40B4-BE49-F238E27FC236}">
                <a16:creationId xmlns:a16="http://schemas.microsoft.com/office/drawing/2014/main" id="{A447543A-7891-47D9-8B3E-CA68DD0D8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941" y="4804725"/>
            <a:ext cx="912164" cy="461665"/>
          </a:xfrm>
          <a:prstGeom prst="rect">
            <a:avLst/>
          </a:prstGeom>
          <a:noFill/>
          <a:ln w="12700">
            <a:solidFill>
              <a:schemeClr val="accent2">
                <a:lumMod val="40000"/>
                <a:lumOff val="60000"/>
              </a:schemeClr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u="none" kern="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itchFamily="34" charset="0"/>
              </a:rPr>
              <a:t>Annotation property</a:t>
            </a:r>
            <a:endParaRPr lang="it-IT" sz="1200" b="1" u="none" kern="0" dirty="0">
              <a:solidFill>
                <a:schemeClr val="accent2">
                  <a:lumMod val="40000"/>
                  <a:lumOff val="60000"/>
                </a:schemeClr>
              </a:solidFill>
              <a:latin typeface="Calibri" pitchFamily="34" charset="0"/>
            </a:endParaRPr>
          </a:p>
        </p:txBody>
      </p:sp>
      <p:sp>
        <p:nvSpPr>
          <p:cNvPr id="172" name="Line 1667">
            <a:extLst>
              <a:ext uri="{FF2B5EF4-FFF2-40B4-BE49-F238E27FC236}">
                <a16:creationId xmlns:a16="http://schemas.microsoft.com/office/drawing/2014/main" id="{AB9B4019-23D7-48DD-ACEC-C83935025713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6324" y="5058502"/>
            <a:ext cx="605127" cy="8005"/>
          </a:xfrm>
          <a:prstGeom prst="line">
            <a:avLst/>
          </a:prstGeom>
          <a:noFill/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30D9A1F-F5E5-4BBA-9CE9-3228E878712D}"/>
              </a:ext>
            </a:extLst>
          </p:cNvPr>
          <p:cNvSpPr/>
          <p:nvPr/>
        </p:nvSpPr>
        <p:spPr>
          <a:xfrm>
            <a:off x="2956314" y="2418341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sr:StudyRoom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8314006-AAAB-4409-AD12-AB3869A88E63}"/>
              </a:ext>
            </a:extLst>
          </p:cNvPr>
          <p:cNvSpPr/>
          <p:nvPr/>
        </p:nvSpPr>
        <p:spPr>
          <a:xfrm>
            <a:off x="2976379" y="3526301"/>
            <a:ext cx="1841679" cy="46363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StudyRoom1_URI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68CDC6B-6D68-4BEE-851C-195BD1A39FCD}"/>
              </a:ext>
            </a:extLst>
          </p:cNvPr>
          <p:cNvSpPr/>
          <p:nvPr/>
        </p:nvSpPr>
        <p:spPr>
          <a:xfrm>
            <a:off x="6503831" y="3536670"/>
            <a:ext cx="1841679" cy="46363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geoPoint1_URI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5E8EC15-3E7C-4C4E-89EA-7AFAAC8E3FA9}"/>
              </a:ext>
            </a:extLst>
          </p:cNvPr>
          <p:cNvSpPr/>
          <p:nvPr/>
        </p:nvSpPr>
        <p:spPr>
          <a:xfrm>
            <a:off x="2996445" y="4776946"/>
            <a:ext cx="1841679" cy="46363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Address1_URI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47AE8B81-8CC8-4C22-8535-393DF7B1E463}"/>
              </a:ext>
            </a:extLst>
          </p:cNvPr>
          <p:cNvSpPr/>
          <p:nvPr/>
        </p:nvSpPr>
        <p:spPr>
          <a:xfrm>
            <a:off x="6483765" y="2436247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geo:Point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2EBDD434-046D-4BD6-9E9F-BFD9AB66C9D0}"/>
              </a:ext>
            </a:extLst>
          </p:cNvPr>
          <p:cNvSpPr/>
          <p:nvPr/>
        </p:nvSpPr>
        <p:spPr>
          <a:xfrm>
            <a:off x="6493798" y="4723750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sr:StudyRoom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094FCBE7-1A1F-4F65-BDD3-64437FAEB394}"/>
              </a:ext>
            </a:extLst>
          </p:cNvPr>
          <p:cNvSpPr/>
          <p:nvPr/>
        </p:nvSpPr>
        <p:spPr>
          <a:xfrm>
            <a:off x="9513846" y="2394722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geo:SpatialThing</a:t>
            </a:r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E900263C-E29A-4FC2-A3FA-121C8F052D8B}"/>
              </a:ext>
            </a:extLst>
          </p:cNvPr>
          <p:cNvSpPr/>
          <p:nvPr/>
        </p:nvSpPr>
        <p:spPr>
          <a:xfrm rot="16200000">
            <a:off x="10342899" y="3548834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CE751520-10A6-4FD5-B686-3EC8C5FD1FF3}"/>
              </a:ext>
            </a:extLst>
          </p:cNvPr>
          <p:cNvSpPr/>
          <p:nvPr/>
        </p:nvSpPr>
        <p:spPr>
          <a:xfrm rot="16200000">
            <a:off x="10342899" y="3049786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F9DDD14F-3090-426E-97A9-8E6F71F59584}"/>
              </a:ext>
            </a:extLst>
          </p:cNvPr>
          <p:cNvSpPr/>
          <p:nvPr/>
        </p:nvSpPr>
        <p:spPr>
          <a:xfrm rot="16200000">
            <a:off x="3694751" y="5135824"/>
            <a:ext cx="425004" cy="1821615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29885193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B7C91338-91B4-4C80-B8A0-D6F713DEE2F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400" b="1" dirty="0"/>
              <a:t>Fine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EAE072-FFDE-4C5E-BA3A-3CC99467B422}"/>
              </a:ext>
            </a:extLst>
          </p:cNvPr>
          <p:cNvSpPr txBox="1"/>
          <p:nvPr/>
        </p:nvSpPr>
        <p:spPr>
          <a:xfrm>
            <a:off x="5125791" y="3065173"/>
            <a:ext cx="457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046714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803E2-4DB2-4948-AFFC-8C4633299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9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it-IT" b="1" dirty="0"/>
              <a:t>Obiettivo del progetto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A7772-7FC3-4695-98C1-FE8D998A6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7168"/>
            <a:ext cx="10515600" cy="2456089"/>
          </a:xfrm>
        </p:spPr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Prototipo di un’applicazione di monitoraggio dei posti liberi in aule studio con dati in real-time</a:t>
            </a:r>
          </a:p>
          <a:p>
            <a:r>
              <a:rPr lang="it-IT" dirty="0">
                <a:solidFill>
                  <a:srgbClr val="FF0000"/>
                </a:solidFill>
              </a:rPr>
              <a:t>che consenta agli utenti di trovare aule studio libero</a:t>
            </a:r>
          </a:p>
          <a:p>
            <a:r>
              <a:rPr lang="it-IT" dirty="0">
                <a:solidFill>
                  <a:srgbClr val="FF0000"/>
                </a:solidFill>
              </a:rPr>
              <a:t>e permetta di raccogliere statistiche sull’utilizzo delle aule studio</a:t>
            </a:r>
          </a:p>
        </p:txBody>
      </p:sp>
    </p:spTree>
    <p:extLst>
      <p:ext uri="{BB962C8B-B14F-4D97-AF65-F5344CB8AC3E}">
        <p14:creationId xmlns:p14="http://schemas.microsoft.com/office/powerpoint/2010/main" val="287851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1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803E2-4DB2-4948-AFFC-8C4633299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9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it-IT" b="1" dirty="0"/>
              <a:t>Una user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A7772-7FC3-4695-98C1-FE8D998A6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7168"/>
            <a:ext cx="10515600" cy="3849461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Come utente, voglio sapere quali aule studio vicine alla mia posizione corrente hanno dei posti liberi</a:t>
            </a:r>
          </a:p>
          <a:p>
            <a:r>
              <a:rPr lang="it-IT" dirty="0">
                <a:solidFill>
                  <a:srgbClr val="FF0000"/>
                </a:solidFill>
              </a:rPr>
              <a:t>Voglio poter specificare il raggio entro cui cercare aule studio</a:t>
            </a:r>
          </a:p>
          <a:p>
            <a:r>
              <a:rPr lang="it-IT" dirty="0">
                <a:solidFill>
                  <a:srgbClr val="FF0000"/>
                </a:solidFill>
              </a:rPr>
              <a:t>Voglio poter specificare il numero di posti liberi che le aule studio devono avere</a:t>
            </a:r>
          </a:p>
          <a:p>
            <a:r>
              <a:rPr lang="it-IT" dirty="0">
                <a:solidFill>
                  <a:srgbClr val="FF0000"/>
                </a:solidFill>
              </a:rPr>
              <a:t>Voglio poter specificare altri criteri di ricerca, come presenza di un bagno per disabili o prese di corrente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86896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1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ccia a destra rientrata 28"/>
          <p:cNvSpPr/>
          <p:nvPr/>
        </p:nvSpPr>
        <p:spPr>
          <a:xfrm rot="1667932">
            <a:off x="2491344" y="4992373"/>
            <a:ext cx="2184105" cy="304743"/>
          </a:xfrm>
          <a:prstGeom prst="notchedRightArrow">
            <a:avLst>
              <a:gd name="adj1" fmla="val 25095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831827" y="2274146"/>
            <a:ext cx="3636696" cy="25783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Rettangolo 4"/>
          <p:cNvSpPr/>
          <p:nvPr/>
        </p:nvSpPr>
        <p:spPr>
          <a:xfrm>
            <a:off x="1252785" y="2399573"/>
            <a:ext cx="882031" cy="1383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/>
          <p:cNvSpPr/>
          <p:nvPr/>
        </p:nvSpPr>
        <p:spPr>
          <a:xfrm>
            <a:off x="1349889" y="2634243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/>
          <p:cNvSpPr/>
          <p:nvPr/>
        </p:nvSpPr>
        <p:spPr>
          <a:xfrm>
            <a:off x="1924426" y="2634243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/>
          <p:cNvSpPr/>
          <p:nvPr/>
        </p:nvSpPr>
        <p:spPr>
          <a:xfrm>
            <a:off x="1349889" y="3500090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Ovale 9"/>
          <p:cNvSpPr/>
          <p:nvPr/>
        </p:nvSpPr>
        <p:spPr>
          <a:xfrm>
            <a:off x="1924426" y="3500090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/>
          <p:cNvSpPr/>
          <p:nvPr/>
        </p:nvSpPr>
        <p:spPr>
          <a:xfrm>
            <a:off x="1070715" y="2634243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/>
          <p:cNvSpPr/>
          <p:nvPr/>
        </p:nvSpPr>
        <p:spPr>
          <a:xfrm>
            <a:off x="1070715" y="3500090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e 12"/>
          <p:cNvSpPr/>
          <p:nvPr/>
        </p:nvSpPr>
        <p:spPr>
          <a:xfrm>
            <a:off x="2227874" y="2634243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e 13"/>
          <p:cNvSpPr/>
          <p:nvPr/>
        </p:nvSpPr>
        <p:spPr>
          <a:xfrm>
            <a:off x="2227874" y="3500090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/>
          <p:cNvSpPr/>
          <p:nvPr/>
        </p:nvSpPr>
        <p:spPr>
          <a:xfrm>
            <a:off x="2941997" y="2399573"/>
            <a:ext cx="882031" cy="1383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Ovale 15"/>
          <p:cNvSpPr/>
          <p:nvPr/>
        </p:nvSpPr>
        <p:spPr>
          <a:xfrm>
            <a:off x="3039101" y="2634243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e 16"/>
          <p:cNvSpPr/>
          <p:nvPr/>
        </p:nvSpPr>
        <p:spPr>
          <a:xfrm>
            <a:off x="3613638" y="2634243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e 17"/>
          <p:cNvSpPr/>
          <p:nvPr/>
        </p:nvSpPr>
        <p:spPr>
          <a:xfrm>
            <a:off x="3039101" y="3500090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Ovale 18"/>
          <p:cNvSpPr/>
          <p:nvPr/>
        </p:nvSpPr>
        <p:spPr>
          <a:xfrm>
            <a:off x="3613638" y="3500090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/>
          <p:cNvSpPr/>
          <p:nvPr/>
        </p:nvSpPr>
        <p:spPr>
          <a:xfrm>
            <a:off x="2759927" y="2634243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Ovale 20"/>
          <p:cNvSpPr/>
          <p:nvPr/>
        </p:nvSpPr>
        <p:spPr>
          <a:xfrm>
            <a:off x="2759927" y="3500090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Ovale 21"/>
          <p:cNvSpPr/>
          <p:nvPr/>
        </p:nvSpPr>
        <p:spPr>
          <a:xfrm>
            <a:off x="3917086" y="2634243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Ovale 22"/>
          <p:cNvSpPr/>
          <p:nvPr/>
        </p:nvSpPr>
        <p:spPr>
          <a:xfrm>
            <a:off x="3917086" y="3500090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Callout 2 24"/>
          <p:cNvSpPr/>
          <p:nvPr/>
        </p:nvSpPr>
        <p:spPr>
          <a:xfrm>
            <a:off x="4659531" y="2634243"/>
            <a:ext cx="1097144" cy="250853"/>
          </a:xfrm>
          <a:prstGeom prst="borderCallout2">
            <a:avLst>
              <a:gd name="adj1" fmla="val 18750"/>
              <a:gd name="adj2" fmla="val 695"/>
              <a:gd name="adj3" fmla="val 18750"/>
              <a:gd name="adj4" fmla="val -16667"/>
              <a:gd name="adj5" fmla="val 17578"/>
              <a:gd name="adj6" fmla="val -5830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ysClr val="windowText" lastClr="000000"/>
                </a:solidFill>
              </a:rPr>
              <a:t>sensore sedia</a:t>
            </a:r>
          </a:p>
        </p:txBody>
      </p:sp>
      <p:sp>
        <p:nvSpPr>
          <p:cNvPr id="26" name="Callout 2 25"/>
          <p:cNvSpPr/>
          <p:nvPr/>
        </p:nvSpPr>
        <p:spPr>
          <a:xfrm>
            <a:off x="4670996" y="2274146"/>
            <a:ext cx="1097144" cy="250853"/>
          </a:xfrm>
          <a:prstGeom prst="borderCallout2">
            <a:avLst>
              <a:gd name="adj1" fmla="val 18750"/>
              <a:gd name="adj2" fmla="val 695"/>
              <a:gd name="adj3" fmla="val 18750"/>
              <a:gd name="adj4" fmla="val -35417"/>
              <a:gd name="adj5" fmla="val 156288"/>
              <a:gd name="adj6" fmla="val -9553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ysClr val="windowText" lastClr="000000"/>
                </a:solidFill>
              </a:rPr>
              <a:t>sensore tavolo</a:t>
            </a:r>
          </a:p>
        </p:txBody>
      </p:sp>
      <p:pic>
        <p:nvPicPr>
          <p:cNvPr id="27" name="Immagine 26"/>
          <p:cNvPicPr>
            <a:picLocks noChangeAspect="1"/>
          </p:cNvPicPr>
          <p:nvPr/>
        </p:nvPicPr>
        <p:blipFill rotWithShape="1">
          <a:blip r:embed="rId2"/>
          <a:srcRect l="2201" t="1668" r="4600" b="5443"/>
          <a:stretch/>
        </p:blipFill>
        <p:spPr>
          <a:xfrm>
            <a:off x="4564769" y="5188928"/>
            <a:ext cx="1937857" cy="1409351"/>
          </a:xfrm>
          <a:prstGeom prst="rect">
            <a:avLst/>
          </a:prstGeom>
        </p:spPr>
      </p:pic>
      <p:pic>
        <p:nvPicPr>
          <p:cNvPr id="28" name="Immagin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3104" y="4689784"/>
            <a:ext cx="1349200" cy="1908495"/>
          </a:xfrm>
          <a:prstGeom prst="rect">
            <a:avLst/>
          </a:prstGeom>
        </p:spPr>
      </p:pic>
      <p:sp>
        <p:nvSpPr>
          <p:cNvPr id="31" name="Freccia bidirezionale orizzontale 30"/>
          <p:cNvSpPr/>
          <p:nvPr/>
        </p:nvSpPr>
        <p:spPr>
          <a:xfrm>
            <a:off x="6536934" y="5900668"/>
            <a:ext cx="3783356" cy="311958"/>
          </a:xfrm>
          <a:prstGeom prst="leftRightArrow">
            <a:avLst>
              <a:gd name="adj1" fmla="val 27353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Freccia a destra rientrata 50"/>
          <p:cNvSpPr/>
          <p:nvPr/>
        </p:nvSpPr>
        <p:spPr>
          <a:xfrm rot="18973834" flipH="1" flipV="1">
            <a:off x="6330473" y="5094169"/>
            <a:ext cx="1501000" cy="343300"/>
          </a:xfrm>
          <a:prstGeom prst="notchedRightArrow">
            <a:avLst>
              <a:gd name="adj1" fmla="val 25095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515D56D6-294D-44FB-B3E2-DE9DB87B0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9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it-IT" b="1" dirty="0"/>
              <a:t>Architettura dell’applicazione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374445FE-34BB-40A5-B8DA-7B984C7B7A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790" y="4173593"/>
            <a:ext cx="905207" cy="678905"/>
          </a:xfrm>
          <a:prstGeom prst="rect">
            <a:avLst/>
          </a:prstGeom>
        </p:spPr>
      </p:pic>
      <p:sp>
        <p:nvSpPr>
          <p:cNvPr id="59" name="Lightning Bolt 58">
            <a:extLst>
              <a:ext uri="{FF2B5EF4-FFF2-40B4-BE49-F238E27FC236}">
                <a16:creationId xmlns:a16="http://schemas.microsoft.com/office/drawing/2014/main" id="{CC8F1AC7-58CB-402D-8641-293D62A51518}"/>
              </a:ext>
            </a:extLst>
          </p:cNvPr>
          <p:cNvSpPr/>
          <p:nvPr/>
        </p:nvSpPr>
        <p:spPr>
          <a:xfrm>
            <a:off x="2230540" y="3686206"/>
            <a:ext cx="325234" cy="487386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Callout 2 24">
            <a:extLst>
              <a:ext uri="{FF2B5EF4-FFF2-40B4-BE49-F238E27FC236}">
                <a16:creationId xmlns:a16="http://schemas.microsoft.com/office/drawing/2014/main" id="{B079D10E-202D-40DB-BBC6-A33EC4A5805C}"/>
              </a:ext>
            </a:extLst>
          </p:cNvPr>
          <p:cNvSpPr/>
          <p:nvPr/>
        </p:nvSpPr>
        <p:spPr>
          <a:xfrm>
            <a:off x="3177391" y="3929899"/>
            <a:ext cx="1215769" cy="451545"/>
          </a:xfrm>
          <a:prstGeom prst="borderCallout2">
            <a:avLst>
              <a:gd name="adj1" fmla="val 18750"/>
              <a:gd name="adj2" fmla="val 695"/>
              <a:gd name="adj3" fmla="val 18750"/>
              <a:gd name="adj4" fmla="val -16667"/>
              <a:gd name="adj5" fmla="val 17578"/>
              <a:gd name="adj6" fmla="val -5830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ysClr val="windowText" lastClr="000000"/>
                </a:solidFill>
              </a:rPr>
              <a:t>Posto diventa occupato</a:t>
            </a:r>
          </a:p>
        </p:txBody>
      </p:sp>
      <p:sp>
        <p:nvSpPr>
          <p:cNvPr id="71" name="Rettangolo 3">
            <a:extLst>
              <a:ext uri="{FF2B5EF4-FFF2-40B4-BE49-F238E27FC236}">
                <a16:creationId xmlns:a16="http://schemas.microsoft.com/office/drawing/2014/main" id="{E6CE5D1A-107A-4FFA-A8EC-7AD1D97D1C7B}"/>
              </a:ext>
            </a:extLst>
          </p:cNvPr>
          <p:cNvSpPr/>
          <p:nvPr/>
        </p:nvSpPr>
        <p:spPr>
          <a:xfrm>
            <a:off x="6070148" y="2274145"/>
            <a:ext cx="3636696" cy="25783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2" name="Rettangolo 4">
            <a:extLst>
              <a:ext uri="{FF2B5EF4-FFF2-40B4-BE49-F238E27FC236}">
                <a16:creationId xmlns:a16="http://schemas.microsoft.com/office/drawing/2014/main" id="{94BFFAAC-6FAA-44D8-9AF0-25CCAEBA0C9B}"/>
              </a:ext>
            </a:extLst>
          </p:cNvPr>
          <p:cNvSpPr/>
          <p:nvPr/>
        </p:nvSpPr>
        <p:spPr>
          <a:xfrm>
            <a:off x="6491106" y="2399572"/>
            <a:ext cx="882031" cy="1383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3" name="Ovale 6">
            <a:extLst>
              <a:ext uri="{FF2B5EF4-FFF2-40B4-BE49-F238E27FC236}">
                <a16:creationId xmlns:a16="http://schemas.microsoft.com/office/drawing/2014/main" id="{0F6D2A15-7544-496E-A74F-8FEF694854F5}"/>
              </a:ext>
            </a:extLst>
          </p:cNvPr>
          <p:cNvSpPr/>
          <p:nvPr/>
        </p:nvSpPr>
        <p:spPr>
          <a:xfrm>
            <a:off x="6588210" y="2634242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4" name="Ovale 7">
            <a:extLst>
              <a:ext uri="{FF2B5EF4-FFF2-40B4-BE49-F238E27FC236}">
                <a16:creationId xmlns:a16="http://schemas.microsoft.com/office/drawing/2014/main" id="{B4DA633C-49DD-43DE-BFFA-4019D6055F3A}"/>
              </a:ext>
            </a:extLst>
          </p:cNvPr>
          <p:cNvSpPr/>
          <p:nvPr/>
        </p:nvSpPr>
        <p:spPr>
          <a:xfrm>
            <a:off x="7162747" y="2634242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5" name="Ovale 8">
            <a:extLst>
              <a:ext uri="{FF2B5EF4-FFF2-40B4-BE49-F238E27FC236}">
                <a16:creationId xmlns:a16="http://schemas.microsoft.com/office/drawing/2014/main" id="{B51AD44B-19C4-406F-9071-C1AC88CACD4D}"/>
              </a:ext>
            </a:extLst>
          </p:cNvPr>
          <p:cNvSpPr/>
          <p:nvPr/>
        </p:nvSpPr>
        <p:spPr>
          <a:xfrm>
            <a:off x="6588210" y="3500089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Ovale 9">
            <a:extLst>
              <a:ext uri="{FF2B5EF4-FFF2-40B4-BE49-F238E27FC236}">
                <a16:creationId xmlns:a16="http://schemas.microsoft.com/office/drawing/2014/main" id="{1D7042BD-9AF8-44E7-B991-0158A964042F}"/>
              </a:ext>
            </a:extLst>
          </p:cNvPr>
          <p:cNvSpPr/>
          <p:nvPr/>
        </p:nvSpPr>
        <p:spPr>
          <a:xfrm>
            <a:off x="7162747" y="3500089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7" name="Ovale 10">
            <a:extLst>
              <a:ext uri="{FF2B5EF4-FFF2-40B4-BE49-F238E27FC236}">
                <a16:creationId xmlns:a16="http://schemas.microsoft.com/office/drawing/2014/main" id="{220C10BE-542F-41FB-BDDA-A2785B076317}"/>
              </a:ext>
            </a:extLst>
          </p:cNvPr>
          <p:cNvSpPr/>
          <p:nvPr/>
        </p:nvSpPr>
        <p:spPr>
          <a:xfrm>
            <a:off x="6309036" y="2634242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Ovale 11">
            <a:extLst>
              <a:ext uri="{FF2B5EF4-FFF2-40B4-BE49-F238E27FC236}">
                <a16:creationId xmlns:a16="http://schemas.microsoft.com/office/drawing/2014/main" id="{C53750CE-C96E-46AD-9A83-94A8C6A909EC}"/>
              </a:ext>
            </a:extLst>
          </p:cNvPr>
          <p:cNvSpPr/>
          <p:nvPr/>
        </p:nvSpPr>
        <p:spPr>
          <a:xfrm>
            <a:off x="6309036" y="3500089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9" name="Ovale 12">
            <a:extLst>
              <a:ext uri="{FF2B5EF4-FFF2-40B4-BE49-F238E27FC236}">
                <a16:creationId xmlns:a16="http://schemas.microsoft.com/office/drawing/2014/main" id="{4E80B171-C671-43DE-9B15-5B550C542533}"/>
              </a:ext>
            </a:extLst>
          </p:cNvPr>
          <p:cNvSpPr/>
          <p:nvPr/>
        </p:nvSpPr>
        <p:spPr>
          <a:xfrm>
            <a:off x="7466195" y="2634242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0" name="Ovale 13">
            <a:extLst>
              <a:ext uri="{FF2B5EF4-FFF2-40B4-BE49-F238E27FC236}">
                <a16:creationId xmlns:a16="http://schemas.microsoft.com/office/drawing/2014/main" id="{EB4420BA-2DF0-4C26-B111-47F5E3648264}"/>
              </a:ext>
            </a:extLst>
          </p:cNvPr>
          <p:cNvSpPr/>
          <p:nvPr/>
        </p:nvSpPr>
        <p:spPr>
          <a:xfrm>
            <a:off x="7466195" y="3500089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1" name="Rettangolo 14">
            <a:extLst>
              <a:ext uri="{FF2B5EF4-FFF2-40B4-BE49-F238E27FC236}">
                <a16:creationId xmlns:a16="http://schemas.microsoft.com/office/drawing/2014/main" id="{2D70DDCC-B587-4956-9B61-5D8CBA5CB7BF}"/>
              </a:ext>
            </a:extLst>
          </p:cNvPr>
          <p:cNvSpPr/>
          <p:nvPr/>
        </p:nvSpPr>
        <p:spPr>
          <a:xfrm>
            <a:off x="8180318" y="2399572"/>
            <a:ext cx="882031" cy="1383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2" name="Ovale 15">
            <a:extLst>
              <a:ext uri="{FF2B5EF4-FFF2-40B4-BE49-F238E27FC236}">
                <a16:creationId xmlns:a16="http://schemas.microsoft.com/office/drawing/2014/main" id="{B6EFFFE1-899F-4FAA-8FC3-5242851197CE}"/>
              </a:ext>
            </a:extLst>
          </p:cNvPr>
          <p:cNvSpPr/>
          <p:nvPr/>
        </p:nvSpPr>
        <p:spPr>
          <a:xfrm>
            <a:off x="8277422" y="2634242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3" name="Ovale 16">
            <a:extLst>
              <a:ext uri="{FF2B5EF4-FFF2-40B4-BE49-F238E27FC236}">
                <a16:creationId xmlns:a16="http://schemas.microsoft.com/office/drawing/2014/main" id="{EA9626C3-688B-4152-ABBD-7582A1A35EB2}"/>
              </a:ext>
            </a:extLst>
          </p:cNvPr>
          <p:cNvSpPr/>
          <p:nvPr/>
        </p:nvSpPr>
        <p:spPr>
          <a:xfrm>
            <a:off x="8851959" y="2634242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4" name="Ovale 17">
            <a:extLst>
              <a:ext uri="{FF2B5EF4-FFF2-40B4-BE49-F238E27FC236}">
                <a16:creationId xmlns:a16="http://schemas.microsoft.com/office/drawing/2014/main" id="{4269C2A7-B543-401A-886B-CD79E011C657}"/>
              </a:ext>
            </a:extLst>
          </p:cNvPr>
          <p:cNvSpPr/>
          <p:nvPr/>
        </p:nvSpPr>
        <p:spPr>
          <a:xfrm>
            <a:off x="8277422" y="3500089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Ovale 18">
            <a:extLst>
              <a:ext uri="{FF2B5EF4-FFF2-40B4-BE49-F238E27FC236}">
                <a16:creationId xmlns:a16="http://schemas.microsoft.com/office/drawing/2014/main" id="{EDF887DA-BB64-4A63-B5E0-EFB2F21C450B}"/>
              </a:ext>
            </a:extLst>
          </p:cNvPr>
          <p:cNvSpPr/>
          <p:nvPr/>
        </p:nvSpPr>
        <p:spPr>
          <a:xfrm>
            <a:off x="8851959" y="3500089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6" name="Ovale 19">
            <a:extLst>
              <a:ext uri="{FF2B5EF4-FFF2-40B4-BE49-F238E27FC236}">
                <a16:creationId xmlns:a16="http://schemas.microsoft.com/office/drawing/2014/main" id="{76489157-D554-4E2D-8CA3-61CBB3AD50C1}"/>
              </a:ext>
            </a:extLst>
          </p:cNvPr>
          <p:cNvSpPr/>
          <p:nvPr/>
        </p:nvSpPr>
        <p:spPr>
          <a:xfrm>
            <a:off x="7998248" y="2634242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7" name="Ovale 20">
            <a:extLst>
              <a:ext uri="{FF2B5EF4-FFF2-40B4-BE49-F238E27FC236}">
                <a16:creationId xmlns:a16="http://schemas.microsoft.com/office/drawing/2014/main" id="{A193682D-C5CB-46B8-902A-4619FD83D1C1}"/>
              </a:ext>
            </a:extLst>
          </p:cNvPr>
          <p:cNvSpPr/>
          <p:nvPr/>
        </p:nvSpPr>
        <p:spPr>
          <a:xfrm>
            <a:off x="7998248" y="3500089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8" name="Ovale 21">
            <a:extLst>
              <a:ext uri="{FF2B5EF4-FFF2-40B4-BE49-F238E27FC236}">
                <a16:creationId xmlns:a16="http://schemas.microsoft.com/office/drawing/2014/main" id="{34D1580C-2BF6-4BE0-B0B3-8F042D8DF359}"/>
              </a:ext>
            </a:extLst>
          </p:cNvPr>
          <p:cNvSpPr/>
          <p:nvPr/>
        </p:nvSpPr>
        <p:spPr>
          <a:xfrm>
            <a:off x="9155407" y="2634242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9" name="Ovale 22">
            <a:extLst>
              <a:ext uri="{FF2B5EF4-FFF2-40B4-BE49-F238E27FC236}">
                <a16:creationId xmlns:a16="http://schemas.microsoft.com/office/drawing/2014/main" id="{D0400312-EA5A-4522-8511-FBA38E88791B}"/>
              </a:ext>
            </a:extLst>
          </p:cNvPr>
          <p:cNvSpPr/>
          <p:nvPr/>
        </p:nvSpPr>
        <p:spPr>
          <a:xfrm>
            <a:off x="9155407" y="3500089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B0BBA1FE-40AC-44F1-869B-CE364307E3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111" y="4173592"/>
            <a:ext cx="905207" cy="678905"/>
          </a:xfrm>
          <a:prstGeom prst="rect">
            <a:avLst/>
          </a:prstGeom>
        </p:spPr>
      </p:pic>
      <p:sp>
        <p:nvSpPr>
          <p:cNvPr id="91" name="Lightning Bolt 90">
            <a:extLst>
              <a:ext uri="{FF2B5EF4-FFF2-40B4-BE49-F238E27FC236}">
                <a16:creationId xmlns:a16="http://schemas.microsoft.com/office/drawing/2014/main" id="{3F7B4544-79F5-491F-99D7-233D040EB85F}"/>
              </a:ext>
            </a:extLst>
          </p:cNvPr>
          <p:cNvSpPr/>
          <p:nvPr/>
        </p:nvSpPr>
        <p:spPr>
          <a:xfrm>
            <a:off x="7468861" y="3686205"/>
            <a:ext cx="325234" cy="487386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1030CB6-22EB-47A9-A002-F091CBABA586}"/>
              </a:ext>
            </a:extLst>
          </p:cNvPr>
          <p:cNvSpPr txBox="1"/>
          <p:nvPr/>
        </p:nvSpPr>
        <p:spPr>
          <a:xfrm>
            <a:off x="831827" y="1854967"/>
            <a:ext cx="3636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Aula studio 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69125C3-3EBC-446D-B4F4-B35E612ED1E4}"/>
              </a:ext>
            </a:extLst>
          </p:cNvPr>
          <p:cNvSpPr txBox="1"/>
          <p:nvPr/>
        </p:nvSpPr>
        <p:spPr>
          <a:xfrm>
            <a:off x="6070148" y="1826489"/>
            <a:ext cx="3636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Aula studio 2</a:t>
            </a:r>
          </a:p>
        </p:txBody>
      </p:sp>
      <p:sp>
        <p:nvSpPr>
          <p:cNvPr id="94" name="Callout 2 24">
            <a:extLst>
              <a:ext uri="{FF2B5EF4-FFF2-40B4-BE49-F238E27FC236}">
                <a16:creationId xmlns:a16="http://schemas.microsoft.com/office/drawing/2014/main" id="{840EAC97-1B17-450F-940A-83BC3BBB5388}"/>
              </a:ext>
            </a:extLst>
          </p:cNvPr>
          <p:cNvSpPr/>
          <p:nvPr/>
        </p:nvSpPr>
        <p:spPr>
          <a:xfrm>
            <a:off x="8454464" y="3861634"/>
            <a:ext cx="1215769" cy="451545"/>
          </a:xfrm>
          <a:prstGeom prst="borderCallout2">
            <a:avLst>
              <a:gd name="adj1" fmla="val 18750"/>
              <a:gd name="adj2" fmla="val 695"/>
              <a:gd name="adj3" fmla="val 18750"/>
              <a:gd name="adj4" fmla="val -16667"/>
              <a:gd name="adj5" fmla="val 20430"/>
              <a:gd name="adj6" fmla="val -6147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ysClr val="windowText" lastClr="000000"/>
                </a:solidFill>
              </a:rPr>
              <a:t>Posto si libera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EB0DF9A-6FDC-49AD-A4DC-D0E0AE9F4B9C}"/>
              </a:ext>
            </a:extLst>
          </p:cNvPr>
          <p:cNvSpPr txBox="1"/>
          <p:nvPr/>
        </p:nvSpPr>
        <p:spPr>
          <a:xfrm>
            <a:off x="10299920" y="4089248"/>
            <a:ext cx="1223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Utente finale</a:t>
            </a:r>
          </a:p>
        </p:txBody>
      </p:sp>
    </p:spTree>
    <p:extLst>
      <p:ext uri="{BB962C8B-B14F-4D97-AF65-F5344CB8AC3E}">
        <p14:creationId xmlns:p14="http://schemas.microsoft.com/office/powerpoint/2010/main" val="2929135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magine 26"/>
          <p:cNvPicPr>
            <a:picLocks noChangeAspect="1"/>
          </p:cNvPicPr>
          <p:nvPr/>
        </p:nvPicPr>
        <p:blipFill rotWithShape="1">
          <a:blip r:embed="rId2"/>
          <a:srcRect l="2201" t="1668" r="4600" b="5443"/>
          <a:stretch/>
        </p:blipFill>
        <p:spPr>
          <a:xfrm>
            <a:off x="4935050" y="3485629"/>
            <a:ext cx="2321899" cy="1688654"/>
          </a:xfrm>
          <a:prstGeom prst="rect">
            <a:avLst/>
          </a:prstGeom>
        </p:spPr>
      </p:pic>
      <p:sp>
        <p:nvSpPr>
          <p:cNvPr id="52" name="Title 1">
            <a:extLst>
              <a:ext uri="{FF2B5EF4-FFF2-40B4-BE49-F238E27FC236}">
                <a16:creationId xmlns:a16="http://schemas.microsoft.com/office/drawing/2014/main" id="{515D56D6-294D-44FB-B3E2-DE9DB87B0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9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it-IT" b="1" dirty="0"/>
              <a:t>Architettura software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A4B92CE-3848-4D79-AAF0-C4D07143B8BD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>
            <a:off x="6095998" y="2737046"/>
            <a:ext cx="2" cy="748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10F67F0-1339-41CA-8C96-D79072E835A4}"/>
              </a:ext>
            </a:extLst>
          </p:cNvPr>
          <p:cNvCxnSpPr>
            <a:cxnSpLocks/>
          </p:cNvCxnSpPr>
          <p:nvPr/>
        </p:nvCxnSpPr>
        <p:spPr>
          <a:xfrm>
            <a:off x="7205434" y="4211005"/>
            <a:ext cx="1176295" cy="0"/>
          </a:xfrm>
          <a:prstGeom prst="straightConnector1">
            <a:avLst/>
          </a:prstGeom>
          <a:ln w="28575">
            <a:solidFill>
              <a:schemeClr val="tx1"/>
            </a:solidFill>
            <a:prstDash val="lgDashDot"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ECEC739-DDBB-4DBD-9AE8-834DD4933D3B}"/>
              </a:ext>
            </a:extLst>
          </p:cNvPr>
          <p:cNvCxnSpPr>
            <a:cxnSpLocks/>
          </p:cNvCxnSpPr>
          <p:nvPr/>
        </p:nvCxnSpPr>
        <p:spPr>
          <a:xfrm flipH="1">
            <a:off x="3683948" y="4211005"/>
            <a:ext cx="1251102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C447C3E-F92E-4090-830C-2CE99DE866BA}"/>
              </a:ext>
            </a:extLst>
          </p:cNvPr>
          <p:cNvSpPr txBox="1"/>
          <p:nvPr/>
        </p:nvSpPr>
        <p:spPr>
          <a:xfrm>
            <a:off x="5512547" y="1757367"/>
            <a:ext cx="1281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Sensori aula studio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66619FD-4E6E-4502-A61D-E08B77F257BB}"/>
              </a:ext>
            </a:extLst>
          </p:cNvPr>
          <p:cNvSpPr txBox="1"/>
          <p:nvPr/>
        </p:nvSpPr>
        <p:spPr>
          <a:xfrm>
            <a:off x="9275230" y="4006146"/>
            <a:ext cx="1223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Studente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64B0DB8-0B1E-4569-A266-EC7EFD7252FE}"/>
              </a:ext>
            </a:extLst>
          </p:cNvPr>
          <p:cNvSpPr txBox="1"/>
          <p:nvPr/>
        </p:nvSpPr>
        <p:spPr>
          <a:xfrm>
            <a:off x="749462" y="3749340"/>
            <a:ext cx="23954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Raccoglitore di statistiche sull’utilizzo delle aule studio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12B92AE-CB25-4F2E-9CA5-4E827EF2740F}"/>
              </a:ext>
            </a:extLst>
          </p:cNvPr>
          <p:cNvCxnSpPr/>
          <p:nvPr/>
        </p:nvCxnSpPr>
        <p:spPr>
          <a:xfrm>
            <a:off x="9540467" y="2544685"/>
            <a:ext cx="78561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9B703F6-DD2C-4BEC-88EA-29D1584B4E09}"/>
              </a:ext>
            </a:extLst>
          </p:cNvPr>
          <p:cNvCxnSpPr/>
          <p:nvPr/>
        </p:nvCxnSpPr>
        <p:spPr>
          <a:xfrm>
            <a:off x="9540467" y="2888330"/>
            <a:ext cx="785611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A67D751-6D43-4DE5-917A-DBFE8C53FBC3}"/>
              </a:ext>
            </a:extLst>
          </p:cNvPr>
          <p:cNvCxnSpPr/>
          <p:nvPr/>
        </p:nvCxnSpPr>
        <p:spPr>
          <a:xfrm>
            <a:off x="9540467" y="3259296"/>
            <a:ext cx="785611" cy="0"/>
          </a:xfrm>
          <a:prstGeom prst="straightConnector1">
            <a:avLst/>
          </a:prstGeom>
          <a:ln w="28575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3C25ABA-CFEE-4EE9-B4E3-0DC9B8CB791E}"/>
              </a:ext>
            </a:extLst>
          </p:cNvPr>
          <p:cNvSpPr txBox="1"/>
          <p:nvPr/>
        </p:nvSpPr>
        <p:spPr>
          <a:xfrm>
            <a:off x="10428183" y="2360019"/>
            <a:ext cx="1178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Update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E93FB48-5507-444B-85AF-8C33D224BE28}"/>
              </a:ext>
            </a:extLst>
          </p:cNvPr>
          <p:cNvSpPr txBox="1"/>
          <p:nvPr/>
        </p:nvSpPr>
        <p:spPr>
          <a:xfrm>
            <a:off x="10428185" y="2686817"/>
            <a:ext cx="1178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Subscribe</a:t>
            </a:r>
            <a:endParaRPr lang="it-IT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86F4D57-BA7D-4A90-A7F7-43E4E51C2593}"/>
              </a:ext>
            </a:extLst>
          </p:cNvPr>
          <p:cNvSpPr txBox="1"/>
          <p:nvPr/>
        </p:nvSpPr>
        <p:spPr>
          <a:xfrm>
            <a:off x="10428184" y="3013615"/>
            <a:ext cx="1178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Query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3B9871C-D97B-424B-9B70-7B844EAB404E}"/>
              </a:ext>
            </a:extLst>
          </p:cNvPr>
          <p:cNvSpPr/>
          <p:nvPr/>
        </p:nvSpPr>
        <p:spPr>
          <a:xfrm>
            <a:off x="9391140" y="2360019"/>
            <a:ext cx="2215166" cy="10229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ttangolo arrotondato 9">
            <a:extLst>
              <a:ext uri="{FF2B5EF4-FFF2-40B4-BE49-F238E27FC236}">
                <a16:creationId xmlns:a16="http://schemas.microsoft.com/office/drawing/2014/main" id="{80F28CE1-DB9B-4001-88AE-ABD34C978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5653" y="4031617"/>
            <a:ext cx="717550" cy="358775"/>
          </a:xfrm>
          <a:prstGeom prst="roundRect">
            <a:avLst>
              <a:gd name="adj" fmla="val 16667"/>
            </a:avLst>
          </a:prstGeom>
          <a:solidFill>
            <a:srgbClr val="E1FFE2"/>
          </a:solidFill>
          <a:ln w="25400">
            <a:solidFill>
              <a:srgbClr val="007003"/>
            </a:solidFill>
            <a:round/>
            <a:headEnd/>
            <a:tailEnd/>
          </a:ln>
        </p:spPr>
        <p:txBody>
          <a:bodyPr lIns="91430" tIns="45715" rIns="91430" bIns="45715" anchor="ctr"/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t-IT" altLang="it-IT" sz="2400" u="none" dirty="0">
                <a:solidFill>
                  <a:srgbClr val="007003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KP</a:t>
            </a:r>
            <a:endParaRPr lang="it-IT" altLang="it-IT" sz="2000" u="none" dirty="0">
              <a:solidFill>
                <a:srgbClr val="007003"/>
              </a:solidFill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  <p:sp>
        <p:nvSpPr>
          <p:cNvPr id="21" name="Text Box 78">
            <a:extLst>
              <a:ext uri="{FF2B5EF4-FFF2-40B4-BE49-F238E27FC236}">
                <a16:creationId xmlns:a16="http://schemas.microsoft.com/office/drawing/2014/main" id="{2953AE9F-CA4B-434D-B517-5A6B41A658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6653" y="4260217"/>
            <a:ext cx="536575" cy="319088"/>
          </a:xfrm>
          <a:prstGeom prst="rect">
            <a:avLst/>
          </a:prstGeom>
          <a:solidFill>
            <a:srgbClr val="FFFF66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lIns="82945" tIns="41473" rIns="82945" bIns="41473">
            <a:spAutoFit/>
          </a:bodyPr>
          <a:lstStyle>
            <a:lvl1pPr defTabSz="828675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8675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8675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8675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8675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it-IT" sz="1600" u="none" dirty="0">
                <a:solidFill>
                  <a:srgbClr val="FF0000"/>
                </a:solidFill>
                <a:ea typeface="MS PGothic" panose="020B0600070205080204" pitchFamily="34" charset="-128"/>
              </a:rPr>
              <a:t>GUI</a:t>
            </a:r>
          </a:p>
        </p:txBody>
      </p:sp>
      <p:sp>
        <p:nvSpPr>
          <p:cNvPr id="22" name="Rettangolo arrotondato 9">
            <a:extLst>
              <a:ext uri="{FF2B5EF4-FFF2-40B4-BE49-F238E27FC236}">
                <a16:creationId xmlns:a16="http://schemas.microsoft.com/office/drawing/2014/main" id="{F0733ADA-4285-4305-B0A6-57A39C711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729" y="4031617"/>
            <a:ext cx="717550" cy="358775"/>
          </a:xfrm>
          <a:prstGeom prst="roundRect">
            <a:avLst>
              <a:gd name="adj" fmla="val 16667"/>
            </a:avLst>
          </a:prstGeom>
          <a:solidFill>
            <a:srgbClr val="E1FFE2"/>
          </a:solidFill>
          <a:ln w="25400">
            <a:solidFill>
              <a:srgbClr val="007003"/>
            </a:solidFill>
            <a:round/>
            <a:headEnd/>
            <a:tailEnd/>
          </a:ln>
        </p:spPr>
        <p:txBody>
          <a:bodyPr lIns="91430" tIns="45715" rIns="91430" bIns="45715" anchor="ctr"/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t-IT" altLang="it-IT" sz="2400" u="none" dirty="0">
                <a:solidFill>
                  <a:srgbClr val="007003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KP</a:t>
            </a:r>
            <a:endParaRPr lang="it-IT" altLang="it-IT" sz="2000" u="none" dirty="0">
              <a:solidFill>
                <a:srgbClr val="007003"/>
              </a:solidFill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  <p:sp>
        <p:nvSpPr>
          <p:cNvPr id="23" name="Text Box 78">
            <a:extLst>
              <a:ext uri="{FF2B5EF4-FFF2-40B4-BE49-F238E27FC236}">
                <a16:creationId xmlns:a16="http://schemas.microsoft.com/office/drawing/2014/main" id="{93FA6EE6-1633-4B45-ACA4-5BF7EA8EC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2729" y="4260217"/>
            <a:ext cx="536575" cy="319088"/>
          </a:xfrm>
          <a:prstGeom prst="rect">
            <a:avLst/>
          </a:prstGeom>
          <a:solidFill>
            <a:srgbClr val="FFFF66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lIns="82945" tIns="41473" rIns="82945" bIns="41473">
            <a:spAutoFit/>
          </a:bodyPr>
          <a:lstStyle>
            <a:lvl1pPr defTabSz="828675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8675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8675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8675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8675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it-IT" sz="1600" u="none" dirty="0">
                <a:solidFill>
                  <a:srgbClr val="FF0000"/>
                </a:solidFill>
                <a:ea typeface="MS PGothic" panose="020B0600070205080204" pitchFamily="34" charset="-128"/>
              </a:rPr>
              <a:t>GUI</a:t>
            </a:r>
          </a:p>
        </p:txBody>
      </p:sp>
      <p:sp>
        <p:nvSpPr>
          <p:cNvPr id="25" name="Rettangolo arrotondato 13">
            <a:extLst>
              <a:ext uri="{FF2B5EF4-FFF2-40B4-BE49-F238E27FC236}">
                <a16:creationId xmlns:a16="http://schemas.microsoft.com/office/drawing/2014/main" id="{31961561-89EB-41DC-89CE-8CCB1CE52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5" y="2378271"/>
            <a:ext cx="720725" cy="358775"/>
          </a:xfrm>
          <a:prstGeom prst="roundRect">
            <a:avLst>
              <a:gd name="adj" fmla="val 16667"/>
            </a:avLst>
          </a:prstGeom>
          <a:solidFill>
            <a:srgbClr val="DBEEF4"/>
          </a:solidFill>
          <a:ln w="25400">
            <a:solidFill>
              <a:srgbClr val="215968"/>
            </a:solidFill>
            <a:round/>
            <a:headEnd/>
            <a:tailEnd/>
          </a:ln>
        </p:spPr>
        <p:txBody>
          <a:bodyPr lIns="17998" tIns="45715" rIns="17998" bIns="45715" anchor="ctr"/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2400" u="none" dirty="0">
                <a:solidFill>
                  <a:srgbClr val="215968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KP</a:t>
            </a:r>
          </a:p>
        </p:txBody>
      </p:sp>
      <p:sp>
        <p:nvSpPr>
          <p:cNvPr id="26" name="Rettangolo arrotondato 9">
            <a:extLst>
              <a:ext uri="{FF2B5EF4-FFF2-40B4-BE49-F238E27FC236}">
                <a16:creationId xmlns:a16="http://schemas.microsoft.com/office/drawing/2014/main" id="{BF3F0CC6-8848-49B8-A8E5-4ED077B32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7589" y="3055000"/>
            <a:ext cx="1327641" cy="216084"/>
          </a:xfrm>
          <a:prstGeom prst="roundRect">
            <a:avLst>
              <a:gd name="adj" fmla="val 16667"/>
            </a:avLst>
          </a:prstGeom>
          <a:solidFill>
            <a:srgbClr val="E1FFE2"/>
          </a:solidFill>
          <a:ln w="25400">
            <a:solidFill>
              <a:srgbClr val="007003"/>
            </a:solidFill>
            <a:round/>
            <a:headEnd/>
            <a:tailEnd/>
          </a:ln>
        </p:spPr>
        <p:txBody>
          <a:bodyPr lIns="91430" tIns="45715" rIns="91430" bIns="45715" anchor="ctr"/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t-IT" altLang="it-IT" sz="1600" u="none" dirty="0">
                <a:solidFill>
                  <a:srgbClr val="007003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Consumatore</a:t>
            </a:r>
            <a:endParaRPr lang="it-IT" altLang="it-IT" sz="1400" u="none" dirty="0">
              <a:solidFill>
                <a:srgbClr val="007003"/>
              </a:solidFill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  <p:sp>
        <p:nvSpPr>
          <p:cNvPr id="28" name="Rettangolo arrotondato 13">
            <a:extLst>
              <a:ext uri="{FF2B5EF4-FFF2-40B4-BE49-F238E27FC236}">
                <a16:creationId xmlns:a16="http://schemas.microsoft.com/office/drawing/2014/main" id="{8CD464A0-4ED4-4E03-9088-24098CBB0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7589" y="2480117"/>
            <a:ext cx="1327641" cy="216084"/>
          </a:xfrm>
          <a:prstGeom prst="roundRect">
            <a:avLst>
              <a:gd name="adj" fmla="val 16667"/>
            </a:avLst>
          </a:prstGeom>
          <a:solidFill>
            <a:srgbClr val="DBEEF4"/>
          </a:solidFill>
          <a:ln w="25400">
            <a:solidFill>
              <a:srgbClr val="215968"/>
            </a:solidFill>
            <a:round/>
            <a:headEnd/>
            <a:tailEnd/>
          </a:ln>
        </p:spPr>
        <p:txBody>
          <a:bodyPr lIns="17998" tIns="45715" rIns="17998" bIns="45715" anchor="ctr"/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t-IT" altLang="it-IT" sz="1600" u="none" dirty="0">
                <a:solidFill>
                  <a:srgbClr val="215968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Produttore</a:t>
            </a:r>
            <a:endParaRPr lang="it-IT" altLang="it-IT" sz="1600" u="none" dirty="0">
              <a:solidFill>
                <a:srgbClr val="4F6228"/>
              </a:solidFill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  <p:sp>
        <p:nvSpPr>
          <p:cNvPr id="29" name="Rettangolo arrotondato 13">
            <a:extLst>
              <a:ext uri="{FF2B5EF4-FFF2-40B4-BE49-F238E27FC236}">
                <a16:creationId xmlns:a16="http://schemas.microsoft.com/office/drawing/2014/main" id="{97B7CC29-ECF5-4716-8163-AA7A44DE8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7589" y="2768229"/>
            <a:ext cx="1327641" cy="217525"/>
          </a:xfrm>
          <a:prstGeom prst="roundRect">
            <a:avLst>
              <a:gd name="adj" fmla="val 16667"/>
            </a:avLst>
          </a:prstGeom>
          <a:solidFill>
            <a:srgbClr val="FFCCCC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lIns="17998" tIns="45715" rIns="17998" bIns="45715" anchor="ctr"/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t-IT" altLang="it-IT" sz="1600" u="none" dirty="0">
                <a:solidFill>
                  <a:srgbClr val="215968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Aggregatore</a:t>
            </a:r>
            <a:endParaRPr lang="it-IT" altLang="it-IT" sz="1600" u="none" dirty="0">
              <a:solidFill>
                <a:srgbClr val="4F6228"/>
              </a:solidFill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  <p:cxnSp>
        <p:nvCxnSpPr>
          <p:cNvPr id="30" name="Straight Arrow Connector 23">
            <a:extLst>
              <a:ext uri="{FF2B5EF4-FFF2-40B4-BE49-F238E27FC236}">
                <a16:creationId xmlns:a16="http://schemas.microsoft.com/office/drawing/2014/main" id="{54C67FE7-B1D0-439C-80D3-78DA62AC2F16}"/>
              </a:ext>
            </a:extLst>
          </p:cNvPr>
          <p:cNvCxnSpPr>
            <a:cxnSpLocks/>
          </p:cNvCxnSpPr>
          <p:nvPr/>
        </p:nvCxnSpPr>
        <p:spPr>
          <a:xfrm flipV="1">
            <a:off x="6153227" y="5174283"/>
            <a:ext cx="2" cy="748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tangolo arrotondato 13">
            <a:extLst>
              <a:ext uri="{FF2B5EF4-FFF2-40B4-BE49-F238E27FC236}">
                <a16:creationId xmlns:a16="http://schemas.microsoft.com/office/drawing/2014/main" id="{0F8AF0A3-97DC-4A5A-ADAB-83921681B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5" y="5922866"/>
            <a:ext cx="720725" cy="358775"/>
          </a:xfrm>
          <a:prstGeom prst="roundRect">
            <a:avLst>
              <a:gd name="adj" fmla="val 16667"/>
            </a:avLst>
          </a:prstGeom>
          <a:solidFill>
            <a:srgbClr val="FFCCCC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lIns="17998" tIns="45715" rIns="17998" bIns="45715" anchor="ctr"/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2400" u="none" dirty="0">
                <a:solidFill>
                  <a:srgbClr val="215968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KP</a:t>
            </a:r>
          </a:p>
        </p:txBody>
      </p:sp>
      <p:sp>
        <p:nvSpPr>
          <p:cNvPr id="33" name="TextBox 46">
            <a:extLst>
              <a:ext uri="{FF2B5EF4-FFF2-40B4-BE49-F238E27FC236}">
                <a16:creationId xmlns:a16="http://schemas.microsoft.com/office/drawing/2014/main" id="{521A1632-B0D8-43D4-AE28-F2CBA6EE086B}"/>
              </a:ext>
            </a:extLst>
          </p:cNvPr>
          <p:cNvSpPr txBox="1"/>
          <p:nvPr/>
        </p:nvSpPr>
        <p:spPr>
          <a:xfrm>
            <a:off x="5455317" y="6232380"/>
            <a:ext cx="1281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Controller aula studio</a:t>
            </a:r>
          </a:p>
        </p:txBody>
      </p:sp>
      <p:cxnSp>
        <p:nvCxnSpPr>
          <p:cNvPr id="35" name="Straight Arrow Connector 23">
            <a:extLst>
              <a:ext uri="{FF2B5EF4-FFF2-40B4-BE49-F238E27FC236}">
                <a16:creationId xmlns:a16="http://schemas.microsoft.com/office/drawing/2014/main" id="{03606D0F-2724-4F3D-B012-E75267823C47}"/>
              </a:ext>
            </a:extLst>
          </p:cNvPr>
          <p:cNvCxnSpPr>
            <a:cxnSpLocks/>
          </p:cNvCxnSpPr>
          <p:nvPr/>
        </p:nvCxnSpPr>
        <p:spPr>
          <a:xfrm>
            <a:off x="6013067" y="5174283"/>
            <a:ext cx="2" cy="748583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101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ttangolo 39">
            <a:extLst>
              <a:ext uri="{FF2B5EF4-FFF2-40B4-BE49-F238E27FC236}">
                <a16:creationId xmlns:a16="http://schemas.microsoft.com/office/drawing/2014/main" id="{ED84EC8D-8930-49C8-8568-DB3A6A555CD5}"/>
              </a:ext>
            </a:extLst>
          </p:cNvPr>
          <p:cNvSpPr/>
          <p:nvPr/>
        </p:nvSpPr>
        <p:spPr>
          <a:xfrm>
            <a:off x="8950431" y="2838883"/>
            <a:ext cx="3125754" cy="29151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BAB24343-C3CA-4909-A282-307DA573BF69}"/>
              </a:ext>
            </a:extLst>
          </p:cNvPr>
          <p:cNvSpPr/>
          <p:nvPr/>
        </p:nvSpPr>
        <p:spPr>
          <a:xfrm>
            <a:off x="4278922" y="2838883"/>
            <a:ext cx="3125754" cy="29151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C6D9FE24-1D35-4E34-95FD-0121D65509C0}"/>
              </a:ext>
            </a:extLst>
          </p:cNvPr>
          <p:cNvSpPr/>
          <p:nvPr/>
        </p:nvSpPr>
        <p:spPr>
          <a:xfrm>
            <a:off x="87465" y="4766119"/>
            <a:ext cx="3125754" cy="1988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992191D7-76DA-46A9-97AB-1375A5B33410}"/>
              </a:ext>
            </a:extLst>
          </p:cNvPr>
          <p:cNvSpPr/>
          <p:nvPr/>
        </p:nvSpPr>
        <p:spPr>
          <a:xfrm>
            <a:off x="87465" y="1780614"/>
            <a:ext cx="3125754" cy="1988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7" name="Immagine 26"/>
          <p:cNvPicPr>
            <a:picLocks noChangeAspect="1"/>
          </p:cNvPicPr>
          <p:nvPr/>
        </p:nvPicPr>
        <p:blipFill rotWithShape="1">
          <a:blip r:embed="rId2"/>
          <a:srcRect l="2201" t="1668" r="4600" b="5443"/>
          <a:stretch/>
        </p:blipFill>
        <p:spPr>
          <a:xfrm>
            <a:off x="4502801" y="3988231"/>
            <a:ext cx="1183613" cy="860810"/>
          </a:xfrm>
          <a:prstGeom prst="rect">
            <a:avLst/>
          </a:prstGeom>
        </p:spPr>
      </p:pic>
      <p:sp>
        <p:nvSpPr>
          <p:cNvPr id="52" name="Title 1">
            <a:extLst>
              <a:ext uri="{FF2B5EF4-FFF2-40B4-BE49-F238E27FC236}">
                <a16:creationId xmlns:a16="http://schemas.microsoft.com/office/drawing/2014/main" id="{515D56D6-294D-44FB-B3E2-DE9DB87B0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9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it-IT" b="1" dirty="0"/>
              <a:t>Infrastruttura HW/SW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447C3E-F92E-4090-830C-2CE99DE866BA}"/>
              </a:ext>
            </a:extLst>
          </p:cNvPr>
          <p:cNvSpPr txBox="1"/>
          <p:nvPr/>
        </p:nvSpPr>
        <p:spPr>
          <a:xfrm>
            <a:off x="1102917" y="2049870"/>
            <a:ext cx="1281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Sensori aula studio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66619FD-4E6E-4502-A61D-E08B77F257BB}"/>
              </a:ext>
            </a:extLst>
          </p:cNvPr>
          <p:cNvSpPr txBox="1"/>
          <p:nvPr/>
        </p:nvSpPr>
        <p:spPr>
          <a:xfrm>
            <a:off x="9404387" y="3923712"/>
            <a:ext cx="1223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Studente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64B0DB8-0B1E-4569-A266-EC7EFD7252FE}"/>
              </a:ext>
            </a:extLst>
          </p:cNvPr>
          <p:cNvSpPr txBox="1"/>
          <p:nvPr/>
        </p:nvSpPr>
        <p:spPr>
          <a:xfrm>
            <a:off x="4471500" y="2958092"/>
            <a:ext cx="23954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Raccoglitore di statistiche sull’utilizzo delle aule studio</a:t>
            </a:r>
          </a:p>
        </p:txBody>
      </p:sp>
      <p:sp>
        <p:nvSpPr>
          <p:cNvPr id="20" name="Rettangolo arrotondato 9">
            <a:extLst>
              <a:ext uri="{FF2B5EF4-FFF2-40B4-BE49-F238E27FC236}">
                <a16:creationId xmlns:a16="http://schemas.microsoft.com/office/drawing/2014/main" id="{80F28CE1-DB9B-4001-88AE-ABD34C978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3024" y="4968807"/>
            <a:ext cx="717550" cy="358775"/>
          </a:xfrm>
          <a:prstGeom prst="roundRect">
            <a:avLst>
              <a:gd name="adj" fmla="val 16667"/>
            </a:avLst>
          </a:prstGeom>
          <a:solidFill>
            <a:srgbClr val="E1FFE2"/>
          </a:solidFill>
          <a:ln w="25400">
            <a:solidFill>
              <a:srgbClr val="007003"/>
            </a:solidFill>
            <a:round/>
            <a:headEnd/>
            <a:tailEnd/>
          </a:ln>
        </p:spPr>
        <p:txBody>
          <a:bodyPr lIns="91430" tIns="45715" rIns="91430" bIns="45715" anchor="ctr"/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t-IT" altLang="it-IT" sz="2400" u="none" dirty="0">
                <a:solidFill>
                  <a:srgbClr val="007003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KP</a:t>
            </a:r>
            <a:endParaRPr lang="it-IT" altLang="it-IT" sz="2000" u="none" dirty="0">
              <a:solidFill>
                <a:srgbClr val="007003"/>
              </a:solidFill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  <p:sp>
        <p:nvSpPr>
          <p:cNvPr id="21" name="Text Box 78">
            <a:extLst>
              <a:ext uri="{FF2B5EF4-FFF2-40B4-BE49-F238E27FC236}">
                <a16:creationId xmlns:a16="http://schemas.microsoft.com/office/drawing/2014/main" id="{2953AE9F-CA4B-434D-B517-5A6B41A658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4024" y="5197407"/>
            <a:ext cx="536575" cy="319088"/>
          </a:xfrm>
          <a:prstGeom prst="rect">
            <a:avLst/>
          </a:prstGeom>
          <a:solidFill>
            <a:srgbClr val="FFFF66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lIns="82945" tIns="41473" rIns="82945" bIns="41473">
            <a:spAutoFit/>
          </a:bodyPr>
          <a:lstStyle>
            <a:lvl1pPr defTabSz="828675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8675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8675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8675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8675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it-IT" sz="1600" u="none" dirty="0">
                <a:solidFill>
                  <a:srgbClr val="FF0000"/>
                </a:solidFill>
                <a:ea typeface="MS PGothic" panose="020B0600070205080204" pitchFamily="34" charset="-128"/>
              </a:rPr>
              <a:t>GUI</a:t>
            </a:r>
          </a:p>
        </p:txBody>
      </p:sp>
      <p:sp>
        <p:nvSpPr>
          <p:cNvPr id="22" name="Rettangolo arrotondato 9">
            <a:extLst>
              <a:ext uri="{FF2B5EF4-FFF2-40B4-BE49-F238E27FC236}">
                <a16:creationId xmlns:a16="http://schemas.microsoft.com/office/drawing/2014/main" id="{F0733ADA-4285-4305-B0A6-57A39C711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5134" y="4407344"/>
            <a:ext cx="717550" cy="358775"/>
          </a:xfrm>
          <a:prstGeom prst="roundRect">
            <a:avLst>
              <a:gd name="adj" fmla="val 16667"/>
            </a:avLst>
          </a:prstGeom>
          <a:solidFill>
            <a:srgbClr val="E1FFE2"/>
          </a:solidFill>
          <a:ln w="25400">
            <a:solidFill>
              <a:srgbClr val="007003"/>
            </a:solidFill>
            <a:round/>
            <a:headEnd/>
            <a:tailEnd/>
          </a:ln>
        </p:spPr>
        <p:txBody>
          <a:bodyPr lIns="91430" tIns="45715" rIns="91430" bIns="45715" anchor="ctr"/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t-IT" altLang="it-IT" sz="2400" u="none" dirty="0">
                <a:solidFill>
                  <a:srgbClr val="007003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KP</a:t>
            </a:r>
            <a:endParaRPr lang="it-IT" altLang="it-IT" sz="2000" u="none" dirty="0">
              <a:solidFill>
                <a:srgbClr val="007003"/>
              </a:solidFill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  <p:sp>
        <p:nvSpPr>
          <p:cNvPr id="23" name="Text Box 78">
            <a:extLst>
              <a:ext uri="{FF2B5EF4-FFF2-40B4-BE49-F238E27FC236}">
                <a16:creationId xmlns:a16="http://schemas.microsoft.com/office/drawing/2014/main" id="{93FA6EE6-1633-4B45-ACA4-5BF7EA8EC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16134" y="4635944"/>
            <a:ext cx="536575" cy="319088"/>
          </a:xfrm>
          <a:prstGeom prst="rect">
            <a:avLst/>
          </a:prstGeom>
          <a:solidFill>
            <a:srgbClr val="FFFF66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lIns="82945" tIns="41473" rIns="82945" bIns="41473">
            <a:spAutoFit/>
          </a:bodyPr>
          <a:lstStyle>
            <a:lvl1pPr defTabSz="828675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8675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8675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8675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8675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it-IT" sz="1600" u="none" dirty="0">
                <a:solidFill>
                  <a:srgbClr val="FF0000"/>
                </a:solidFill>
                <a:ea typeface="MS PGothic" panose="020B0600070205080204" pitchFamily="34" charset="-128"/>
              </a:rPr>
              <a:t>GUI</a:t>
            </a:r>
          </a:p>
        </p:txBody>
      </p:sp>
      <p:sp>
        <p:nvSpPr>
          <p:cNvPr id="25" name="Rettangolo arrotondato 13">
            <a:extLst>
              <a:ext uri="{FF2B5EF4-FFF2-40B4-BE49-F238E27FC236}">
                <a16:creationId xmlns:a16="http://schemas.microsoft.com/office/drawing/2014/main" id="{31961561-89EB-41DC-89CE-8CCB1CE52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6005" y="2670774"/>
            <a:ext cx="720725" cy="358775"/>
          </a:xfrm>
          <a:prstGeom prst="roundRect">
            <a:avLst>
              <a:gd name="adj" fmla="val 16667"/>
            </a:avLst>
          </a:prstGeom>
          <a:solidFill>
            <a:srgbClr val="DBEEF4"/>
          </a:solidFill>
          <a:ln w="25400">
            <a:solidFill>
              <a:srgbClr val="215968"/>
            </a:solidFill>
            <a:round/>
            <a:headEnd/>
            <a:tailEnd/>
          </a:ln>
        </p:spPr>
        <p:txBody>
          <a:bodyPr lIns="17998" tIns="45715" rIns="17998" bIns="45715" anchor="ctr"/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2400" u="none" dirty="0">
                <a:solidFill>
                  <a:srgbClr val="215968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KP</a:t>
            </a:r>
          </a:p>
        </p:txBody>
      </p:sp>
      <p:sp>
        <p:nvSpPr>
          <p:cNvPr id="31" name="Rettangolo arrotondato 13">
            <a:extLst>
              <a:ext uri="{FF2B5EF4-FFF2-40B4-BE49-F238E27FC236}">
                <a16:creationId xmlns:a16="http://schemas.microsoft.com/office/drawing/2014/main" id="{0F8AF0A3-97DC-4A5A-ADAB-83921681B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251" y="5843951"/>
            <a:ext cx="720725" cy="358775"/>
          </a:xfrm>
          <a:prstGeom prst="roundRect">
            <a:avLst>
              <a:gd name="adj" fmla="val 16667"/>
            </a:avLst>
          </a:prstGeom>
          <a:solidFill>
            <a:srgbClr val="FFCCCC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lIns="17998" tIns="45715" rIns="17998" bIns="45715" anchor="ctr"/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2400" u="none" dirty="0">
                <a:solidFill>
                  <a:srgbClr val="215968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KP</a:t>
            </a:r>
          </a:p>
        </p:txBody>
      </p:sp>
      <p:sp>
        <p:nvSpPr>
          <p:cNvPr id="33" name="TextBox 46">
            <a:extLst>
              <a:ext uri="{FF2B5EF4-FFF2-40B4-BE49-F238E27FC236}">
                <a16:creationId xmlns:a16="http://schemas.microsoft.com/office/drawing/2014/main" id="{521A1632-B0D8-43D4-AE28-F2CBA6EE086B}"/>
              </a:ext>
            </a:extLst>
          </p:cNvPr>
          <p:cNvSpPr txBox="1"/>
          <p:nvPr/>
        </p:nvSpPr>
        <p:spPr>
          <a:xfrm>
            <a:off x="1045686" y="5107695"/>
            <a:ext cx="1281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Controller aula studio</a:t>
            </a:r>
          </a:p>
        </p:txBody>
      </p:sp>
      <p:pic>
        <p:nvPicPr>
          <p:cNvPr id="32" name="Picture 72">
            <a:extLst>
              <a:ext uri="{FF2B5EF4-FFF2-40B4-BE49-F238E27FC236}">
                <a16:creationId xmlns:a16="http://schemas.microsoft.com/office/drawing/2014/main" id="{CFDDFECC-67FE-4484-9E0C-2289CDC43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FFC"/>
              </a:clrFrom>
              <a:clrTo>
                <a:srgbClr val="FEFF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351" y="3780951"/>
            <a:ext cx="1176337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Immagine 33">
            <a:extLst>
              <a:ext uri="{FF2B5EF4-FFF2-40B4-BE49-F238E27FC236}">
                <a16:creationId xmlns:a16="http://schemas.microsoft.com/office/drawing/2014/main" id="{8BA179D2-B601-4BDA-B81E-7B19AB97D0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684" y="3244056"/>
            <a:ext cx="1349200" cy="1908495"/>
          </a:xfrm>
          <a:prstGeom prst="rect">
            <a:avLst/>
          </a:prstGeom>
        </p:spPr>
      </p:pic>
      <p:pic>
        <p:nvPicPr>
          <p:cNvPr id="37" name="Picture 57">
            <a:extLst>
              <a:ext uri="{FF2B5EF4-FFF2-40B4-BE49-F238E27FC236}">
                <a16:creationId xmlns:a16="http://schemas.microsoft.com/office/drawing/2014/main" id="{6002E44C-DEE8-437F-AAA7-7E8D88B55A0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976" y="5650739"/>
            <a:ext cx="1471966" cy="110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03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1">
            <a:extLst>
              <a:ext uri="{FF2B5EF4-FFF2-40B4-BE49-F238E27FC236}">
                <a16:creationId xmlns:a16="http://schemas.microsoft.com/office/drawing/2014/main" id="{515D56D6-294D-44FB-B3E2-DE9DB87B0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9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it-IT" b="1" dirty="0"/>
              <a:t>Flusso dati</a:t>
            </a:r>
          </a:p>
        </p:txBody>
      </p:sp>
      <p:sp>
        <p:nvSpPr>
          <p:cNvPr id="20" name="Rettangolo arrotondato 9">
            <a:extLst>
              <a:ext uri="{FF2B5EF4-FFF2-40B4-BE49-F238E27FC236}">
                <a16:creationId xmlns:a16="http://schemas.microsoft.com/office/drawing/2014/main" id="{80F28CE1-DB9B-4001-88AE-ABD34C978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0817" y="3064765"/>
            <a:ext cx="717550" cy="358775"/>
          </a:xfrm>
          <a:prstGeom prst="roundRect">
            <a:avLst>
              <a:gd name="adj" fmla="val 16667"/>
            </a:avLst>
          </a:prstGeom>
          <a:solidFill>
            <a:srgbClr val="E1FFE2"/>
          </a:solidFill>
          <a:ln w="25400">
            <a:solidFill>
              <a:srgbClr val="007003"/>
            </a:solidFill>
            <a:round/>
            <a:headEnd/>
            <a:tailEnd/>
          </a:ln>
        </p:spPr>
        <p:txBody>
          <a:bodyPr lIns="91430" tIns="45715" rIns="91430" bIns="45715" anchor="ctr"/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t-IT" altLang="it-IT" sz="2400" u="none" dirty="0">
                <a:solidFill>
                  <a:srgbClr val="007003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KP</a:t>
            </a:r>
            <a:endParaRPr lang="it-IT" altLang="it-IT" sz="2000" u="none" dirty="0">
              <a:solidFill>
                <a:srgbClr val="007003"/>
              </a:solidFill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  <p:sp>
        <p:nvSpPr>
          <p:cNvPr id="26" name="Rettangolo arrotondato 13">
            <a:extLst>
              <a:ext uri="{FF2B5EF4-FFF2-40B4-BE49-F238E27FC236}">
                <a16:creationId xmlns:a16="http://schemas.microsoft.com/office/drawing/2014/main" id="{89234BE6-0992-47DA-AD84-6E1CC04E7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4966" y="3976862"/>
            <a:ext cx="720725" cy="358775"/>
          </a:xfrm>
          <a:prstGeom prst="roundRect">
            <a:avLst>
              <a:gd name="adj" fmla="val 16667"/>
            </a:avLst>
          </a:prstGeom>
          <a:solidFill>
            <a:srgbClr val="DBEEF4"/>
          </a:solidFill>
          <a:ln w="25400">
            <a:solidFill>
              <a:srgbClr val="215968"/>
            </a:solidFill>
            <a:round/>
            <a:headEnd/>
            <a:tailEnd/>
          </a:ln>
        </p:spPr>
        <p:txBody>
          <a:bodyPr lIns="17998" tIns="45715" rIns="17998" bIns="45715" anchor="ctr"/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2400" u="none" dirty="0">
                <a:solidFill>
                  <a:srgbClr val="215968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KP</a:t>
            </a:r>
          </a:p>
        </p:txBody>
      </p:sp>
      <p:sp>
        <p:nvSpPr>
          <p:cNvPr id="29" name="Rettangolo arrotondato 9">
            <a:extLst>
              <a:ext uri="{FF2B5EF4-FFF2-40B4-BE49-F238E27FC236}">
                <a16:creationId xmlns:a16="http://schemas.microsoft.com/office/drawing/2014/main" id="{4ED2CD02-2CC0-467B-A224-AA6F93E20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0817" y="4888957"/>
            <a:ext cx="717550" cy="358775"/>
          </a:xfrm>
          <a:prstGeom prst="roundRect">
            <a:avLst>
              <a:gd name="adj" fmla="val 16667"/>
            </a:avLst>
          </a:prstGeom>
          <a:solidFill>
            <a:srgbClr val="E1FFE2"/>
          </a:solidFill>
          <a:ln w="25400">
            <a:solidFill>
              <a:srgbClr val="007003"/>
            </a:solidFill>
            <a:round/>
            <a:headEnd/>
            <a:tailEnd/>
          </a:ln>
        </p:spPr>
        <p:txBody>
          <a:bodyPr lIns="91430" tIns="45715" rIns="91430" bIns="45715" anchor="ctr"/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t-IT" altLang="it-IT" sz="2400" u="none" dirty="0">
                <a:solidFill>
                  <a:srgbClr val="007003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KP</a:t>
            </a:r>
            <a:endParaRPr lang="it-IT" altLang="it-IT" sz="2000" u="none" dirty="0">
              <a:solidFill>
                <a:srgbClr val="007003"/>
              </a:solidFill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  <p:cxnSp>
        <p:nvCxnSpPr>
          <p:cNvPr id="30" name="AutoShape 42">
            <a:extLst>
              <a:ext uri="{FF2B5EF4-FFF2-40B4-BE49-F238E27FC236}">
                <a16:creationId xmlns:a16="http://schemas.microsoft.com/office/drawing/2014/main" id="{005225F7-0D34-48E9-B1DD-78593870B062}"/>
              </a:ext>
            </a:extLst>
          </p:cNvPr>
          <p:cNvCxnSpPr>
            <a:cxnSpLocks noChangeShapeType="1"/>
            <a:stCxn id="38" idx="3"/>
            <a:endCxn id="20" idx="1"/>
          </p:cNvCxnSpPr>
          <p:nvPr/>
        </p:nvCxnSpPr>
        <p:spPr bwMode="auto">
          <a:xfrm flipV="1">
            <a:off x="5728748" y="3244153"/>
            <a:ext cx="3602069" cy="91050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AutoShape 42">
            <a:extLst>
              <a:ext uri="{FF2B5EF4-FFF2-40B4-BE49-F238E27FC236}">
                <a16:creationId xmlns:a16="http://schemas.microsoft.com/office/drawing/2014/main" id="{0B300E6A-9EE2-4525-8AC7-58F645803E37}"/>
              </a:ext>
            </a:extLst>
          </p:cNvPr>
          <p:cNvCxnSpPr>
            <a:cxnSpLocks noChangeShapeType="1"/>
            <a:stCxn id="38" idx="3"/>
            <a:endCxn id="29" idx="1"/>
          </p:cNvCxnSpPr>
          <p:nvPr/>
        </p:nvCxnSpPr>
        <p:spPr bwMode="auto">
          <a:xfrm>
            <a:off x="5728748" y="4154660"/>
            <a:ext cx="3602069" cy="91368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Text Box 48">
            <a:extLst>
              <a:ext uri="{FF2B5EF4-FFF2-40B4-BE49-F238E27FC236}">
                <a16:creationId xmlns:a16="http://schemas.microsoft.com/office/drawing/2014/main" id="{2584E7DA-D85B-403E-A83F-184076ADEF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840" y="3880024"/>
            <a:ext cx="1429810" cy="276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0" tIns="45715" rIns="91430" bIns="45715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t-IT" altLang="it-IT" sz="1200" u="none" dirty="0">
                <a:solidFill>
                  <a:srgbClr val="000000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Stato aula studio</a:t>
            </a:r>
            <a:endParaRPr lang="it-IT" altLang="it-IT" sz="1000" i="1" u="none" dirty="0">
              <a:solidFill>
                <a:srgbClr val="000000"/>
              </a:solidFill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3" name="TextBox 46">
            <a:extLst>
              <a:ext uri="{FF2B5EF4-FFF2-40B4-BE49-F238E27FC236}">
                <a16:creationId xmlns:a16="http://schemas.microsoft.com/office/drawing/2014/main" id="{37BE425B-BF8C-4E44-830C-9985F0F2A51A}"/>
              </a:ext>
            </a:extLst>
          </p:cNvPr>
          <p:cNvSpPr txBox="1"/>
          <p:nvPr/>
        </p:nvSpPr>
        <p:spPr>
          <a:xfrm>
            <a:off x="1875274" y="4335637"/>
            <a:ext cx="1303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Sensori aula studio</a:t>
            </a:r>
          </a:p>
        </p:txBody>
      </p:sp>
      <p:sp>
        <p:nvSpPr>
          <p:cNvPr id="35" name="TextBox 46">
            <a:extLst>
              <a:ext uri="{FF2B5EF4-FFF2-40B4-BE49-F238E27FC236}">
                <a16:creationId xmlns:a16="http://schemas.microsoft.com/office/drawing/2014/main" id="{58050FDA-E870-41EC-AED6-874C4354D80C}"/>
              </a:ext>
            </a:extLst>
          </p:cNvPr>
          <p:cNvSpPr txBox="1"/>
          <p:nvPr/>
        </p:nvSpPr>
        <p:spPr>
          <a:xfrm>
            <a:off x="9013645" y="3423540"/>
            <a:ext cx="1351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Studente</a:t>
            </a:r>
          </a:p>
        </p:txBody>
      </p:sp>
      <p:sp>
        <p:nvSpPr>
          <p:cNvPr id="37" name="TextBox 46">
            <a:extLst>
              <a:ext uri="{FF2B5EF4-FFF2-40B4-BE49-F238E27FC236}">
                <a16:creationId xmlns:a16="http://schemas.microsoft.com/office/drawing/2014/main" id="{6BF01EB8-6FD0-4CE8-BA90-1A8E76F58CF0}"/>
              </a:ext>
            </a:extLst>
          </p:cNvPr>
          <p:cNvSpPr txBox="1"/>
          <p:nvPr/>
        </p:nvSpPr>
        <p:spPr>
          <a:xfrm>
            <a:off x="9013645" y="5244260"/>
            <a:ext cx="1351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Raccoglitore statistiche</a:t>
            </a:r>
          </a:p>
        </p:txBody>
      </p:sp>
      <p:sp>
        <p:nvSpPr>
          <p:cNvPr id="38" name="Rettangolo arrotondato 13">
            <a:extLst>
              <a:ext uri="{FF2B5EF4-FFF2-40B4-BE49-F238E27FC236}">
                <a16:creationId xmlns:a16="http://schemas.microsoft.com/office/drawing/2014/main" id="{41EA4E8C-2D13-4DB2-BBC0-8EF5A32822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8023" y="3975272"/>
            <a:ext cx="720725" cy="358775"/>
          </a:xfrm>
          <a:prstGeom prst="roundRect">
            <a:avLst>
              <a:gd name="adj" fmla="val 16667"/>
            </a:avLst>
          </a:prstGeom>
          <a:solidFill>
            <a:srgbClr val="FFCCCC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lIns="17998" tIns="45715" rIns="17998" bIns="45715" anchor="ctr"/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2400" u="none" dirty="0">
                <a:solidFill>
                  <a:srgbClr val="215968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KP</a:t>
            </a:r>
          </a:p>
        </p:txBody>
      </p:sp>
      <p:cxnSp>
        <p:nvCxnSpPr>
          <p:cNvPr id="39" name="AutoShape 42">
            <a:extLst>
              <a:ext uri="{FF2B5EF4-FFF2-40B4-BE49-F238E27FC236}">
                <a16:creationId xmlns:a16="http://schemas.microsoft.com/office/drawing/2014/main" id="{F20BBAFF-80EE-4C9B-835F-5A3C556A2C36}"/>
              </a:ext>
            </a:extLst>
          </p:cNvPr>
          <p:cNvCxnSpPr>
            <a:cxnSpLocks noChangeShapeType="1"/>
            <a:stCxn id="26" idx="3"/>
            <a:endCxn id="38" idx="1"/>
          </p:cNvCxnSpPr>
          <p:nvPr/>
        </p:nvCxnSpPr>
        <p:spPr bwMode="auto">
          <a:xfrm flipV="1">
            <a:off x="2885691" y="4154660"/>
            <a:ext cx="2122332" cy="159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TextBox 46">
            <a:extLst>
              <a:ext uri="{FF2B5EF4-FFF2-40B4-BE49-F238E27FC236}">
                <a16:creationId xmlns:a16="http://schemas.microsoft.com/office/drawing/2014/main" id="{865D87D9-7E3F-4FF0-810E-1848637FFD2A}"/>
              </a:ext>
            </a:extLst>
          </p:cNvPr>
          <p:cNvSpPr txBox="1"/>
          <p:nvPr/>
        </p:nvSpPr>
        <p:spPr>
          <a:xfrm>
            <a:off x="4702307" y="4335637"/>
            <a:ext cx="1351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Controller aula studio</a:t>
            </a:r>
          </a:p>
        </p:txBody>
      </p:sp>
      <p:sp>
        <p:nvSpPr>
          <p:cNvPr id="43" name="Text Box 48">
            <a:extLst>
              <a:ext uri="{FF2B5EF4-FFF2-40B4-BE49-F238E27FC236}">
                <a16:creationId xmlns:a16="http://schemas.microsoft.com/office/drawing/2014/main" id="{9DD17155-1EE9-463E-9533-B0471E9AC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1952" y="3880024"/>
            <a:ext cx="1429810" cy="276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0" tIns="45715" rIns="91430" bIns="45715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t-IT" altLang="it-IT" sz="1200" u="none" dirty="0">
                <a:solidFill>
                  <a:srgbClr val="000000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Dati sensori</a:t>
            </a:r>
            <a:endParaRPr lang="it-IT" altLang="it-IT" sz="1000" i="1" u="none" dirty="0">
              <a:solidFill>
                <a:srgbClr val="000000"/>
              </a:solidFill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383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/>
          <p:cNvSpPr/>
          <p:nvPr/>
        </p:nvSpPr>
        <p:spPr>
          <a:xfrm>
            <a:off x="4996572" y="1752608"/>
            <a:ext cx="1881810" cy="368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sr:Feature</a:t>
            </a:r>
          </a:p>
        </p:txBody>
      </p:sp>
      <p:sp>
        <p:nvSpPr>
          <p:cNvPr id="15" name="Rectangle: Rounded Corners 14"/>
          <p:cNvSpPr/>
          <p:nvPr/>
        </p:nvSpPr>
        <p:spPr>
          <a:xfrm>
            <a:off x="2778102" y="3352953"/>
            <a:ext cx="1286204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owl:Thing</a:t>
            </a:r>
          </a:p>
        </p:txBody>
      </p:sp>
      <p:sp>
        <p:nvSpPr>
          <p:cNvPr id="16" name="Rectangle: Rounded Corners 15"/>
          <p:cNvSpPr/>
          <p:nvPr/>
        </p:nvSpPr>
        <p:spPr>
          <a:xfrm>
            <a:off x="7813087" y="5117906"/>
            <a:ext cx="1881810" cy="3988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geo:Point</a:t>
            </a:r>
          </a:p>
        </p:txBody>
      </p:sp>
      <p:cxnSp>
        <p:nvCxnSpPr>
          <p:cNvPr id="18" name="Straight Arrow Connector 17"/>
          <p:cNvCxnSpPr>
            <a:cxnSpLocks/>
          </p:cNvCxnSpPr>
          <p:nvPr/>
        </p:nvCxnSpPr>
        <p:spPr>
          <a:xfrm>
            <a:off x="4064306" y="3616310"/>
            <a:ext cx="932265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</p:cNvCxnSpPr>
          <p:nvPr/>
        </p:nvCxnSpPr>
        <p:spPr>
          <a:xfrm>
            <a:off x="6878381" y="5300581"/>
            <a:ext cx="93600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>
            <a:off x="4495747" y="3058066"/>
            <a:ext cx="500825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4475417" y="2497437"/>
            <a:ext cx="521155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</p:cNvCxnSpPr>
          <p:nvPr/>
        </p:nvCxnSpPr>
        <p:spPr>
          <a:xfrm flipV="1">
            <a:off x="4475417" y="5323843"/>
            <a:ext cx="521154" cy="534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4485582" y="1936808"/>
            <a:ext cx="488048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</p:cNvCxnSpPr>
          <p:nvPr/>
        </p:nvCxnSpPr>
        <p:spPr>
          <a:xfrm>
            <a:off x="4475417" y="4179326"/>
            <a:ext cx="521155" cy="1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cxnSpLocks/>
          </p:cNvCxnSpPr>
          <p:nvPr/>
        </p:nvCxnSpPr>
        <p:spPr>
          <a:xfrm flipH="1">
            <a:off x="4475417" y="1936808"/>
            <a:ext cx="20330" cy="340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1">
            <a:extLst>
              <a:ext uri="{FF2B5EF4-FFF2-40B4-BE49-F238E27FC236}">
                <a16:creationId xmlns:a16="http://schemas.microsoft.com/office/drawing/2014/main" id="{E6E42441-9AFD-4C72-9A96-9DAFA828C56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400" b="1" dirty="0"/>
              <a:t>Ontologia di riferimento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3D6907-62EF-45DD-AA09-79C5BA324916}"/>
              </a:ext>
            </a:extLst>
          </p:cNvPr>
          <p:cNvSpPr txBox="1"/>
          <p:nvPr/>
        </p:nvSpPr>
        <p:spPr>
          <a:xfrm>
            <a:off x="1530234" y="5651829"/>
            <a:ext cx="96720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	http://www.semanticweb.org/matteo/ontologies/2016/11/OperazioneStudyRoom# </a:t>
            </a:r>
          </a:p>
          <a:p>
            <a:r>
              <a:rPr lang="it-IT" dirty="0"/>
              <a:t>geo: 	http://www.w3.org/2003/01/geo/wgs84_pos#</a:t>
            </a:r>
          </a:p>
          <a:p>
            <a:r>
              <a:rPr lang="it-IT" dirty="0"/>
              <a:t>locn:         http://www.w3.org/ns/locn#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D9ED6F-A644-4A99-BA8F-8DD7AB5455AA}"/>
              </a:ext>
            </a:extLst>
          </p:cNvPr>
          <p:cNvSpPr/>
          <p:nvPr/>
        </p:nvSpPr>
        <p:spPr>
          <a:xfrm>
            <a:off x="1397674" y="5677009"/>
            <a:ext cx="9079605" cy="9462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52128EF-7080-4548-B45F-6DE648E4AA11}"/>
              </a:ext>
            </a:extLst>
          </p:cNvPr>
          <p:cNvCxnSpPr>
            <a:cxnSpLocks/>
          </p:cNvCxnSpPr>
          <p:nvPr/>
        </p:nvCxnSpPr>
        <p:spPr>
          <a:xfrm>
            <a:off x="4495747" y="4767201"/>
            <a:ext cx="500825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4167BC1-2CC7-495C-B2C4-1A8618F9E1EC}"/>
              </a:ext>
            </a:extLst>
          </p:cNvPr>
          <p:cNvSpPr/>
          <p:nvPr/>
        </p:nvSpPr>
        <p:spPr>
          <a:xfrm>
            <a:off x="4996572" y="2313237"/>
            <a:ext cx="1881810" cy="368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sr:Table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630DE882-4956-47B1-A332-143D77C16BEA}"/>
              </a:ext>
            </a:extLst>
          </p:cNvPr>
          <p:cNvSpPr/>
          <p:nvPr/>
        </p:nvSpPr>
        <p:spPr>
          <a:xfrm>
            <a:off x="4996572" y="2873866"/>
            <a:ext cx="1881810" cy="368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sr:Seat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A3E453E-CA1F-4DD7-93A2-9E86E5FEFDF3}"/>
              </a:ext>
            </a:extLst>
          </p:cNvPr>
          <p:cNvSpPr/>
          <p:nvPr/>
        </p:nvSpPr>
        <p:spPr>
          <a:xfrm>
            <a:off x="4996572" y="3434495"/>
            <a:ext cx="1881810" cy="368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sr:StudyRoom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1C2FEDBD-5C4C-4E08-B219-3A73E853C0C9}"/>
              </a:ext>
            </a:extLst>
          </p:cNvPr>
          <p:cNvSpPr/>
          <p:nvPr/>
        </p:nvSpPr>
        <p:spPr>
          <a:xfrm>
            <a:off x="4996572" y="3995124"/>
            <a:ext cx="1881810" cy="368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sr:University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0321452-4303-4EBB-941E-267B78DCB3EE}"/>
              </a:ext>
            </a:extLst>
          </p:cNvPr>
          <p:cNvSpPr/>
          <p:nvPr/>
        </p:nvSpPr>
        <p:spPr>
          <a:xfrm>
            <a:off x="4996572" y="4555753"/>
            <a:ext cx="1881810" cy="368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locn:Address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4DBDD83-FB59-4084-94D7-40A1D19E3FF6}"/>
              </a:ext>
            </a:extLst>
          </p:cNvPr>
          <p:cNvSpPr/>
          <p:nvPr/>
        </p:nvSpPr>
        <p:spPr>
          <a:xfrm>
            <a:off x="4996572" y="5116381"/>
            <a:ext cx="1881810" cy="368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geo:SpatialThing</a:t>
            </a:r>
          </a:p>
        </p:txBody>
      </p:sp>
    </p:spTree>
    <p:extLst>
      <p:ext uri="{BB962C8B-B14F-4D97-AF65-F5344CB8AC3E}">
        <p14:creationId xmlns:p14="http://schemas.microsoft.com/office/powerpoint/2010/main" val="3058292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>
            <a:extLst>
              <a:ext uri="{FF2B5EF4-FFF2-40B4-BE49-F238E27FC236}">
                <a16:creationId xmlns:a16="http://schemas.microsoft.com/office/drawing/2014/main" id="{47682AC7-9F02-46C9-B53E-42CF3650A65F}"/>
              </a:ext>
            </a:extLst>
          </p:cNvPr>
          <p:cNvSpPr txBox="1"/>
          <p:nvPr/>
        </p:nvSpPr>
        <p:spPr>
          <a:xfrm>
            <a:off x="9289701" y="5821854"/>
            <a:ext cx="132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sr:hasName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1AA8F09-B349-4B9E-88D6-D469EFBE167E}"/>
              </a:ext>
            </a:extLst>
          </p:cNvPr>
          <p:cNvSpPr txBox="1"/>
          <p:nvPr/>
        </p:nvSpPr>
        <p:spPr>
          <a:xfrm>
            <a:off x="9584690" y="5185030"/>
            <a:ext cx="132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sr:isOpen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2AF9CEA-58C7-47C8-BC2D-40C62DA8C4D9}"/>
              </a:ext>
            </a:extLst>
          </p:cNvPr>
          <p:cNvSpPr txBox="1"/>
          <p:nvPr/>
        </p:nvSpPr>
        <p:spPr>
          <a:xfrm>
            <a:off x="9952283" y="3375844"/>
            <a:ext cx="147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sr:hasFeature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E581D12-2292-4830-984C-CBBF1C74BAF6}"/>
              </a:ext>
            </a:extLst>
          </p:cNvPr>
          <p:cNvSpPr txBox="1"/>
          <p:nvPr/>
        </p:nvSpPr>
        <p:spPr>
          <a:xfrm>
            <a:off x="7273509" y="5914790"/>
            <a:ext cx="1699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sr:hasCapacity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37E64B0-37EF-4A18-8B1D-4719E9FD0B83}"/>
              </a:ext>
            </a:extLst>
          </p:cNvPr>
          <p:cNvSpPr txBox="1"/>
          <p:nvPr/>
        </p:nvSpPr>
        <p:spPr>
          <a:xfrm>
            <a:off x="6996496" y="3545853"/>
            <a:ext cx="911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sr:table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D88E947A-ACEE-480D-AFA3-1DFA76935AF5}"/>
              </a:ext>
            </a:extLst>
          </p:cNvPr>
          <p:cNvSpPr txBox="1"/>
          <p:nvPr/>
        </p:nvSpPr>
        <p:spPr>
          <a:xfrm>
            <a:off x="6790466" y="2637958"/>
            <a:ext cx="1589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sr:inUniversity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C4DB5D47-6BEA-41BD-BE81-29A41181EE34}"/>
              </a:ext>
            </a:extLst>
          </p:cNvPr>
          <p:cNvSpPr txBox="1"/>
          <p:nvPr/>
        </p:nvSpPr>
        <p:spPr>
          <a:xfrm>
            <a:off x="6546144" y="4852160"/>
            <a:ext cx="177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sr:availableSeats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6344E27F-2A15-49CE-9566-127E2933FBA5}"/>
              </a:ext>
            </a:extLst>
          </p:cNvPr>
          <p:cNvSpPr txBox="1"/>
          <p:nvPr/>
        </p:nvSpPr>
        <p:spPr>
          <a:xfrm>
            <a:off x="5274676" y="5265394"/>
            <a:ext cx="824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sr:seat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BAE1DFE3-7F09-42E1-BB97-EF6A4D956038}"/>
              </a:ext>
            </a:extLst>
          </p:cNvPr>
          <p:cNvSpPr txBox="1"/>
          <p:nvPr/>
        </p:nvSpPr>
        <p:spPr>
          <a:xfrm>
            <a:off x="3768328" y="4073684"/>
            <a:ext cx="824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sr:seat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C4F11E80-75CD-4F13-9698-A13AA9469C1C}"/>
              </a:ext>
            </a:extLst>
          </p:cNvPr>
          <p:cNvSpPr txBox="1"/>
          <p:nvPr/>
        </p:nvSpPr>
        <p:spPr>
          <a:xfrm>
            <a:off x="2470964" y="4229882"/>
            <a:ext cx="911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sr:near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37AEB231-7D72-48E9-98F5-96A5D0761120}"/>
              </a:ext>
            </a:extLst>
          </p:cNvPr>
          <p:cNvSpPr txBox="1"/>
          <p:nvPr/>
        </p:nvSpPr>
        <p:spPr>
          <a:xfrm>
            <a:off x="4576882" y="5833665"/>
            <a:ext cx="129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sr:available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D8FF28C5-55CC-4E9D-B89E-C9501E75EBAC}"/>
              </a:ext>
            </a:extLst>
          </p:cNvPr>
          <p:cNvSpPr txBox="1"/>
          <p:nvPr/>
        </p:nvSpPr>
        <p:spPr>
          <a:xfrm>
            <a:off x="2983284" y="5034359"/>
            <a:ext cx="129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sr:available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BDD59684-8075-4B58-AA65-65705FFE07C7}"/>
              </a:ext>
            </a:extLst>
          </p:cNvPr>
          <p:cNvSpPr txBox="1"/>
          <p:nvPr/>
        </p:nvSpPr>
        <p:spPr>
          <a:xfrm>
            <a:off x="2349929" y="3414749"/>
            <a:ext cx="129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sr:available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C0070507-BAD7-4F0E-B02B-E9CEEF5D4D55}"/>
              </a:ext>
            </a:extLst>
          </p:cNvPr>
          <p:cNvSpPr txBox="1"/>
          <p:nvPr/>
        </p:nvSpPr>
        <p:spPr>
          <a:xfrm>
            <a:off x="3134478" y="3050808"/>
            <a:ext cx="153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sr:hasFeature</a:t>
            </a: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0AE911CD-D4DA-4D29-B457-04B2F1D39D50}"/>
              </a:ext>
            </a:extLst>
          </p:cNvPr>
          <p:cNvCxnSpPr>
            <a:cxnSpLocks/>
          </p:cNvCxnSpPr>
          <p:nvPr/>
        </p:nvCxnSpPr>
        <p:spPr>
          <a:xfrm rot="16200000" flipV="1">
            <a:off x="11128712" y="3513439"/>
            <a:ext cx="1215051" cy="515143"/>
          </a:xfrm>
          <a:prstGeom prst="bentConnector3">
            <a:avLst>
              <a:gd name="adj1" fmla="val 99936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58CAA654-F31A-4CD7-BE4B-F88E76C5F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8576" y="4224942"/>
            <a:ext cx="1240625" cy="373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it-IT" sz="1800" dirty="0">
                <a:solidFill>
                  <a:schemeClr val="tx1"/>
                </a:solidFill>
              </a:rPr>
              <a:t>Table2_URI</a:t>
            </a: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B7C91338-91B4-4C80-B8A0-D6F713DEE2F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400" b="1" dirty="0"/>
              <a:t>Esempio di istanze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E0F9298-7D28-4C49-A5DC-649889A26242}"/>
              </a:ext>
            </a:extLst>
          </p:cNvPr>
          <p:cNvCxnSpPr>
            <a:cxnSpLocks/>
            <a:endCxn id="44" idx="9"/>
          </p:cNvCxnSpPr>
          <p:nvPr/>
        </p:nvCxnSpPr>
        <p:spPr>
          <a:xfrm>
            <a:off x="9259910" y="5541320"/>
            <a:ext cx="1652226" cy="0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9A40D9E-1EFC-452B-9C63-3C7B587346CA}"/>
              </a:ext>
            </a:extLst>
          </p:cNvPr>
          <p:cNvCxnSpPr>
            <a:cxnSpLocks/>
            <a:stCxn id="25" idx="0"/>
            <a:endCxn id="22" idx="2"/>
          </p:cNvCxnSpPr>
          <p:nvPr/>
        </p:nvCxnSpPr>
        <p:spPr>
          <a:xfrm flipV="1">
            <a:off x="8577943" y="2512998"/>
            <a:ext cx="0" cy="511866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A4E10F2-C39A-4BC0-9C7E-DC9FE2EC92E5}"/>
              </a:ext>
            </a:extLst>
          </p:cNvPr>
          <p:cNvCxnSpPr>
            <a:cxnSpLocks/>
          </p:cNvCxnSpPr>
          <p:nvPr/>
        </p:nvCxnSpPr>
        <p:spPr>
          <a:xfrm flipH="1" flipV="1">
            <a:off x="11479375" y="2500369"/>
            <a:ext cx="7836" cy="1260852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C530236C-51A2-475B-A83A-1D6F15F7D534}"/>
              </a:ext>
            </a:extLst>
          </p:cNvPr>
          <p:cNvCxnSpPr>
            <a:cxnSpLocks/>
            <a:endCxn id="43" idx="9"/>
          </p:cNvCxnSpPr>
          <p:nvPr/>
        </p:nvCxnSpPr>
        <p:spPr>
          <a:xfrm rot="16200000" flipH="1">
            <a:off x="8043927" y="4704486"/>
            <a:ext cx="2951154" cy="519188"/>
          </a:xfrm>
          <a:prstGeom prst="bentConnector3">
            <a:avLst>
              <a:gd name="adj1" fmla="val 99749"/>
            </a:avLst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6070FD49-2A77-4D88-ABC8-3084B709EB81}"/>
              </a:ext>
            </a:extLst>
          </p:cNvPr>
          <p:cNvCxnSpPr>
            <a:stCxn id="25" idx="3"/>
            <a:endCxn id="35" idx="1"/>
          </p:cNvCxnSpPr>
          <p:nvPr/>
        </p:nvCxnSpPr>
        <p:spPr>
          <a:xfrm>
            <a:off x="9498782" y="3256684"/>
            <a:ext cx="1017430" cy="1295270"/>
          </a:xfrm>
          <a:prstGeom prst="bentConnector3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A9C16FDA-97B8-47A0-9533-1D17F3F39C6E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10017483" y="3976892"/>
            <a:ext cx="1157996" cy="0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3B09651D-AD95-4CCC-BF86-3F841AB3D7A1}"/>
              </a:ext>
            </a:extLst>
          </p:cNvPr>
          <p:cNvCxnSpPr>
            <a:cxnSpLocks/>
          </p:cNvCxnSpPr>
          <p:nvPr/>
        </p:nvCxnSpPr>
        <p:spPr>
          <a:xfrm>
            <a:off x="8763359" y="3488502"/>
            <a:ext cx="13942" cy="2889927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934E6D94-DD4E-445A-ADA0-C3ECD534C293}"/>
              </a:ext>
            </a:extLst>
          </p:cNvPr>
          <p:cNvCxnSpPr>
            <a:cxnSpLocks/>
          </p:cNvCxnSpPr>
          <p:nvPr/>
        </p:nvCxnSpPr>
        <p:spPr>
          <a:xfrm flipH="1">
            <a:off x="8193574" y="3487635"/>
            <a:ext cx="595" cy="1798683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8DA2F7FC-B775-48B7-9462-75DA469AE957}"/>
              </a:ext>
            </a:extLst>
          </p:cNvPr>
          <p:cNvCxnSpPr>
            <a:cxnSpLocks/>
            <a:stCxn id="40" idx="0"/>
            <a:endCxn id="16" idx="2"/>
          </p:cNvCxnSpPr>
          <p:nvPr/>
        </p:nvCxnSpPr>
        <p:spPr>
          <a:xfrm flipV="1">
            <a:off x="5947428" y="2442255"/>
            <a:ext cx="0" cy="347742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or: Elbow 176">
            <a:extLst>
              <a:ext uri="{FF2B5EF4-FFF2-40B4-BE49-F238E27FC236}">
                <a16:creationId xmlns:a16="http://schemas.microsoft.com/office/drawing/2014/main" id="{6641515A-6924-44B0-8B56-40973EC04A02}"/>
              </a:ext>
            </a:extLst>
          </p:cNvPr>
          <p:cNvCxnSpPr>
            <a:cxnSpLocks/>
            <a:stCxn id="25" idx="1"/>
            <a:endCxn id="40" idx="3"/>
          </p:cNvCxnSpPr>
          <p:nvPr/>
        </p:nvCxnSpPr>
        <p:spPr>
          <a:xfrm rot="10800000">
            <a:off x="6827725" y="2976742"/>
            <a:ext cx="829378" cy="279943"/>
          </a:xfrm>
          <a:prstGeom prst="bentConnector3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or: Elbow 181">
            <a:extLst>
              <a:ext uri="{FF2B5EF4-FFF2-40B4-BE49-F238E27FC236}">
                <a16:creationId xmlns:a16="http://schemas.microsoft.com/office/drawing/2014/main" id="{412178D5-CB21-47EE-A426-54CB5FCF2EA6}"/>
              </a:ext>
            </a:extLst>
          </p:cNvPr>
          <p:cNvCxnSpPr>
            <a:cxnSpLocks/>
            <a:endCxn id="31" idx="3"/>
          </p:cNvCxnSpPr>
          <p:nvPr/>
        </p:nvCxnSpPr>
        <p:spPr>
          <a:xfrm rot="5400000">
            <a:off x="7078611" y="3662911"/>
            <a:ext cx="936659" cy="586108"/>
          </a:xfrm>
          <a:prstGeom prst="bentConnector2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0EF0039E-206D-4A7A-8AA2-8D0F8E256F3F}"/>
              </a:ext>
            </a:extLst>
          </p:cNvPr>
          <p:cNvCxnSpPr>
            <a:cxnSpLocks/>
            <a:stCxn id="31" idx="2"/>
            <a:endCxn id="21" idx="0"/>
          </p:cNvCxnSpPr>
          <p:nvPr/>
        </p:nvCxnSpPr>
        <p:spPr>
          <a:xfrm>
            <a:off x="6582722" y="4611039"/>
            <a:ext cx="2079" cy="167556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nector: Elbow 206">
            <a:extLst>
              <a:ext uri="{FF2B5EF4-FFF2-40B4-BE49-F238E27FC236}">
                <a16:creationId xmlns:a16="http://schemas.microsoft.com/office/drawing/2014/main" id="{95E226FD-D0FF-42A9-8D4F-DB40363200A8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5721359" y="4005959"/>
            <a:ext cx="268893" cy="1453833"/>
          </a:xfrm>
          <a:prstGeom prst="bentConnector2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or: Elbow 208">
            <a:extLst>
              <a:ext uri="{FF2B5EF4-FFF2-40B4-BE49-F238E27FC236}">
                <a16:creationId xmlns:a16="http://schemas.microsoft.com/office/drawing/2014/main" id="{B06F013D-9FB8-4ECC-B36B-7D3AABF285A5}"/>
              </a:ext>
            </a:extLst>
          </p:cNvPr>
          <p:cNvCxnSpPr>
            <a:cxnSpLocks/>
            <a:endCxn id="30" idx="0"/>
          </p:cNvCxnSpPr>
          <p:nvPr/>
        </p:nvCxnSpPr>
        <p:spPr>
          <a:xfrm rot="10800000" flipV="1">
            <a:off x="5128889" y="3915184"/>
            <a:ext cx="2711106" cy="309757"/>
          </a:xfrm>
          <a:prstGeom prst="bentConnector2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C709F149-D39F-4CF1-B952-2A234FB2D3D8}"/>
              </a:ext>
            </a:extLst>
          </p:cNvPr>
          <p:cNvCxnSpPr>
            <a:cxnSpLocks/>
          </p:cNvCxnSpPr>
          <p:nvPr/>
        </p:nvCxnSpPr>
        <p:spPr>
          <a:xfrm>
            <a:off x="6092046" y="4611039"/>
            <a:ext cx="0" cy="1033178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7B1A1C4B-727A-41DC-B12A-BA01B844F136}"/>
              </a:ext>
            </a:extLst>
          </p:cNvPr>
          <p:cNvCxnSpPr>
            <a:cxnSpLocks/>
          </p:cNvCxnSpPr>
          <p:nvPr/>
        </p:nvCxnSpPr>
        <p:spPr>
          <a:xfrm flipH="1">
            <a:off x="5224149" y="5634726"/>
            <a:ext cx="879600" cy="0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474E24AC-FB1E-494E-9075-006494F11E68}"/>
              </a:ext>
            </a:extLst>
          </p:cNvPr>
          <p:cNvCxnSpPr>
            <a:cxnSpLocks/>
          </p:cNvCxnSpPr>
          <p:nvPr/>
        </p:nvCxnSpPr>
        <p:spPr>
          <a:xfrm flipV="1">
            <a:off x="3301325" y="4191397"/>
            <a:ext cx="76" cy="435973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A0F04A64-E68B-4244-B192-D697EAAC8E44}"/>
              </a:ext>
            </a:extLst>
          </p:cNvPr>
          <p:cNvCxnSpPr>
            <a:cxnSpLocks/>
          </p:cNvCxnSpPr>
          <p:nvPr/>
        </p:nvCxnSpPr>
        <p:spPr>
          <a:xfrm>
            <a:off x="2433088" y="4185066"/>
            <a:ext cx="0" cy="457434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D47ECFBA-91D1-4EE6-B8B4-9DB1B67B5BC6}"/>
              </a:ext>
            </a:extLst>
          </p:cNvPr>
          <p:cNvCxnSpPr>
            <a:cxnSpLocks/>
          </p:cNvCxnSpPr>
          <p:nvPr/>
        </p:nvCxnSpPr>
        <p:spPr>
          <a:xfrm flipH="1" flipV="1">
            <a:off x="3811943" y="4428809"/>
            <a:ext cx="656073" cy="4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F737E3E1-19F5-48F4-B878-510A145EBB80}"/>
              </a:ext>
            </a:extLst>
          </p:cNvPr>
          <p:cNvCxnSpPr>
            <a:cxnSpLocks/>
          </p:cNvCxnSpPr>
          <p:nvPr/>
        </p:nvCxnSpPr>
        <p:spPr>
          <a:xfrm flipH="1" flipV="1">
            <a:off x="3787794" y="4007287"/>
            <a:ext cx="1" cy="806273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07481B38-40DA-4E3C-8008-8A50AE185D7D}"/>
              </a:ext>
            </a:extLst>
          </p:cNvPr>
          <p:cNvCxnSpPr>
            <a:cxnSpLocks/>
          </p:cNvCxnSpPr>
          <p:nvPr/>
        </p:nvCxnSpPr>
        <p:spPr>
          <a:xfrm flipH="1">
            <a:off x="3545999" y="4813559"/>
            <a:ext cx="223837" cy="0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0C182904-442D-4DA3-B732-411E771FD469}"/>
              </a:ext>
            </a:extLst>
          </p:cNvPr>
          <p:cNvCxnSpPr>
            <a:cxnSpLocks/>
          </p:cNvCxnSpPr>
          <p:nvPr/>
        </p:nvCxnSpPr>
        <p:spPr>
          <a:xfrm flipH="1">
            <a:off x="3566876" y="4007287"/>
            <a:ext cx="223837" cy="0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81E8BD95-BF85-4029-90D1-F9E87B9879F2}"/>
              </a:ext>
            </a:extLst>
          </p:cNvPr>
          <p:cNvCxnSpPr>
            <a:cxnSpLocks/>
          </p:cNvCxnSpPr>
          <p:nvPr/>
        </p:nvCxnSpPr>
        <p:spPr>
          <a:xfrm>
            <a:off x="4579967" y="5815082"/>
            <a:ext cx="0" cy="457434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B3288E13-5D00-4561-A49D-A13CCB9B163B}"/>
              </a:ext>
            </a:extLst>
          </p:cNvPr>
          <p:cNvCxnSpPr>
            <a:cxnSpLocks/>
          </p:cNvCxnSpPr>
          <p:nvPr/>
        </p:nvCxnSpPr>
        <p:spPr>
          <a:xfrm>
            <a:off x="3011097" y="5019816"/>
            <a:ext cx="0" cy="383875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1B674977-3696-4D1D-976F-327034F1BD07}"/>
              </a:ext>
            </a:extLst>
          </p:cNvPr>
          <p:cNvCxnSpPr>
            <a:cxnSpLocks/>
          </p:cNvCxnSpPr>
          <p:nvPr/>
        </p:nvCxnSpPr>
        <p:spPr>
          <a:xfrm flipV="1">
            <a:off x="2407973" y="3384416"/>
            <a:ext cx="0" cy="378793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44290A89-C790-43D6-AB4B-4E869E5FDC55}"/>
              </a:ext>
            </a:extLst>
          </p:cNvPr>
          <p:cNvCxnSpPr>
            <a:cxnSpLocks/>
          </p:cNvCxnSpPr>
          <p:nvPr/>
        </p:nvCxnSpPr>
        <p:spPr>
          <a:xfrm flipH="1">
            <a:off x="2521737" y="5073020"/>
            <a:ext cx="10959" cy="1139025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Connector: Elbow 285">
            <a:extLst>
              <a:ext uri="{FF2B5EF4-FFF2-40B4-BE49-F238E27FC236}">
                <a16:creationId xmlns:a16="http://schemas.microsoft.com/office/drawing/2014/main" id="{A4E95A0F-8B0C-49E4-80D3-9A65408845BE}"/>
              </a:ext>
            </a:extLst>
          </p:cNvPr>
          <p:cNvCxnSpPr>
            <a:cxnSpLocks/>
            <a:stCxn id="32" idx="1"/>
          </p:cNvCxnSpPr>
          <p:nvPr/>
        </p:nvCxnSpPr>
        <p:spPr>
          <a:xfrm rot="10800000" flipV="1">
            <a:off x="3539644" y="5613514"/>
            <a:ext cx="335092" cy="642178"/>
          </a:xfrm>
          <a:prstGeom prst="bentConnector2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Connector: Elbow 287">
            <a:extLst>
              <a:ext uri="{FF2B5EF4-FFF2-40B4-BE49-F238E27FC236}">
                <a16:creationId xmlns:a16="http://schemas.microsoft.com/office/drawing/2014/main" id="{8D5A9BD3-1E51-4DF2-B7A1-68ADC49A2212}"/>
              </a:ext>
            </a:extLst>
          </p:cNvPr>
          <p:cNvCxnSpPr>
            <a:cxnSpLocks/>
            <a:stCxn id="34" idx="1"/>
          </p:cNvCxnSpPr>
          <p:nvPr/>
        </p:nvCxnSpPr>
        <p:spPr>
          <a:xfrm rot="10800000" flipV="1">
            <a:off x="2024719" y="3989519"/>
            <a:ext cx="199829" cy="2266174"/>
          </a:xfrm>
          <a:prstGeom prst="bentConnector2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37B0A3EB-F2AD-4EC9-A67B-C5CDD77B3863}"/>
              </a:ext>
            </a:extLst>
          </p:cNvPr>
          <p:cNvCxnSpPr>
            <a:cxnSpLocks/>
          </p:cNvCxnSpPr>
          <p:nvPr/>
        </p:nvCxnSpPr>
        <p:spPr>
          <a:xfrm flipH="1" flipV="1">
            <a:off x="4508576" y="2946785"/>
            <a:ext cx="9984" cy="1278669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Arrow Connector 300">
            <a:extLst>
              <a:ext uri="{FF2B5EF4-FFF2-40B4-BE49-F238E27FC236}">
                <a16:creationId xmlns:a16="http://schemas.microsoft.com/office/drawing/2014/main" id="{6557567A-3CD4-4790-9B1D-F9BBF60A7D8D}"/>
              </a:ext>
            </a:extLst>
          </p:cNvPr>
          <p:cNvCxnSpPr>
            <a:cxnSpLocks/>
          </p:cNvCxnSpPr>
          <p:nvPr/>
        </p:nvCxnSpPr>
        <p:spPr>
          <a:xfrm>
            <a:off x="4518560" y="3543775"/>
            <a:ext cx="166818" cy="1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1664">
            <a:extLst>
              <a:ext uri="{FF2B5EF4-FFF2-40B4-BE49-F238E27FC236}">
                <a16:creationId xmlns:a16="http://schemas.microsoft.com/office/drawing/2014/main" id="{7DDBA9DE-8198-47EB-8EA5-3A9619B48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582" y="4790204"/>
            <a:ext cx="1248999" cy="324019"/>
          </a:xfrm>
          <a:prstGeom prst="rect">
            <a:avLst/>
          </a:prstGeom>
          <a:solidFill>
            <a:srgbClr val="BBE0E3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Class</a:t>
            </a:r>
            <a:r>
              <a:rPr lang="en-US" sz="800" u="none" kern="0" dirty="0">
                <a:solidFill>
                  <a:sysClr val="windowText" lastClr="000000"/>
                </a:solidFill>
                <a:latin typeface="Arial" charset="0"/>
              </a:rPr>
              <a:t> </a:t>
            </a: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Instance</a:t>
            </a:r>
            <a:endParaRPr lang="it-IT" sz="1200" u="none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91" name="AutoShape 1666">
            <a:extLst>
              <a:ext uri="{FF2B5EF4-FFF2-40B4-BE49-F238E27FC236}">
                <a16:creationId xmlns:a16="http://schemas.microsoft.com/office/drawing/2014/main" id="{C0791521-2527-49A5-BF7B-521C38950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57" y="5183833"/>
            <a:ext cx="1662670" cy="418853"/>
          </a:xfrm>
          <a:prstGeom prst="hexagon">
            <a:avLst>
              <a:gd name="adj" fmla="val 137845"/>
              <a:gd name="vf" fmla="val 115470"/>
            </a:avLst>
          </a:prstGeom>
          <a:solidFill>
            <a:srgbClr val="2D2D8A">
              <a:lumMod val="40000"/>
              <a:lumOff val="60000"/>
            </a:srgbClr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Literal</a:t>
            </a:r>
            <a:endParaRPr lang="it-IT" sz="1200" u="none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92" name="Text Box 1665">
            <a:extLst>
              <a:ext uri="{FF2B5EF4-FFF2-40B4-BE49-F238E27FC236}">
                <a16:creationId xmlns:a16="http://schemas.microsoft.com/office/drawing/2014/main" id="{1A21895A-386B-4CA2-8B63-252021DEA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235" y="4251627"/>
            <a:ext cx="760034" cy="461665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70C0"/>
                </a:solidFill>
                <a:latin typeface="Calibri" pitchFamily="34" charset="0"/>
              </a:rPr>
              <a:t>Object property</a:t>
            </a:r>
            <a:endParaRPr lang="it-IT" sz="1200" u="none" kern="0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93" name="Line 1667">
            <a:extLst>
              <a:ext uri="{FF2B5EF4-FFF2-40B4-BE49-F238E27FC236}">
                <a16:creationId xmlns:a16="http://schemas.microsoft.com/office/drawing/2014/main" id="{7AB28E6F-ACC0-4DA5-88E2-FBD02DD48F8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1488" y="4505404"/>
            <a:ext cx="605127" cy="8005"/>
          </a:xfrm>
          <a:prstGeom prst="line">
            <a:avLst/>
          </a:prstGeom>
          <a:noFill/>
          <a:ln w="12700">
            <a:solidFill>
              <a:schemeClr val="accent1">
                <a:lumMod val="75000"/>
              </a:schemeClr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4" name="Text Box 1665">
            <a:extLst>
              <a:ext uri="{FF2B5EF4-FFF2-40B4-BE49-F238E27FC236}">
                <a16:creationId xmlns:a16="http://schemas.microsoft.com/office/drawing/2014/main" id="{E599AC73-6EA4-43A1-BCC5-4580E9848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34" y="3713050"/>
            <a:ext cx="790577" cy="461665"/>
          </a:xfrm>
          <a:prstGeom prst="rect">
            <a:avLst/>
          </a:prstGeom>
          <a:noFill/>
          <a:ln w="9525">
            <a:solidFill>
              <a:srgbClr val="00B050"/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B050"/>
                </a:solidFill>
                <a:latin typeface="Calibri" pitchFamily="34" charset="0"/>
              </a:rPr>
              <a:t>Datatype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B050"/>
                </a:solidFill>
                <a:latin typeface="Calibri" pitchFamily="34" charset="0"/>
              </a:rPr>
              <a:t>property</a:t>
            </a:r>
            <a:endParaRPr lang="it-IT" sz="1200" u="none" kern="0" dirty="0">
              <a:solidFill>
                <a:srgbClr val="00B050"/>
              </a:solidFill>
              <a:latin typeface="Calibri" pitchFamily="34" charset="0"/>
            </a:endParaRPr>
          </a:p>
        </p:txBody>
      </p:sp>
      <p:sp>
        <p:nvSpPr>
          <p:cNvPr id="95" name="Line 1667">
            <a:extLst>
              <a:ext uri="{FF2B5EF4-FFF2-40B4-BE49-F238E27FC236}">
                <a16:creationId xmlns:a16="http://schemas.microsoft.com/office/drawing/2014/main" id="{28710919-47CA-41DF-B219-1F5DEA7B0CD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2011" y="3892367"/>
            <a:ext cx="605630" cy="7891"/>
          </a:xfrm>
          <a:prstGeom prst="line">
            <a:avLst/>
          </a:prstGeom>
          <a:noFill/>
          <a:ln w="12700">
            <a:solidFill>
              <a:srgbClr val="00B050"/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6" name="Rettangolo arrotondato 5">
            <a:extLst>
              <a:ext uri="{FF2B5EF4-FFF2-40B4-BE49-F238E27FC236}">
                <a16:creationId xmlns:a16="http://schemas.microsoft.com/office/drawing/2014/main" id="{B8516566-F36A-47A3-9D0F-0530D9FDC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938" y="2953082"/>
            <a:ext cx="878361" cy="32726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it-IT" altLang="it-IT" sz="1400" u="none" dirty="0">
                <a:solidFill>
                  <a:srgbClr val="FFFFFF"/>
                </a:solidFill>
              </a:rPr>
              <a:t>CLASS</a:t>
            </a:r>
          </a:p>
        </p:txBody>
      </p:sp>
      <p:sp>
        <p:nvSpPr>
          <p:cNvPr id="97" name="Text Box 1680">
            <a:extLst>
              <a:ext uri="{FF2B5EF4-FFF2-40B4-BE49-F238E27FC236}">
                <a16:creationId xmlns:a16="http://schemas.microsoft.com/office/drawing/2014/main" id="{42FAFBD0-A929-42FD-8896-9428DFC46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835" y="3353940"/>
            <a:ext cx="1026228" cy="276999"/>
          </a:xfrm>
          <a:prstGeom prst="rect">
            <a:avLst/>
          </a:prstGeom>
          <a:noFill/>
          <a:ln w="9525">
            <a:solidFill>
              <a:srgbClr val="FF0000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it-IT" altLang="it-IT" sz="1200" u="none" dirty="0">
                <a:solidFill>
                  <a:srgbClr val="FF0000"/>
                </a:solidFill>
                <a:latin typeface="Calibri" panose="020F0502020204030204" pitchFamily="34" charset="0"/>
              </a:rPr>
              <a:t>rdf:type</a:t>
            </a:r>
          </a:p>
        </p:txBody>
      </p:sp>
      <p:sp>
        <p:nvSpPr>
          <p:cNvPr id="98" name="Line 1667">
            <a:extLst>
              <a:ext uri="{FF2B5EF4-FFF2-40B4-BE49-F238E27FC236}">
                <a16:creationId xmlns:a16="http://schemas.microsoft.com/office/drawing/2014/main" id="{83CFDF5B-16E4-4151-BB15-1755EF81DC53}"/>
              </a:ext>
            </a:extLst>
          </p:cNvPr>
          <p:cNvSpPr>
            <a:spLocks noChangeShapeType="1"/>
          </p:cNvSpPr>
          <p:nvPr/>
        </p:nvSpPr>
        <p:spPr bwMode="auto">
          <a:xfrm>
            <a:off x="1322603" y="3474778"/>
            <a:ext cx="275955" cy="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9" name="Rectangle 1663">
            <a:extLst>
              <a:ext uri="{FF2B5EF4-FFF2-40B4-BE49-F238E27FC236}">
                <a16:creationId xmlns:a16="http://schemas.microsoft.com/office/drawing/2014/main" id="{C351500B-A5AC-4C45-B215-E137490AE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83" y="2871989"/>
            <a:ext cx="1750218" cy="2799596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1162806-9CCC-4704-9988-49D6D3F5DF47}"/>
              </a:ext>
            </a:extLst>
          </p:cNvPr>
          <p:cNvCxnSpPr>
            <a:cxnSpLocks/>
          </p:cNvCxnSpPr>
          <p:nvPr/>
        </p:nvCxnSpPr>
        <p:spPr>
          <a:xfrm flipH="1">
            <a:off x="3811945" y="2138490"/>
            <a:ext cx="1051186" cy="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0B7F22C0-2CD6-40F1-9428-E9F6076906DB}"/>
              </a:ext>
            </a:extLst>
          </p:cNvPr>
          <p:cNvCxnSpPr>
            <a:cxnSpLocks/>
          </p:cNvCxnSpPr>
          <p:nvPr/>
        </p:nvCxnSpPr>
        <p:spPr>
          <a:xfrm>
            <a:off x="4275128" y="2130792"/>
            <a:ext cx="1" cy="45496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97C46B51-8860-4EFB-A0B3-0469A3F9CC91}"/>
              </a:ext>
            </a:extLst>
          </p:cNvPr>
          <p:cNvCxnSpPr>
            <a:cxnSpLocks/>
          </p:cNvCxnSpPr>
          <p:nvPr/>
        </p:nvCxnSpPr>
        <p:spPr>
          <a:xfrm>
            <a:off x="4904545" y="2138490"/>
            <a:ext cx="0" cy="1202798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7C3BAB7-ECCB-43DA-9B6D-14B5283FA4D2}"/>
              </a:ext>
            </a:extLst>
          </p:cNvPr>
          <p:cNvSpPr/>
          <p:nvPr/>
        </p:nvSpPr>
        <p:spPr>
          <a:xfrm>
            <a:off x="5006523" y="1925420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sr:University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D755264-D147-4D46-BEDC-3EDB1C87A739}"/>
              </a:ext>
            </a:extLst>
          </p:cNvPr>
          <p:cNvSpPr/>
          <p:nvPr/>
        </p:nvSpPr>
        <p:spPr>
          <a:xfrm>
            <a:off x="1835671" y="6237922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sr:Seat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0E54EA3-5632-4C9E-8301-2E1D048E40E9}"/>
              </a:ext>
            </a:extLst>
          </p:cNvPr>
          <p:cNvSpPr/>
          <p:nvPr/>
        </p:nvSpPr>
        <p:spPr>
          <a:xfrm>
            <a:off x="5643896" y="6286599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sr:Table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30D9A1F-F5E5-4BBA-9CE9-3228E878712D}"/>
              </a:ext>
            </a:extLst>
          </p:cNvPr>
          <p:cNvSpPr/>
          <p:nvPr/>
        </p:nvSpPr>
        <p:spPr>
          <a:xfrm>
            <a:off x="7637038" y="1996163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sr:StudyRoom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939AFC7-450C-44A4-924A-94666DF4683B}"/>
              </a:ext>
            </a:extLst>
          </p:cNvPr>
          <p:cNvSpPr/>
          <p:nvPr/>
        </p:nvSpPr>
        <p:spPr>
          <a:xfrm>
            <a:off x="10017483" y="1996162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sr:Feature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8314006-AAAB-4409-AD12-AB3869A88E63}"/>
              </a:ext>
            </a:extLst>
          </p:cNvPr>
          <p:cNvSpPr/>
          <p:nvPr/>
        </p:nvSpPr>
        <p:spPr>
          <a:xfrm>
            <a:off x="7657103" y="3024864"/>
            <a:ext cx="1841679" cy="46363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StudyRoom1_URI</a:t>
            </a:r>
          </a:p>
        </p:txBody>
      </p:sp>
      <p:sp>
        <p:nvSpPr>
          <p:cNvPr id="31" name="Content Placeholder 29">
            <a:extLst>
              <a:ext uri="{FF2B5EF4-FFF2-40B4-BE49-F238E27FC236}">
                <a16:creationId xmlns:a16="http://schemas.microsoft.com/office/drawing/2014/main" id="{4B26493D-FCC3-4938-9926-C803425546F5}"/>
              </a:ext>
            </a:extLst>
          </p:cNvPr>
          <p:cNvSpPr txBox="1">
            <a:spLocks/>
          </p:cNvSpPr>
          <p:nvPr/>
        </p:nvSpPr>
        <p:spPr>
          <a:xfrm>
            <a:off x="5911557" y="4237551"/>
            <a:ext cx="1342329" cy="373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Table1_URI</a:t>
            </a:r>
          </a:p>
        </p:txBody>
      </p:sp>
      <p:sp>
        <p:nvSpPr>
          <p:cNvPr id="32" name="Content Placeholder 29">
            <a:extLst>
              <a:ext uri="{FF2B5EF4-FFF2-40B4-BE49-F238E27FC236}">
                <a16:creationId xmlns:a16="http://schemas.microsoft.com/office/drawing/2014/main" id="{928BB576-6488-4BF1-AFAE-104444CECEE5}"/>
              </a:ext>
            </a:extLst>
          </p:cNvPr>
          <p:cNvSpPr txBox="1">
            <a:spLocks/>
          </p:cNvSpPr>
          <p:nvPr/>
        </p:nvSpPr>
        <p:spPr>
          <a:xfrm>
            <a:off x="3874736" y="5426770"/>
            <a:ext cx="1342329" cy="373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Seat1_URI</a:t>
            </a:r>
          </a:p>
        </p:txBody>
      </p:sp>
      <p:sp>
        <p:nvSpPr>
          <p:cNvPr id="34" name="Content Placeholder 29">
            <a:extLst>
              <a:ext uri="{FF2B5EF4-FFF2-40B4-BE49-F238E27FC236}">
                <a16:creationId xmlns:a16="http://schemas.microsoft.com/office/drawing/2014/main" id="{4AC533DE-4517-4A81-A38A-2A33AEC45574}"/>
              </a:ext>
            </a:extLst>
          </p:cNvPr>
          <p:cNvSpPr txBox="1">
            <a:spLocks/>
          </p:cNvSpPr>
          <p:nvPr/>
        </p:nvSpPr>
        <p:spPr>
          <a:xfrm>
            <a:off x="2224547" y="3802775"/>
            <a:ext cx="1342329" cy="373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Seat3_URI</a:t>
            </a:r>
          </a:p>
        </p:txBody>
      </p:sp>
      <p:sp>
        <p:nvSpPr>
          <p:cNvPr id="36" name="Content Placeholder 29">
            <a:extLst>
              <a:ext uri="{FF2B5EF4-FFF2-40B4-BE49-F238E27FC236}">
                <a16:creationId xmlns:a16="http://schemas.microsoft.com/office/drawing/2014/main" id="{D6AED1FA-D6BE-435F-B3AA-E8612AE676C8}"/>
              </a:ext>
            </a:extLst>
          </p:cNvPr>
          <p:cNvSpPr txBox="1">
            <a:spLocks/>
          </p:cNvSpPr>
          <p:nvPr/>
        </p:nvSpPr>
        <p:spPr>
          <a:xfrm>
            <a:off x="11175479" y="3790148"/>
            <a:ext cx="648813" cy="373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wifi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C8B8C7-BF36-4855-8FF3-DE9808924272}"/>
              </a:ext>
            </a:extLst>
          </p:cNvPr>
          <p:cNvSpPr/>
          <p:nvPr/>
        </p:nvSpPr>
        <p:spPr>
          <a:xfrm rot="16200000">
            <a:off x="4375868" y="6049080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29E335A4-957C-48D2-B02E-040FE60801F3}"/>
              </a:ext>
            </a:extLst>
          </p:cNvPr>
          <p:cNvSpPr/>
          <p:nvPr/>
        </p:nvSpPr>
        <p:spPr>
          <a:xfrm rot="16200000">
            <a:off x="2192590" y="2708526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0691DD2-DCCF-498B-A1D6-2FA40B9323B2}"/>
              </a:ext>
            </a:extLst>
          </p:cNvPr>
          <p:cNvSpPr/>
          <p:nvPr/>
        </p:nvSpPr>
        <p:spPr>
          <a:xfrm rot="16200000">
            <a:off x="2798595" y="5165432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40" name="Content Placeholder 29">
            <a:extLst>
              <a:ext uri="{FF2B5EF4-FFF2-40B4-BE49-F238E27FC236}">
                <a16:creationId xmlns:a16="http://schemas.microsoft.com/office/drawing/2014/main" id="{DB7AA598-B215-45DE-B6F2-B5717D4A4E29}"/>
              </a:ext>
            </a:extLst>
          </p:cNvPr>
          <p:cNvSpPr txBox="1">
            <a:spLocks/>
          </p:cNvSpPr>
          <p:nvPr/>
        </p:nvSpPr>
        <p:spPr>
          <a:xfrm>
            <a:off x="5067131" y="2789997"/>
            <a:ext cx="1760594" cy="373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University1_URI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8E1B2513-F51E-48A3-A65A-E82218C99ADA}"/>
              </a:ext>
            </a:extLst>
          </p:cNvPr>
          <p:cNvSpPr/>
          <p:nvPr/>
        </p:nvSpPr>
        <p:spPr>
          <a:xfrm rot="16200000">
            <a:off x="8002351" y="5076885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827EF34-65CA-4308-98CD-33EC75B9AF3B}"/>
              </a:ext>
            </a:extLst>
          </p:cNvPr>
          <p:cNvSpPr/>
          <p:nvPr/>
        </p:nvSpPr>
        <p:spPr>
          <a:xfrm rot="16200000">
            <a:off x="8541695" y="6140170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C4778ACF-F454-4241-A2F2-993C2D8FF530}"/>
              </a:ext>
            </a:extLst>
          </p:cNvPr>
          <p:cNvSpPr/>
          <p:nvPr/>
        </p:nvSpPr>
        <p:spPr>
          <a:xfrm rot="16200000">
            <a:off x="10634990" y="5284602"/>
            <a:ext cx="598327" cy="2310111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StudyRoom1_Name</a:t>
            </a: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1ABA6D0-438E-4530-81ED-41866B23B43F}"/>
              </a:ext>
            </a:extLst>
          </p:cNvPr>
          <p:cNvSpPr/>
          <p:nvPr/>
        </p:nvSpPr>
        <p:spPr>
          <a:xfrm rot="16200000">
            <a:off x="11150395" y="5090559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290" name="Content Placeholder 29">
            <a:extLst>
              <a:ext uri="{FF2B5EF4-FFF2-40B4-BE49-F238E27FC236}">
                <a16:creationId xmlns:a16="http://schemas.microsoft.com/office/drawing/2014/main" id="{2B2E6D9B-F00E-4032-943D-3CA08FBB1CFA}"/>
              </a:ext>
            </a:extLst>
          </p:cNvPr>
          <p:cNvSpPr txBox="1">
            <a:spLocks/>
          </p:cNvSpPr>
          <p:nvPr/>
        </p:nvSpPr>
        <p:spPr>
          <a:xfrm>
            <a:off x="4685378" y="3357031"/>
            <a:ext cx="1282025" cy="373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computer</a:t>
            </a: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0DEC214C-F2F7-4875-B488-393F089C7908}"/>
              </a:ext>
            </a:extLst>
          </p:cNvPr>
          <p:cNvSpPr/>
          <p:nvPr/>
        </p:nvSpPr>
        <p:spPr>
          <a:xfrm>
            <a:off x="1930133" y="1865991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sr:Feature</a:t>
            </a:r>
          </a:p>
        </p:txBody>
      </p:sp>
      <p:sp>
        <p:nvSpPr>
          <p:cNvPr id="33" name="Content Placeholder 29">
            <a:extLst>
              <a:ext uri="{FF2B5EF4-FFF2-40B4-BE49-F238E27FC236}">
                <a16:creationId xmlns:a16="http://schemas.microsoft.com/office/drawing/2014/main" id="{DD2E4E91-ABCD-4D5F-8B31-464E304260A4}"/>
              </a:ext>
            </a:extLst>
          </p:cNvPr>
          <p:cNvSpPr txBox="1">
            <a:spLocks/>
          </p:cNvSpPr>
          <p:nvPr/>
        </p:nvSpPr>
        <p:spPr>
          <a:xfrm>
            <a:off x="2224547" y="4657467"/>
            <a:ext cx="1342329" cy="373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Seat2_URI</a:t>
            </a:r>
          </a:p>
        </p:txBody>
      </p:sp>
      <p:sp>
        <p:nvSpPr>
          <p:cNvPr id="291" name="Content Placeholder 29">
            <a:extLst>
              <a:ext uri="{FF2B5EF4-FFF2-40B4-BE49-F238E27FC236}">
                <a16:creationId xmlns:a16="http://schemas.microsoft.com/office/drawing/2014/main" id="{9A92EEF7-4DDE-4502-BFB8-916A8F1BF11F}"/>
              </a:ext>
            </a:extLst>
          </p:cNvPr>
          <p:cNvSpPr txBox="1">
            <a:spLocks/>
          </p:cNvSpPr>
          <p:nvPr/>
        </p:nvSpPr>
        <p:spPr>
          <a:xfrm>
            <a:off x="3387197" y="2559047"/>
            <a:ext cx="1423540" cy="373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powerOutlet</a:t>
            </a:r>
          </a:p>
        </p:txBody>
      </p:sp>
      <p:sp>
        <p:nvSpPr>
          <p:cNvPr id="35" name="Content Placeholder 29">
            <a:extLst>
              <a:ext uri="{FF2B5EF4-FFF2-40B4-BE49-F238E27FC236}">
                <a16:creationId xmlns:a16="http://schemas.microsoft.com/office/drawing/2014/main" id="{6FC9AE52-B244-4DBF-8321-0AA911324CFD}"/>
              </a:ext>
            </a:extLst>
          </p:cNvPr>
          <p:cNvSpPr txBox="1">
            <a:spLocks/>
          </p:cNvSpPr>
          <p:nvPr/>
        </p:nvSpPr>
        <p:spPr>
          <a:xfrm>
            <a:off x="10516212" y="4365210"/>
            <a:ext cx="1648496" cy="373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accessibleToilet</a:t>
            </a:r>
          </a:p>
        </p:txBody>
      </p:sp>
    </p:spTree>
    <p:extLst>
      <p:ext uri="{BB962C8B-B14F-4D97-AF65-F5344CB8AC3E}">
        <p14:creationId xmlns:p14="http://schemas.microsoft.com/office/powerpoint/2010/main" val="3935890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1658</TotalTime>
  <Words>1114</Words>
  <Application>Microsoft Office PowerPoint</Application>
  <PresentationFormat>Widescreen</PresentationFormat>
  <Paragraphs>431</Paragraphs>
  <Slides>19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5" baseType="lpstr">
      <vt:lpstr>MS PGothic</vt:lpstr>
      <vt:lpstr>Arial</vt:lpstr>
      <vt:lpstr>Calibri</vt:lpstr>
      <vt:lpstr>Calibri Light</vt:lpstr>
      <vt:lpstr>Times New Roman</vt:lpstr>
      <vt:lpstr>Office Theme</vt:lpstr>
      <vt:lpstr>Attività progettuale di Calcolatori Elettronici M</vt:lpstr>
      <vt:lpstr>Obiettivo del progetto</vt:lpstr>
      <vt:lpstr>Una user story</vt:lpstr>
      <vt:lpstr>Architettura dell’applicazione</vt:lpstr>
      <vt:lpstr>Architettura software</vt:lpstr>
      <vt:lpstr>Infrastruttura HW/SW</vt:lpstr>
      <vt:lpstr>Flusso dati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Matteo Olivi</dc:creator>
  <cp:lastModifiedBy>Riccardo</cp:lastModifiedBy>
  <cp:revision>129</cp:revision>
  <dcterms:created xsi:type="dcterms:W3CDTF">2017-03-29T21:53:27Z</dcterms:created>
  <dcterms:modified xsi:type="dcterms:W3CDTF">2017-10-25T21:05:31Z</dcterms:modified>
</cp:coreProperties>
</file>