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57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71552" autoAdjust="0"/>
  </p:normalViewPr>
  <p:slideViewPr>
    <p:cSldViewPr>
      <p:cViewPr varScale="1">
        <p:scale>
          <a:sx n="53" d="100"/>
          <a:sy n="53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04105-06D3-4636-9F5E-984E9AEC7D0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306DE7-84D5-41B4-AF62-7F1FD094B036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D9723E22-7E1A-44A2-A6C1-7E1DEB25133C}" type="parTrans" cxnId="{4D85C032-1CD2-4C22-AA39-C2A9E123939F}">
      <dgm:prSet/>
      <dgm:spPr/>
      <dgm:t>
        <a:bodyPr/>
        <a:lstStyle/>
        <a:p>
          <a:endParaRPr lang="en-GB"/>
        </a:p>
      </dgm:t>
    </dgm:pt>
    <dgm:pt modelId="{19E600FE-0657-4828-A638-2004708CF473}" type="sibTrans" cxnId="{4D85C032-1CD2-4C22-AA39-C2A9E123939F}">
      <dgm:prSet/>
      <dgm:spPr/>
      <dgm:t>
        <a:bodyPr/>
        <a:lstStyle/>
        <a:p>
          <a:endParaRPr lang="en-GB"/>
        </a:p>
      </dgm:t>
    </dgm:pt>
    <dgm:pt modelId="{F3E869E2-F3D3-4CF2-902F-FA064D51E143}">
      <dgm:prSet phldrT="[Testo]"/>
      <dgm:spPr/>
      <dgm:t>
        <a:bodyPr/>
        <a:lstStyle/>
        <a:p>
          <a:r>
            <a:rPr lang="en-GB" dirty="0" smtClean="0"/>
            <a:t>Pseudo-random algorithm</a:t>
          </a:r>
          <a:endParaRPr lang="en-GB" dirty="0"/>
        </a:p>
      </dgm:t>
    </dgm:pt>
    <dgm:pt modelId="{18D0699A-F315-4C0E-9EAE-DD87B1F86E67}" type="parTrans" cxnId="{A9AF845C-0050-485D-8346-CE5BB84D986F}">
      <dgm:prSet/>
      <dgm:spPr/>
      <dgm:t>
        <a:bodyPr/>
        <a:lstStyle/>
        <a:p>
          <a:endParaRPr lang="en-GB"/>
        </a:p>
      </dgm:t>
    </dgm:pt>
    <dgm:pt modelId="{33BF580D-DD24-4FEF-BFC8-5FE1771ACD4F}" type="sibTrans" cxnId="{A9AF845C-0050-485D-8346-CE5BB84D986F}">
      <dgm:prSet/>
      <dgm:spPr/>
      <dgm:t>
        <a:bodyPr/>
        <a:lstStyle/>
        <a:p>
          <a:endParaRPr lang="en-GB"/>
        </a:p>
      </dgm:t>
    </dgm:pt>
    <dgm:pt modelId="{CB93B58C-5D67-414C-A8C7-3062C146A4EC}">
      <dgm:prSet phldrT="[Testo]"/>
      <dgm:spPr/>
      <dgm:t>
        <a:bodyPr/>
        <a:lstStyle/>
        <a:p>
          <a:r>
            <a:rPr lang="en-GB" dirty="0" smtClean="0"/>
            <a:t>Greedy algorithm (Nearest Neighbour)</a:t>
          </a:r>
          <a:endParaRPr lang="en-GB" dirty="0"/>
        </a:p>
      </dgm:t>
    </dgm:pt>
    <dgm:pt modelId="{7934A32F-4EB6-4825-A559-985E55A3D843}" type="parTrans" cxnId="{987566E6-777A-4C2B-8C4A-FA6B1B059140}">
      <dgm:prSet/>
      <dgm:spPr/>
      <dgm:t>
        <a:bodyPr/>
        <a:lstStyle/>
        <a:p>
          <a:endParaRPr lang="en-GB"/>
        </a:p>
      </dgm:t>
    </dgm:pt>
    <dgm:pt modelId="{BF76F68E-BBEB-4F46-ACBD-29D52D72EA54}" type="sibTrans" cxnId="{987566E6-777A-4C2B-8C4A-FA6B1B059140}">
      <dgm:prSet/>
      <dgm:spPr/>
      <dgm:t>
        <a:bodyPr/>
        <a:lstStyle/>
        <a:p>
          <a:endParaRPr lang="en-GB"/>
        </a:p>
      </dgm:t>
    </dgm:pt>
    <dgm:pt modelId="{22D9348B-8D26-4D2C-B84B-1542ADC10BB7}" type="pres">
      <dgm:prSet presAssocID="{D6404105-06D3-4636-9F5E-984E9AEC7D0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76CE28-AAEB-48DE-AB3E-784000AD5658}" type="pres">
      <dgm:prSet presAssocID="{BA306DE7-84D5-41B4-AF62-7F1FD094B036}" presName="centerShape" presStyleLbl="node0" presStyleIdx="0" presStyleCnt="1"/>
      <dgm:spPr/>
      <dgm:t>
        <a:bodyPr/>
        <a:lstStyle/>
        <a:p>
          <a:endParaRPr lang="en-GB"/>
        </a:p>
      </dgm:t>
    </dgm:pt>
    <dgm:pt modelId="{10790A9C-DD2B-4811-8399-BAB5E60C8FA3}" type="pres">
      <dgm:prSet presAssocID="{18D0699A-F315-4C0E-9EAE-DD87B1F86E67}" presName="parTrans" presStyleLbl="bgSibTrans2D1" presStyleIdx="0" presStyleCnt="2"/>
      <dgm:spPr/>
      <dgm:t>
        <a:bodyPr/>
        <a:lstStyle/>
        <a:p>
          <a:endParaRPr lang="en-GB"/>
        </a:p>
      </dgm:t>
    </dgm:pt>
    <dgm:pt modelId="{73F43B36-BD68-4D64-AF5B-0869EC1DB115}" type="pres">
      <dgm:prSet presAssocID="{F3E869E2-F3D3-4CF2-902F-FA064D51E14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70975F-9AF8-4B26-8747-D804A8F6802D}" type="pres">
      <dgm:prSet presAssocID="{7934A32F-4EB6-4825-A559-985E55A3D843}" presName="parTrans" presStyleLbl="bgSibTrans2D1" presStyleIdx="1" presStyleCnt="2"/>
      <dgm:spPr/>
      <dgm:t>
        <a:bodyPr/>
        <a:lstStyle/>
        <a:p>
          <a:endParaRPr lang="en-GB"/>
        </a:p>
      </dgm:t>
    </dgm:pt>
    <dgm:pt modelId="{B44141C3-751E-44D5-BF17-36BCDD6EF2CD}" type="pres">
      <dgm:prSet presAssocID="{CB93B58C-5D67-414C-A8C7-3062C146A4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8B6814-FBD8-4DB0-A524-09B87B595E3A}" type="presOf" srcId="{F3E869E2-F3D3-4CF2-902F-FA064D51E143}" destId="{73F43B36-BD68-4D64-AF5B-0869EC1DB115}" srcOrd="0" destOrd="0" presId="urn:microsoft.com/office/officeart/2005/8/layout/radial4"/>
    <dgm:cxn modelId="{987566E6-777A-4C2B-8C4A-FA6B1B059140}" srcId="{BA306DE7-84D5-41B4-AF62-7F1FD094B036}" destId="{CB93B58C-5D67-414C-A8C7-3062C146A4EC}" srcOrd="1" destOrd="0" parTransId="{7934A32F-4EB6-4825-A559-985E55A3D843}" sibTransId="{BF76F68E-BBEB-4F46-ACBD-29D52D72EA54}"/>
    <dgm:cxn modelId="{C55942C8-3F5B-4F05-B143-2608C717ADB0}" type="presOf" srcId="{D6404105-06D3-4636-9F5E-984E9AEC7D03}" destId="{22D9348B-8D26-4D2C-B84B-1542ADC10BB7}" srcOrd="0" destOrd="0" presId="urn:microsoft.com/office/officeart/2005/8/layout/radial4"/>
    <dgm:cxn modelId="{2477EACF-9A36-457E-B264-C554680A68C0}" type="presOf" srcId="{7934A32F-4EB6-4825-A559-985E55A3D843}" destId="{6770975F-9AF8-4B26-8747-D804A8F6802D}" srcOrd="0" destOrd="0" presId="urn:microsoft.com/office/officeart/2005/8/layout/radial4"/>
    <dgm:cxn modelId="{1CAE8488-E252-4884-B6ED-BE62400B7F9F}" type="presOf" srcId="{BA306DE7-84D5-41B4-AF62-7F1FD094B036}" destId="{6476CE28-AAEB-48DE-AB3E-784000AD5658}" srcOrd="0" destOrd="0" presId="urn:microsoft.com/office/officeart/2005/8/layout/radial4"/>
    <dgm:cxn modelId="{C170EEFC-D978-4576-9EDE-1C0C2950E5AC}" type="presOf" srcId="{CB93B58C-5D67-414C-A8C7-3062C146A4EC}" destId="{B44141C3-751E-44D5-BF17-36BCDD6EF2CD}" srcOrd="0" destOrd="0" presId="urn:microsoft.com/office/officeart/2005/8/layout/radial4"/>
    <dgm:cxn modelId="{4D85C032-1CD2-4C22-AA39-C2A9E123939F}" srcId="{D6404105-06D3-4636-9F5E-984E9AEC7D03}" destId="{BA306DE7-84D5-41B4-AF62-7F1FD094B036}" srcOrd="0" destOrd="0" parTransId="{D9723E22-7E1A-44A2-A6C1-7E1DEB25133C}" sibTransId="{19E600FE-0657-4828-A638-2004708CF473}"/>
    <dgm:cxn modelId="{A9AF845C-0050-485D-8346-CE5BB84D986F}" srcId="{BA306DE7-84D5-41B4-AF62-7F1FD094B036}" destId="{F3E869E2-F3D3-4CF2-902F-FA064D51E143}" srcOrd="0" destOrd="0" parTransId="{18D0699A-F315-4C0E-9EAE-DD87B1F86E67}" sibTransId="{33BF580D-DD24-4FEF-BFC8-5FE1771ACD4F}"/>
    <dgm:cxn modelId="{C6533574-9CB7-4A50-B375-A9D50DE3E41B}" type="presOf" srcId="{18D0699A-F315-4C0E-9EAE-DD87B1F86E67}" destId="{10790A9C-DD2B-4811-8399-BAB5E60C8FA3}" srcOrd="0" destOrd="0" presId="urn:microsoft.com/office/officeart/2005/8/layout/radial4"/>
    <dgm:cxn modelId="{E2DEEA49-DC6E-4414-B202-71C26528D60E}" type="presParOf" srcId="{22D9348B-8D26-4D2C-B84B-1542ADC10BB7}" destId="{6476CE28-AAEB-48DE-AB3E-784000AD5658}" srcOrd="0" destOrd="0" presId="urn:microsoft.com/office/officeart/2005/8/layout/radial4"/>
    <dgm:cxn modelId="{0598A140-6B02-4FE5-9450-37B36A98D334}" type="presParOf" srcId="{22D9348B-8D26-4D2C-B84B-1542ADC10BB7}" destId="{10790A9C-DD2B-4811-8399-BAB5E60C8FA3}" srcOrd="1" destOrd="0" presId="urn:microsoft.com/office/officeart/2005/8/layout/radial4"/>
    <dgm:cxn modelId="{1EE740E5-BE36-4226-81CC-8BF1C7C1F274}" type="presParOf" srcId="{22D9348B-8D26-4D2C-B84B-1542ADC10BB7}" destId="{73F43B36-BD68-4D64-AF5B-0869EC1DB115}" srcOrd="2" destOrd="0" presId="urn:microsoft.com/office/officeart/2005/8/layout/radial4"/>
    <dgm:cxn modelId="{58F4B9A5-E895-40FD-8619-A95BC46204D5}" type="presParOf" srcId="{22D9348B-8D26-4D2C-B84B-1542ADC10BB7}" destId="{6770975F-9AF8-4B26-8747-D804A8F6802D}" srcOrd="3" destOrd="0" presId="urn:microsoft.com/office/officeart/2005/8/layout/radial4"/>
    <dgm:cxn modelId="{624FB333-694F-441C-BC1C-29BA69BD74E4}" type="presParOf" srcId="{22D9348B-8D26-4D2C-B84B-1542ADC10BB7}" destId="{B44141C3-751E-44D5-BF17-36BCDD6EF2C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8A679-1D94-424F-81EE-3A23C646A2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27A944-FAFC-43E3-895A-64009C39AB38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D2A03957-C040-4AE0-8ABE-31F8E7943E98}" type="parTrans" cxnId="{1F8FFC36-4954-4D05-84FA-2FE4BF3FA232}">
      <dgm:prSet/>
      <dgm:spPr/>
      <dgm:t>
        <a:bodyPr/>
        <a:lstStyle/>
        <a:p>
          <a:endParaRPr lang="en-GB"/>
        </a:p>
      </dgm:t>
    </dgm:pt>
    <dgm:pt modelId="{8DCDA1E6-DD2F-47D2-8C4C-A97252FCE908}" type="sibTrans" cxnId="{1F8FFC36-4954-4D05-84FA-2FE4BF3FA232}">
      <dgm:prSet/>
      <dgm:spPr/>
      <dgm:t>
        <a:bodyPr/>
        <a:lstStyle/>
        <a:p>
          <a:endParaRPr lang="en-GB"/>
        </a:p>
      </dgm:t>
    </dgm:pt>
    <dgm:pt modelId="{7D73E623-82F4-4F30-BE74-DD840ED8E902}">
      <dgm:prSet phldrT="[Testo]"/>
      <dgm:spPr/>
      <dgm:t>
        <a:bodyPr/>
        <a:lstStyle/>
        <a:p>
          <a:r>
            <a:rPr lang="en-GB" dirty="0" smtClean="0"/>
            <a:t>Solution conversion</a:t>
          </a:r>
          <a:endParaRPr lang="en-GB" dirty="0"/>
        </a:p>
      </dgm:t>
    </dgm:pt>
    <dgm:pt modelId="{AE585E60-03E7-4CA2-BC39-C6F339F5F749}" type="parTrans" cxnId="{F0F41D07-95C1-4DCF-9027-8C3CC8F5F902}">
      <dgm:prSet/>
      <dgm:spPr/>
      <dgm:t>
        <a:bodyPr/>
        <a:lstStyle/>
        <a:p>
          <a:endParaRPr lang="en-GB"/>
        </a:p>
      </dgm:t>
    </dgm:pt>
    <dgm:pt modelId="{F27A028B-CF43-4250-B703-CD39430C4098}" type="sibTrans" cxnId="{F0F41D07-95C1-4DCF-9027-8C3CC8F5F902}">
      <dgm:prSet/>
      <dgm:spPr/>
      <dgm:t>
        <a:bodyPr/>
        <a:lstStyle/>
        <a:p>
          <a:endParaRPr lang="en-GB"/>
        </a:p>
      </dgm:t>
    </dgm:pt>
    <dgm:pt modelId="{7A7E1AE3-3ABC-4C66-B75D-640446D0F977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999EA1E9-9AA9-42A5-B3DE-CEDF306BE8E5}" type="parTrans" cxnId="{8B235863-F4B8-4973-ABAE-FCFEA5FE845F}">
      <dgm:prSet/>
      <dgm:spPr/>
      <dgm:t>
        <a:bodyPr/>
        <a:lstStyle/>
        <a:p>
          <a:endParaRPr lang="en-GB"/>
        </a:p>
      </dgm:t>
    </dgm:pt>
    <dgm:pt modelId="{5E6509DD-B751-4EF2-9F25-C288D6877607}" type="sibTrans" cxnId="{8B235863-F4B8-4973-ABAE-FCFEA5FE845F}">
      <dgm:prSet/>
      <dgm:spPr/>
      <dgm:t>
        <a:bodyPr/>
        <a:lstStyle/>
        <a:p>
          <a:endParaRPr lang="en-GB"/>
        </a:p>
      </dgm:t>
    </dgm:pt>
    <dgm:pt modelId="{6C5763D8-5E34-4D0A-95E3-1B68BF2ED282}" type="pres">
      <dgm:prSet presAssocID="{91B8A679-1D94-424F-81EE-3A23C646A2C1}" presName="Name0" presStyleCnt="0">
        <dgm:presLayoutVars>
          <dgm:dir/>
          <dgm:resizeHandles val="exact"/>
        </dgm:presLayoutVars>
      </dgm:prSet>
      <dgm:spPr/>
    </dgm:pt>
    <dgm:pt modelId="{313F98D7-5C72-48E7-83C7-B1678599F232}" type="pres">
      <dgm:prSet presAssocID="{B227A944-FAFC-43E3-895A-64009C39AB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10ED-7D02-4D47-B8C8-3664D7FD45B5}" type="pres">
      <dgm:prSet presAssocID="{8DCDA1E6-DD2F-47D2-8C4C-A97252FCE908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4645C6-04D8-4116-8A1D-81973D8AD792}" type="pres">
      <dgm:prSet presAssocID="{8DCDA1E6-DD2F-47D2-8C4C-A97252FCE908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86D75A4-0862-4AED-AAED-B10829E562A8}" type="pres">
      <dgm:prSet presAssocID="{7D73E623-82F4-4F30-BE74-DD840ED8E9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4D95E6-EF35-43D1-919D-28F3121EDF7D}" type="pres">
      <dgm:prSet presAssocID="{F27A028B-CF43-4250-B703-CD39430C409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BEDDD561-6A3C-48C0-822A-55DCBBD9B976}" type="pres">
      <dgm:prSet presAssocID="{F27A028B-CF43-4250-B703-CD39430C409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40608270-2028-4523-A2F6-AECCC3EAF433}" type="pres">
      <dgm:prSet presAssocID="{7A7E1AE3-3ABC-4C66-B75D-640446D0F9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8FFC36-4954-4D05-84FA-2FE4BF3FA232}" srcId="{91B8A679-1D94-424F-81EE-3A23C646A2C1}" destId="{B227A944-FAFC-43E3-895A-64009C39AB38}" srcOrd="0" destOrd="0" parTransId="{D2A03957-C040-4AE0-8ABE-31F8E7943E98}" sibTransId="{8DCDA1E6-DD2F-47D2-8C4C-A97252FCE908}"/>
    <dgm:cxn modelId="{7E833CA3-7302-4B85-8F7B-9E89A73B999B}" type="presOf" srcId="{91B8A679-1D94-424F-81EE-3A23C646A2C1}" destId="{6C5763D8-5E34-4D0A-95E3-1B68BF2ED282}" srcOrd="0" destOrd="0" presId="urn:microsoft.com/office/officeart/2005/8/layout/process1"/>
    <dgm:cxn modelId="{F0F41D07-95C1-4DCF-9027-8C3CC8F5F902}" srcId="{91B8A679-1D94-424F-81EE-3A23C646A2C1}" destId="{7D73E623-82F4-4F30-BE74-DD840ED8E902}" srcOrd="1" destOrd="0" parTransId="{AE585E60-03E7-4CA2-BC39-C6F339F5F749}" sibTransId="{F27A028B-CF43-4250-B703-CD39430C4098}"/>
    <dgm:cxn modelId="{87D5D7A1-990C-4703-B85F-77C42B86C5C6}" type="presOf" srcId="{8DCDA1E6-DD2F-47D2-8C4C-A97252FCE908}" destId="{642710ED-7D02-4D47-B8C8-3664D7FD45B5}" srcOrd="0" destOrd="0" presId="urn:microsoft.com/office/officeart/2005/8/layout/process1"/>
    <dgm:cxn modelId="{8B235863-F4B8-4973-ABAE-FCFEA5FE845F}" srcId="{91B8A679-1D94-424F-81EE-3A23C646A2C1}" destId="{7A7E1AE3-3ABC-4C66-B75D-640446D0F977}" srcOrd="2" destOrd="0" parTransId="{999EA1E9-9AA9-42A5-B3DE-CEDF306BE8E5}" sibTransId="{5E6509DD-B751-4EF2-9F25-C288D6877607}"/>
    <dgm:cxn modelId="{A59240E1-3DDD-4F88-BD3A-72A7567191C4}" type="presOf" srcId="{8DCDA1E6-DD2F-47D2-8C4C-A97252FCE908}" destId="{794645C6-04D8-4116-8A1D-81973D8AD792}" srcOrd="1" destOrd="0" presId="urn:microsoft.com/office/officeart/2005/8/layout/process1"/>
    <dgm:cxn modelId="{C7E90BD8-083D-4EE1-8939-35806DC9D5F8}" type="presOf" srcId="{F27A028B-CF43-4250-B703-CD39430C4098}" destId="{E74D95E6-EF35-43D1-919D-28F3121EDF7D}" srcOrd="0" destOrd="0" presId="urn:microsoft.com/office/officeart/2005/8/layout/process1"/>
    <dgm:cxn modelId="{10D1C499-92FE-4C27-8E4F-7F1CA4F404B4}" type="presOf" srcId="{7A7E1AE3-3ABC-4C66-B75D-640446D0F977}" destId="{40608270-2028-4523-A2F6-AECCC3EAF433}" srcOrd="0" destOrd="0" presId="urn:microsoft.com/office/officeart/2005/8/layout/process1"/>
    <dgm:cxn modelId="{8050663E-9925-423A-8047-8B0D245CAE77}" type="presOf" srcId="{B227A944-FAFC-43E3-895A-64009C39AB38}" destId="{313F98D7-5C72-48E7-83C7-B1678599F232}" srcOrd="0" destOrd="0" presId="urn:microsoft.com/office/officeart/2005/8/layout/process1"/>
    <dgm:cxn modelId="{722FD011-823B-45B5-9671-09EA2E3A1BE5}" type="presOf" srcId="{7D73E623-82F4-4F30-BE74-DD840ED8E902}" destId="{A86D75A4-0862-4AED-AAED-B10829E562A8}" srcOrd="0" destOrd="0" presId="urn:microsoft.com/office/officeart/2005/8/layout/process1"/>
    <dgm:cxn modelId="{6AFF6716-5325-4175-9179-9DAE7BA44532}" type="presOf" srcId="{F27A028B-CF43-4250-B703-CD39430C4098}" destId="{BEDDD561-6A3C-48C0-822A-55DCBBD9B976}" srcOrd="1" destOrd="0" presId="urn:microsoft.com/office/officeart/2005/8/layout/process1"/>
    <dgm:cxn modelId="{05FC1516-E6D7-4FCD-A5C7-2EBE4663F9B3}" type="presParOf" srcId="{6C5763D8-5E34-4D0A-95E3-1B68BF2ED282}" destId="{313F98D7-5C72-48E7-83C7-B1678599F232}" srcOrd="0" destOrd="0" presId="urn:microsoft.com/office/officeart/2005/8/layout/process1"/>
    <dgm:cxn modelId="{EBCFD107-6290-439B-9BAB-3BA786450DA6}" type="presParOf" srcId="{6C5763D8-5E34-4D0A-95E3-1B68BF2ED282}" destId="{642710ED-7D02-4D47-B8C8-3664D7FD45B5}" srcOrd="1" destOrd="0" presId="urn:microsoft.com/office/officeart/2005/8/layout/process1"/>
    <dgm:cxn modelId="{5CE08CB0-8843-44B0-8BA5-E77825391ABD}" type="presParOf" srcId="{642710ED-7D02-4D47-B8C8-3664D7FD45B5}" destId="{794645C6-04D8-4116-8A1D-81973D8AD792}" srcOrd="0" destOrd="0" presId="urn:microsoft.com/office/officeart/2005/8/layout/process1"/>
    <dgm:cxn modelId="{DCBAAB16-A3F6-4780-B3C1-2888FA498309}" type="presParOf" srcId="{6C5763D8-5E34-4D0A-95E3-1B68BF2ED282}" destId="{A86D75A4-0862-4AED-AAED-B10829E562A8}" srcOrd="2" destOrd="0" presId="urn:microsoft.com/office/officeart/2005/8/layout/process1"/>
    <dgm:cxn modelId="{25DA079C-311A-4A85-913E-F9A42B7B4D80}" type="presParOf" srcId="{6C5763D8-5E34-4D0A-95E3-1B68BF2ED282}" destId="{E74D95E6-EF35-43D1-919D-28F3121EDF7D}" srcOrd="3" destOrd="0" presId="urn:microsoft.com/office/officeart/2005/8/layout/process1"/>
    <dgm:cxn modelId="{D7B6C2DA-D0A2-429F-96C8-B0A7B47161BD}" type="presParOf" srcId="{E74D95E6-EF35-43D1-919D-28F3121EDF7D}" destId="{BEDDD561-6A3C-48C0-822A-55DCBBD9B976}" srcOrd="0" destOrd="0" presId="urn:microsoft.com/office/officeart/2005/8/layout/process1"/>
    <dgm:cxn modelId="{B8469E0C-EA08-4C47-86FA-61A514B9CED7}" type="presParOf" srcId="{6C5763D8-5E34-4D0A-95E3-1B68BF2ED282}" destId="{40608270-2028-4523-A2F6-AECCC3EAF4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Initial population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6CE28-AAEB-48DE-AB3E-784000AD5658}">
      <dsp:nvSpPr>
        <dsp:cNvPr id="0" name=""/>
        <dsp:cNvSpPr/>
      </dsp:nvSpPr>
      <dsp:spPr>
        <a:xfrm>
          <a:off x="2555319" y="2029394"/>
          <a:ext cx="2356961" cy="2356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Initial population</a:t>
          </a:r>
          <a:endParaRPr lang="en-GB" sz="2600" kern="1200" dirty="0"/>
        </a:p>
      </dsp:txBody>
      <dsp:txXfrm>
        <a:off x="2900488" y="2374563"/>
        <a:ext cx="1666623" cy="1666623"/>
      </dsp:txXfrm>
    </dsp:sp>
    <dsp:sp modelId="{10790A9C-DD2B-4811-8399-BAB5E60C8FA3}">
      <dsp:nvSpPr>
        <dsp:cNvPr id="0" name=""/>
        <dsp:cNvSpPr/>
      </dsp:nvSpPr>
      <dsp:spPr>
        <a:xfrm rot="12900000">
          <a:off x="956307" y="1589955"/>
          <a:ext cx="1893063" cy="6717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3B36-BD68-4D64-AF5B-0869EC1DB115}">
      <dsp:nvSpPr>
        <dsp:cNvPr id="0" name=""/>
        <dsp:cNvSpPr/>
      </dsp:nvSpPr>
      <dsp:spPr>
        <a:xfrm>
          <a:off x="7929" y="487269"/>
          <a:ext cx="2239113" cy="1791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Pseudo-random algorithm</a:t>
          </a:r>
          <a:endParaRPr lang="en-GB" sz="2800" kern="1200" dirty="0"/>
        </a:p>
      </dsp:txBody>
      <dsp:txXfrm>
        <a:off x="60394" y="539734"/>
        <a:ext cx="2134183" cy="1686360"/>
      </dsp:txXfrm>
    </dsp:sp>
    <dsp:sp modelId="{6770975F-9AF8-4B26-8747-D804A8F6802D}">
      <dsp:nvSpPr>
        <dsp:cNvPr id="0" name=""/>
        <dsp:cNvSpPr/>
      </dsp:nvSpPr>
      <dsp:spPr>
        <a:xfrm rot="19500000">
          <a:off x="4618229" y="1589955"/>
          <a:ext cx="1893063" cy="6717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141C3-751E-44D5-BF17-36BCDD6EF2CD}">
      <dsp:nvSpPr>
        <dsp:cNvPr id="0" name=""/>
        <dsp:cNvSpPr/>
      </dsp:nvSpPr>
      <dsp:spPr>
        <a:xfrm>
          <a:off x="5220557" y="487269"/>
          <a:ext cx="2239113" cy="1791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Greedy algorithm (Nearest Neighbour)</a:t>
          </a:r>
          <a:endParaRPr lang="en-GB" sz="2800" kern="1200" dirty="0"/>
        </a:p>
      </dsp:txBody>
      <dsp:txXfrm>
        <a:off x="5273022" y="539734"/>
        <a:ext cx="2134183" cy="1686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98D7-5C72-48E7-83C7-B1678599F232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Genetic algorithm</a:t>
          </a:r>
          <a:endParaRPr lang="en-GB" sz="2200" kern="1200" dirty="0"/>
        </a:p>
      </dsp:txBody>
      <dsp:txXfrm>
        <a:off x="33499" y="1579724"/>
        <a:ext cx="1545106" cy="904550"/>
      </dsp:txXfrm>
    </dsp:sp>
    <dsp:sp modelId="{642710ED-7D02-4D47-B8C8-3664D7FD45B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1766887" y="1912856"/>
        <a:ext cx="237646" cy="238286"/>
      </dsp:txXfrm>
    </dsp:sp>
    <dsp:sp modelId="{A86D75A4-0862-4AED-AAED-B10829E562A8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Solution conversion</a:t>
          </a:r>
          <a:endParaRPr lang="en-GB" sz="2200" kern="1200" dirty="0"/>
        </a:p>
      </dsp:txBody>
      <dsp:txXfrm>
        <a:off x="2275446" y="1579724"/>
        <a:ext cx="1545106" cy="904550"/>
      </dsp:txXfrm>
    </dsp:sp>
    <dsp:sp modelId="{E74D95E6-EF35-43D1-919D-28F3121ED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4008834" y="1912856"/>
        <a:ext cx="237646" cy="238286"/>
      </dsp:txXfrm>
    </dsp:sp>
    <dsp:sp modelId="{40608270-2028-4523-A2F6-AECCC3EAF43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Tabu</a:t>
          </a:r>
          <a:r>
            <a:rPr lang="en-GB" sz="2200" kern="1200" dirty="0" smtClean="0"/>
            <a:t> Search</a:t>
          </a:r>
          <a:endParaRPr lang="en-GB" sz="22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08/01/2015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Fulvio,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Ugolotti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model needed a ordered crossover method but </a:t>
            </a:r>
            <a:r>
              <a:rPr lang="en-GB" dirty="0" err="1" smtClean="0"/>
              <a:t>GAlib</a:t>
            </a:r>
            <a:r>
              <a:rPr lang="en-GB" dirty="0" smtClean="0"/>
              <a:t> did not implement it, so initially we wrote an </a:t>
            </a:r>
            <a:r>
              <a:rPr lang="en-GB" dirty="0"/>
              <a:t>order crossover operator </a:t>
            </a:r>
            <a:r>
              <a:rPr lang="en-GB" dirty="0" smtClean="0"/>
              <a:t>(OX1) algorithm.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Later we noticed that the resulting population was too homogeneous, so we decided to try a new algorithm that could operate on routes, instead of single genes.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Crossover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2339210"/>
              </p:ext>
            </p:extLst>
          </p:nvPr>
        </p:nvGraphicFramePr>
        <p:xfrm>
          <a:off x="457200" y="16002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41954"/>
              </p:ext>
            </p:extLst>
          </p:nvPr>
        </p:nvGraphicFramePr>
        <p:xfrm>
          <a:off x="457200" y="234888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9146"/>
              </p:ext>
            </p:extLst>
          </p:nvPr>
        </p:nvGraphicFramePr>
        <p:xfrm>
          <a:off x="539550" y="3789040"/>
          <a:ext cx="7385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3948684" y="2852936"/>
            <a:ext cx="40729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457200" y="458112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crossover function generates the offspring based on the cost of each route of the two parents.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2319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original </a:t>
            </a:r>
            <a:r>
              <a:rPr lang="en-GB" dirty="0" err="1" smtClean="0"/>
              <a:t>Galib</a:t>
            </a:r>
            <a:r>
              <a:rPr lang="en-GB" dirty="0" smtClean="0"/>
              <a:t> mutation simply substituted a gene with a random one, possibly generating a duplicate. </a:t>
            </a:r>
          </a:p>
          <a:p>
            <a:r>
              <a:rPr lang="en-GB" dirty="0" smtClean="0"/>
              <a:t>To avoid this, we implemented a new mutation function that swaps two genes on the </a:t>
            </a:r>
            <a:r>
              <a:rPr lang="en-GB" smtClean="0"/>
              <a:t>same chromosome.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</a:t>
            </a:r>
            <a:r>
              <a:rPr lang="en-GB" dirty="0" err="1" smtClean="0"/>
              <a:t>tabu</a:t>
            </a:r>
            <a:r>
              <a:rPr lang="en-GB" dirty="0" smtClean="0"/>
              <a:t> search starts, it takes as initial solution the best chromosome found by the genetic algorithm.</a:t>
            </a:r>
          </a:p>
          <a:p>
            <a:r>
              <a:rPr lang="en-GB" dirty="0" smtClean="0"/>
              <a:t>The chromosome is then converted into a suitable initial solution for the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14073721"/>
              </p:ext>
            </p:extLst>
          </p:nvPr>
        </p:nvGraphicFramePr>
        <p:xfrm>
          <a:off x="1259632" y="2924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/>
          <a:lstStyle/>
          <a:p>
            <a:r>
              <a:rPr lang="it-IT" dirty="0" smtClean="0"/>
              <a:t>Tabu </a:t>
            </a:r>
            <a:r>
              <a:rPr lang="it-IT" dirty="0" err="1" smtClean="0"/>
              <a:t>tenure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5559"/>
              </p:ext>
            </p:extLst>
          </p:nvPr>
        </p:nvGraphicFramePr>
        <p:xfrm>
          <a:off x="827584" y="1772816"/>
          <a:ext cx="309634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0,212998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4,693158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5,257347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7,430709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0,595157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5,732082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0,851827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2,012632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2449"/>
              </p:ext>
            </p:extLst>
          </p:nvPr>
        </p:nvGraphicFramePr>
        <p:xfrm>
          <a:off x="5076056" y="1772816"/>
          <a:ext cx="2952328" cy="373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18"/>
                <a:gridCol w="1015855"/>
                <a:gridCol w="1015855"/>
              </a:tblGrid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5,093221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3,715521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8,290143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5,479113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5,168792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4,965397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10,02235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10,01436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4,344587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5,727364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8,381509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6,625399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5,099653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8,054419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7,658116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6,41541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made very little modifications on the </a:t>
            </a:r>
            <a:r>
              <a:rPr lang="en-GB" dirty="0" err="1" smtClean="0"/>
              <a:t>tabu</a:t>
            </a:r>
            <a:r>
              <a:rPr lang="en-GB" dirty="0" smtClean="0"/>
              <a:t> so probably some optimization are possible on that side.</a:t>
            </a:r>
          </a:p>
          <a:p>
            <a:r>
              <a:rPr lang="en-GB" dirty="0" smtClean="0"/>
              <a:t>By using two different algorithms to generate the initial population for </a:t>
            </a:r>
            <a:r>
              <a:rPr lang="en-GB" dirty="0" err="1" smtClean="0"/>
              <a:t>GALib</a:t>
            </a:r>
            <a:r>
              <a:rPr lang="en-GB" dirty="0" smtClean="0"/>
              <a:t>, we improved our solutions. Probably it could be possible to further improve the quality of the results by using more algorithms to generate the initial chromosomes.</a:t>
            </a:r>
          </a:p>
          <a:p>
            <a:r>
              <a:rPr lang="en-GB" dirty="0" smtClean="0"/>
              <a:t>We used a fast but relaxed fitness function for the genetic algorithm. Possibly, by using a more precise fitness function the genetic algorithm would converge faster to a good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4640730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 population</a:t>
            </a:r>
            <a:endParaRPr lang="en-GB" dirty="0"/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835738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chromosome is modelled as a sequence of Strings, each representing the customer’s Id or a vehicle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0291"/>
              </p:ext>
            </p:extLst>
          </p:nvPr>
        </p:nvGraphicFramePr>
        <p:xfrm>
          <a:off x="827584" y="5589240"/>
          <a:ext cx="6696740" cy="7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</a:tblGrid>
              <a:tr h="730880"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in giù 7"/>
          <p:cNvSpPr/>
          <p:nvPr/>
        </p:nvSpPr>
        <p:spPr>
          <a:xfrm>
            <a:off x="305983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2702633" y="45736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0" name="Freccia in giù 9"/>
          <p:cNvSpPr/>
          <p:nvPr/>
        </p:nvSpPr>
        <p:spPr>
          <a:xfrm>
            <a:off x="637447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/>
          <p:cNvSpPr txBox="1"/>
          <p:nvPr/>
        </p:nvSpPr>
        <p:spPr>
          <a:xfrm>
            <a:off x="6019055" y="45718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3" name="Parentesi graffa chiusa 12"/>
          <p:cNvSpPr/>
          <p:nvPr/>
        </p:nvSpPr>
        <p:spPr>
          <a:xfrm rot="16200000">
            <a:off x="1541014" y="4135119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460415" y="4568017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  <p:sp>
        <p:nvSpPr>
          <p:cNvPr id="15" name="Parentesi graffa chiusa 14"/>
          <p:cNvSpPr/>
          <p:nvPr/>
        </p:nvSpPr>
        <p:spPr>
          <a:xfrm rot="16200000">
            <a:off x="4492836" y="4080822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409034" y="456801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349</TotalTime>
  <Words>1160</Words>
  <Application>Microsoft Office PowerPoint</Application>
  <PresentationFormat>Presentazione su schermo (4:3)</PresentationFormat>
  <Paragraphs>242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The original algorithm</vt:lpstr>
      <vt:lpstr>Problems with the original algorithm</vt:lpstr>
      <vt:lpstr>Our solution</vt:lpstr>
      <vt:lpstr>Our algorithm</vt:lpstr>
      <vt:lpstr>Initial population</vt:lpstr>
      <vt:lpstr>The genetic algorithm</vt:lpstr>
      <vt:lpstr>The chromosome model</vt:lpstr>
      <vt:lpstr>The fitness function</vt:lpstr>
      <vt:lpstr>The crossover function</vt:lpstr>
      <vt:lpstr>Crossover</vt:lpstr>
      <vt:lpstr>The mutation function</vt:lpstr>
      <vt:lpstr>Integration of the genetic algorithm with the tabu search</vt:lpstr>
      <vt:lpstr>Tabu tenure tuning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Filippo Balla</cp:lastModifiedBy>
  <cp:revision>47</cp:revision>
  <dcterms:created xsi:type="dcterms:W3CDTF">2014-12-28T16:51:58Z</dcterms:created>
  <dcterms:modified xsi:type="dcterms:W3CDTF">2015-01-08T08:04:59Z</dcterms:modified>
</cp:coreProperties>
</file>