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57" r:id="rId14"/>
    <p:sldId id="269" r:id="rId15"/>
    <p:sldId id="270" r:id="rId16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448" autoAdjust="0"/>
  </p:normalViewPr>
  <p:slideViewPr>
    <p:cSldViewPr>
      <p:cViewPr varScale="1">
        <p:scale>
          <a:sx n="49" d="100"/>
          <a:sy n="49" d="100"/>
        </p:scale>
        <p:origin x="178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78AC9A-1D9D-4BE6-8006-EABC96EFB990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3B0873A-D885-4325-961B-F1D834ADB0F7}">
      <dgm:prSet phldrT="[Testo]"/>
      <dgm:spPr/>
      <dgm:t>
        <a:bodyPr/>
        <a:lstStyle/>
        <a:p>
          <a:r>
            <a:rPr lang="en-GB" dirty="0" smtClean="0"/>
            <a:t>Initial Solution</a:t>
          </a:r>
          <a:endParaRPr lang="en-GB" dirty="0"/>
        </a:p>
      </dgm:t>
    </dgm:pt>
    <dgm:pt modelId="{8B9276F0-1F5A-4062-899F-051B3E217F58}" type="parTrans" cxnId="{3CDFAAC2-7E1D-447B-9C97-82BB3FC28BA3}">
      <dgm:prSet/>
      <dgm:spPr/>
      <dgm:t>
        <a:bodyPr/>
        <a:lstStyle/>
        <a:p>
          <a:endParaRPr lang="en-GB"/>
        </a:p>
      </dgm:t>
    </dgm:pt>
    <dgm:pt modelId="{3101EE30-E6D0-490B-8891-2A0CA6ADCFAB}" type="sibTrans" cxnId="{3CDFAAC2-7E1D-447B-9C97-82BB3FC28BA3}">
      <dgm:prSet/>
      <dgm:spPr/>
      <dgm:t>
        <a:bodyPr/>
        <a:lstStyle/>
        <a:p>
          <a:endParaRPr lang="en-GB"/>
        </a:p>
      </dgm:t>
    </dgm:pt>
    <dgm:pt modelId="{4E3FFA6E-9A69-43E0-BD11-4258453DB72D}">
      <dgm:prSet phldrT="[Testo]" custT="1"/>
      <dgm:spPr/>
      <dgm:t>
        <a:bodyPr/>
        <a:lstStyle/>
        <a:p>
          <a:r>
            <a:rPr lang="en-GB" sz="1800" dirty="0" smtClean="0"/>
            <a:t>The initial solution is generated by a pseudo-random algorithm, and is generally quite poor</a:t>
          </a:r>
          <a:endParaRPr lang="en-GB" sz="1800" dirty="0"/>
        </a:p>
      </dgm:t>
    </dgm:pt>
    <dgm:pt modelId="{1FBF0958-59DB-412C-AB9A-C5C1ADB8C9E7}" type="parTrans" cxnId="{D6DE90E8-E391-4007-A5D8-85A288F99E46}">
      <dgm:prSet/>
      <dgm:spPr/>
      <dgm:t>
        <a:bodyPr/>
        <a:lstStyle/>
        <a:p>
          <a:endParaRPr lang="en-GB"/>
        </a:p>
      </dgm:t>
    </dgm:pt>
    <dgm:pt modelId="{6C9671FF-E1CC-4915-871F-0A7704DB1F39}" type="sibTrans" cxnId="{D6DE90E8-E391-4007-A5D8-85A288F99E46}">
      <dgm:prSet/>
      <dgm:spPr/>
      <dgm:t>
        <a:bodyPr/>
        <a:lstStyle/>
        <a:p>
          <a:endParaRPr lang="en-GB"/>
        </a:p>
      </dgm:t>
    </dgm:pt>
    <dgm:pt modelId="{79462E9F-3A79-427F-A85D-BA736E49A4FE}">
      <dgm:prSet phldrT="[Testo]"/>
      <dgm:spPr/>
      <dgm:t>
        <a:bodyPr/>
        <a:lstStyle/>
        <a:p>
          <a:r>
            <a:rPr lang="en-GB" dirty="0" err="1" smtClean="0"/>
            <a:t>Tabu</a:t>
          </a:r>
          <a:r>
            <a:rPr lang="en-GB" dirty="0" smtClean="0"/>
            <a:t> Search</a:t>
          </a:r>
          <a:endParaRPr lang="en-GB" dirty="0"/>
        </a:p>
      </dgm:t>
    </dgm:pt>
    <dgm:pt modelId="{A1FEAE77-C20C-4243-8864-1A6955D160B0}" type="parTrans" cxnId="{0A300970-B89D-4753-A2AE-36135F52E1B6}">
      <dgm:prSet/>
      <dgm:spPr/>
      <dgm:t>
        <a:bodyPr/>
        <a:lstStyle/>
        <a:p>
          <a:endParaRPr lang="en-GB"/>
        </a:p>
      </dgm:t>
    </dgm:pt>
    <dgm:pt modelId="{06CF495E-3BA4-42D9-BA2C-70F8044CC436}" type="sibTrans" cxnId="{0A300970-B89D-4753-A2AE-36135F52E1B6}">
      <dgm:prSet/>
      <dgm:spPr/>
      <dgm:t>
        <a:bodyPr/>
        <a:lstStyle/>
        <a:p>
          <a:endParaRPr lang="en-GB"/>
        </a:p>
      </dgm:t>
    </dgm:pt>
    <dgm:pt modelId="{455E78D1-C148-40F1-B6D8-70124E976DBF}">
      <dgm:prSet phldrT="[Testo]" custT="1"/>
      <dgm:spPr/>
      <dgm:t>
        <a:bodyPr/>
        <a:lstStyle/>
        <a:p>
          <a:r>
            <a:rPr lang="en-GB" sz="1800" dirty="0" smtClean="0"/>
            <a:t>The original </a:t>
          </a:r>
          <a:r>
            <a:rPr lang="en-GB" sz="1800" dirty="0" err="1" smtClean="0"/>
            <a:t>Tabu</a:t>
          </a:r>
          <a:r>
            <a:rPr lang="en-GB" sz="1800" dirty="0" smtClean="0"/>
            <a:t> Search algorithm</a:t>
          </a:r>
          <a:endParaRPr lang="en-GB" sz="1800" dirty="0"/>
        </a:p>
      </dgm:t>
    </dgm:pt>
    <dgm:pt modelId="{4EDECBC4-1AD6-4DBD-A79F-637AF51E2FC1}" type="parTrans" cxnId="{DE9D12ED-6FE1-4426-9900-422D3373B3DE}">
      <dgm:prSet/>
      <dgm:spPr/>
      <dgm:t>
        <a:bodyPr/>
        <a:lstStyle/>
        <a:p>
          <a:endParaRPr lang="en-GB"/>
        </a:p>
      </dgm:t>
    </dgm:pt>
    <dgm:pt modelId="{B5815144-3919-47D1-BE10-3819624B6774}" type="sibTrans" cxnId="{DE9D12ED-6FE1-4426-9900-422D3373B3DE}">
      <dgm:prSet/>
      <dgm:spPr/>
      <dgm:t>
        <a:bodyPr/>
        <a:lstStyle/>
        <a:p>
          <a:endParaRPr lang="en-GB"/>
        </a:p>
      </dgm:t>
    </dgm:pt>
    <dgm:pt modelId="{1AF360A8-881C-4035-BA91-7780773AD6B7}">
      <dgm:prSet phldrT="[Testo]"/>
      <dgm:spPr/>
      <dgm:t>
        <a:bodyPr/>
        <a:lstStyle/>
        <a:p>
          <a:r>
            <a:rPr lang="en-GB" dirty="0" smtClean="0"/>
            <a:t>Final Solution</a:t>
          </a:r>
          <a:endParaRPr lang="en-GB" dirty="0"/>
        </a:p>
      </dgm:t>
    </dgm:pt>
    <dgm:pt modelId="{3BA72812-3781-4AC0-A393-8560CBB5F1F1}" type="parTrans" cxnId="{E2BA1AE3-D6D7-46DE-9435-30EEA554E7DC}">
      <dgm:prSet/>
      <dgm:spPr/>
      <dgm:t>
        <a:bodyPr/>
        <a:lstStyle/>
        <a:p>
          <a:endParaRPr lang="en-GB"/>
        </a:p>
      </dgm:t>
    </dgm:pt>
    <dgm:pt modelId="{3E728E87-5A21-49F2-ADA4-2E33FBFBFC39}" type="sibTrans" cxnId="{E2BA1AE3-D6D7-46DE-9435-30EEA554E7DC}">
      <dgm:prSet/>
      <dgm:spPr/>
      <dgm:t>
        <a:bodyPr/>
        <a:lstStyle/>
        <a:p>
          <a:endParaRPr lang="en-GB"/>
        </a:p>
      </dgm:t>
    </dgm:pt>
    <dgm:pt modelId="{BD2FDEAF-CA8B-4AC0-9760-58083F76BE9E}">
      <dgm:prSet phldrT="[Testo]" custT="1"/>
      <dgm:spPr/>
      <dgm:t>
        <a:bodyPr/>
        <a:lstStyle/>
        <a:p>
          <a:r>
            <a:rPr lang="en-GB" sz="1800" dirty="0" smtClean="0"/>
            <a:t>The final solution</a:t>
          </a:r>
          <a:endParaRPr lang="en-GB" sz="1800" dirty="0"/>
        </a:p>
      </dgm:t>
    </dgm:pt>
    <dgm:pt modelId="{B5554B28-43E1-406E-B647-5FBC4C16ED3C}" type="parTrans" cxnId="{8CE9FE2E-5F91-44A6-A6F2-0D3E612735B8}">
      <dgm:prSet/>
      <dgm:spPr/>
      <dgm:t>
        <a:bodyPr/>
        <a:lstStyle/>
        <a:p>
          <a:endParaRPr lang="en-GB"/>
        </a:p>
      </dgm:t>
    </dgm:pt>
    <dgm:pt modelId="{DA94FAD8-231B-4A73-9BBB-8FE4A2F2C4D1}" type="sibTrans" cxnId="{8CE9FE2E-5F91-44A6-A6F2-0D3E612735B8}">
      <dgm:prSet/>
      <dgm:spPr/>
      <dgm:t>
        <a:bodyPr/>
        <a:lstStyle/>
        <a:p>
          <a:endParaRPr lang="en-GB"/>
        </a:p>
      </dgm:t>
    </dgm:pt>
    <dgm:pt modelId="{EE52A728-2F26-442B-BCBA-78C642797D2D}" type="pres">
      <dgm:prSet presAssocID="{6878AC9A-1D9D-4BE6-8006-EABC96EFB990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GB"/>
        </a:p>
      </dgm:t>
    </dgm:pt>
    <dgm:pt modelId="{24FA96D1-ACBC-41B2-96A4-2CAFC5082563}" type="pres">
      <dgm:prSet presAssocID="{33B0873A-D885-4325-961B-F1D834ADB0F7}" presName="composite" presStyleCnt="0"/>
      <dgm:spPr/>
    </dgm:pt>
    <dgm:pt modelId="{E534EAE4-7B7B-48C0-8ACF-3229FB9AF393}" type="pres">
      <dgm:prSet presAssocID="{33B0873A-D885-4325-961B-F1D834ADB0F7}" presName="bentUpArrow1" presStyleLbl="alignImgPlace1" presStyleIdx="0" presStyleCnt="2"/>
      <dgm:spPr/>
    </dgm:pt>
    <dgm:pt modelId="{1A209AD7-3D5B-4242-9335-5340A7004D7A}" type="pres">
      <dgm:prSet presAssocID="{33B0873A-D885-4325-961B-F1D834ADB0F7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EA7465-332E-43A0-B525-87E18862AAB7}" type="pres">
      <dgm:prSet presAssocID="{33B0873A-D885-4325-961B-F1D834ADB0F7}" presName="ChildText" presStyleLbl="revTx" presStyleIdx="0" presStyleCnt="3" custScaleX="458721" custLinFactX="90457" custLinFactNeighborX="100000" custLinFactNeighborY="39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E28E5C-80D4-4D5F-9198-48A6609879EF}" type="pres">
      <dgm:prSet presAssocID="{3101EE30-E6D0-490B-8891-2A0CA6ADCFAB}" presName="sibTrans" presStyleCnt="0"/>
      <dgm:spPr/>
    </dgm:pt>
    <dgm:pt modelId="{9D4AB2BF-60A9-4EE9-A257-986EE9EFE2B3}" type="pres">
      <dgm:prSet presAssocID="{79462E9F-3A79-427F-A85D-BA736E49A4FE}" presName="composite" presStyleCnt="0"/>
      <dgm:spPr/>
    </dgm:pt>
    <dgm:pt modelId="{7586998F-137F-47FA-B2D9-3BF7DD31C7C7}" type="pres">
      <dgm:prSet presAssocID="{79462E9F-3A79-427F-A85D-BA736E49A4FE}" presName="bentUpArrow1" presStyleLbl="alignImgPlace1" presStyleIdx="1" presStyleCnt="2"/>
      <dgm:spPr/>
    </dgm:pt>
    <dgm:pt modelId="{193C99C1-12B3-4BF5-8B6C-9C0685ECC15D}" type="pres">
      <dgm:prSet presAssocID="{79462E9F-3A79-427F-A85D-BA736E49A4FE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2BC6418-9390-4DBB-B8A4-FECC20CDFAA2}" type="pres">
      <dgm:prSet presAssocID="{79462E9F-3A79-427F-A85D-BA736E49A4FE}" presName="ChildText" presStyleLbl="revTx" presStyleIdx="1" presStyleCnt="3" custScaleX="264452" custLinFactNeighborX="91535" custLinFactNeighborY="430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3C7EBF0-F6E1-4681-A414-9C908048731A}" type="pres">
      <dgm:prSet presAssocID="{06CF495E-3BA4-42D9-BA2C-70F8044CC436}" presName="sibTrans" presStyleCnt="0"/>
      <dgm:spPr/>
    </dgm:pt>
    <dgm:pt modelId="{921E872B-78FF-4EC1-B2E5-AC5D2104A51E}" type="pres">
      <dgm:prSet presAssocID="{1AF360A8-881C-4035-BA91-7780773AD6B7}" presName="composite" presStyleCnt="0"/>
      <dgm:spPr/>
    </dgm:pt>
    <dgm:pt modelId="{A64621D6-C1E6-48E4-9570-FB11E734164E}" type="pres">
      <dgm:prSet presAssocID="{1AF360A8-881C-4035-BA91-7780773AD6B7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BE3B7D4-392F-432B-B794-D470CC2C8CC7}" type="pres">
      <dgm:prSet presAssocID="{1AF360A8-881C-4035-BA91-7780773AD6B7}" presName="FinalChildText" presStyleLbl="revTx" presStyleIdx="2" presStyleCnt="3" custScaleX="11908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772EE394-E4B1-4914-8CB0-99ED199E998B}" type="presOf" srcId="{BD2FDEAF-CA8B-4AC0-9760-58083F76BE9E}" destId="{3BE3B7D4-392F-432B-B794-D470CC2C8CC7}" srcOrd="0" destOrd="0" presId="urn:microsoft.com/office/officeart/2005/8/layout/StepDownProcess"/>
    <dgm:cxn modelId="{D6DB3B39-4724-47AC-964E-6C432AAF434D}" type="presOf" srcId="{33B0873A-D885-4325-961B-F1D834ADB0F7}" destId="{1A209AD7-3D5B-4242-9335-5340A7004D7A}" srcOrd="0" destOrd="0" presId="urn:microsoft.com/office/officeart/2005/8/layout/StepDownProcess"/>
    <dgm:cxn modelId="{3CDFAAC2-7E1D-447B-9C97-82BB3FC28BA3}" srcId="{6878AC9A-1D9D-4BE6-8006-EABC96EFB990}" destId="{33B0873A-D885-4325-961B-F1D834ADB0F7}" srcOrd="0" destOrd="0" parTransId="{8B9276F0-1F5A-4062-899F-051B3E217F58}" sibTransId="{3101EE30-E6D0-490B-8891-2A0CA6ADCFAB}"/>
    <dgm:cxn modelId="{9662B99A-AB17-43AA-B13A-C979001310D2}" type="presOf" srcId="{4E3FFA6E-9A69-43E0-BD11-4258453DB72D}" destId="{E2EA7465-332E-43A0-B525-87E18862AAB7}" srcOrd="0" destOrd="0" presId="urn:microsoft.com/office/officeart/2005/8/layout/StepDownProcess"/>
    <dgm:cxn modelId="{E2BA1AE3-D6D7-46DE-9435-30EEA554E7DC}" srcId="{6878AC9A-1D9D-4BE6-8006-EABC96EFB990}" destId="{1AF360A8-881C-4035-BA91-7780773AD6B7}" srcOrd="2" destOrd="0" parTransId="{3BA72812-3781-4AC0-A393-8560CBB5F1F1}" sibTransId="{3E728E87-5A21-49F2-ADA4-2E33FBFBFC39}"/>
    <dgm:cxn modelId="{A6595706-9074-4C90-B646-09E8EA157863}" type="presOf" srcId="{455E78D1-C148-40F1-B6D8-70124E976DBF}" destId="{42BC6418-9390-4DBB-B8A4-FECC20CDFAA2}" srcOrd="0" destOrd="0" presId="urn:microsoft.com/office/officeart/2005/8/layout/StepDownProcess"/>
    <dgm:cxn modelId="{D6DE90E8-E391-4007-A5D8-85A288F99E46}" srcId="{33B0873A-D885-4325-961B-F1D834ADB0F7}" destId="{4E3FFA6E-9A69-43E0-BD11-4258453DB72D}" srcOrd="0" destOrd="0" parTransId="{1FBF0958-59DB-412C-AB9A-C5C1ADB8C9E7}" sibTransId="{6C9671FF-E1CC-4915-871F-0A7704DB1F39}"/>
    <dgm:cxn modelId="{82843250-DDD2-4D4B-A5BD-6E68F89BCECF}" type="presOf" srcId="{6878AC9A-1D9D-4BE6-8006-EABC96EFB990}" destId="{EE52A728-2F26-442B-BCBA-78C642797D2D}" srcOrd="0" destOrd="0" presId="urn:microsoft.com/office/officeart/2005/8/layout/StepDownProcess"/>
    <dgm:cxn modelId="{62DFBE2C-DD4C-4415-B4D7-D8BD040293AB}" type="presOf" srcId="{79462E9F-3A79-427F-A85D-BA736E49A4FE}" destId="{193C99C1-12B3-4BF5-8B6C-9C0685ECC15D}" srcOrd="0" destOrd="0" presId="urn:microsoft.com/office/officeart/2005/8/layout/StepDownProcess"/>
    <dgm:cxn modelId="{0A300970-B89D-4753-A2AE-36135F52E1B6}" srcId="{6878AC9A-1D9D-4BE6-8006-EABC96EFB990}" destId="{79462E9F-3A79-427F-A85D-BA736E49A4FE}" srcOrd="1" destOrd="0" parTransId="{A1FEAE77-C20C-4243-8864-1A6955D160B0}" sibTransId="{06CF495E-3BA4-42D9-BA2C-70F8044CC436}"/>
    <dgm:cxn modelId="{03F4A6EA-59F3-4405-8EC2-3253F90A005B}" type="presOf" srcId="{1AF360A8-881C-4035-BA91-7780773AD6B7}" destId="{A64621D6-C1E6-48E4-9570-FB11E734164E}" srcOrd="0" destOrd="0" presId="urn:microsoft.com/office/officeart/2005/8/layout/StepDownProcess"/>
    <dgm:cxn modelId="{8CE9FE2E-5F91-44A6-A6F2-0D3E612735B8}" srcId="{1AF360A8-881C-4035-BA91-7780773AD6B7}" destId="{BD2FDEAF-CA8B-4AC0-9760-58083F76BE9E}" srcOrd="0" destOrd="0" parTransId="{B5554B28-43E1-406E-B647-5FBC4C16ED3C}" sibTransId="{DA94FAD8-231B-4A73-9BBB-8FE4A2F2C4D1}"/>
    <dgm:cxn modelId="{DE9D12ED-6FE1-4426-9900-422D3373B3DE}" srcId="{79462E9F-3A79-427F-A85D-BA736E49A4FE}" destId="{455E78D1-C148-40F1-B6D8-70124E976DBF}" srcOrd="0" destOrd="0" parTransId="{4EDECBC4-1AD6-4DBD-A79F-637AF51E2FC1}" sibTransId="{B5815144-3919-47D1-BE10-3819624B6774}"/>
    <dgm:cxn modelId="{15A79F11-A4E3-4FBD-BE43-4BD337C2E1B8}" type="presParOf" srcId="{EE52A728-2F26-442B-BCBA-78C642797D2D}" destId="{24FA96D1-ACBC-41B2-96A4-2CAFC5082563}" srcOrd="0" destOrd="0" presId="urn:microsoft.com/office/officeart/2005/8/layout/StepDownProcess"/>
    <dgm:cxn modelId="{EB8CDC4F-1F61-4D2F-9CF1-F11E053FB354}" type="presParOf" srcId="{24FA96D1-ACBC-41B2-96A4-2CAFC5082563}" destId="{E534EAE4-7B7B-48C0-8ACF-3229FB9AF393}" srcOrd="0" destOrd="0" presId="urn:microsoft.com/office/officeart/2005/8/layout/StepDownProcess"/>
    <dgm:cxn modelId="{DC23B908-7E13-424E-B142-150714336970}" type="presParOf" srcId="{24FA96D1-ACBC-41B2-96A4-2CAFC5082563}" destId="{1A209AD7-3D5B-4242-9335-5340A7004D7A}" srcOrd="1" destOrd="0" presId="urn:microsoft.com/office/officeart/2005/8/layout/StepDownProcess"/>
    <dgm:cxn modelId="{8855D1C1-517F-44F0-B98A-A82C4138B778}" type="presParOf" srcId="{24FA96D1-ACBC-41B2-96A4-2CAFC5082563}" destId="{E2EA7465-332E-43A0-B525-87E18862AAB7}" srcOrd="2" destOrd="0" presId="urn:microsoft.com/office/officeart/2005/8/layout/StepDownProcess"/>
    <dgm:cxn modelId="{8B0C3D08-0167-4043-AB37-E351E0D1AA17}" type="presParOf" srcId="{EE52A728-2F26-442B-BCBA-78C642797D2D}" destId="{E2E28E5C-80D4-4D5F-9198-48A6609879EF}" srcOrd="1" destOrd="0" presId="urn:microsoft.com/office/officeart/2005/8/layout/StepDownProcess"/>
    <dgm:cxn modelId="{471BC67A-C9B8-48DB-91F9-AADC0E872723}" type="presParOf" srcId="{EE52A728-2F26-442B-BCBA-78C642797D2D}" destId="{9D4AB2BF-60A9-4EE9-A257-986EE9EFE2B3}" srcOrd="2" destOrd="0" presId="urn:microsoft.com/office/officeart/2005/8/layout/StepDownProcess"/>
    <dgm:cxn modelId="{0FBC04F7-C739-49D2-9B21-3390F254712A}" type="presParOf" srcId="{9D4AB2BF-60A9-4EE9-A257-986EE9EFE2B3}" destId="{7586998F-137F-47FA-B2D9-3BF7DD31C7C7}" srcOrd="0" destOrd="0" presId="urn:microsoft.com/office/officeart/2005/8/layout/StepDownProcess"/>
    <dgm:cxn modelId="{EE1D3287-6282-4789-A9E0-24530847D0CE}" type="presParOf" srcId="{9D4AB2BF-60A9-4EE9-A257-986EE9EFE2B3}" destId="{193C99C1-12B3-4BF5-8B6C-9C0685ECC15D}" srcOrd="1" destOrd="0" presId="urn:microsoft.com/office/officeart/2005/8/layout/StepDownProcess"/>
    <dgm:cxn modelId="{78B08C26-6CAB-4822-B993-A1A096389596}" type="presParOf" srcId="{9D4AB2BF-60A9-4EE9-A257-986EE9EFE2B3}" destId="{42BC6418-9390-4DBB-B8A4-FECC20CDFAA2}" srcOrd="2" destOrd="0" presId="urn:microsoft.com/office/officeart/2005/8/layout/StepDownProcess"/>
    <dgm:cxn modelId="{67D6144F-58B4-4587-B24D-F669AFEFF3D8}" type="presParOf" srcId="{EE52A728-2F26-442B-BCBA-78C642797D2D}" destId="{B3C7EBF0-F6E1-4681-A414-9C908048731A}" srcOrd="3" destOrd="0" presId="urn:microsoft.com/office/officeart/2005/8/layout/StepDownProcess"/>
    <dgm:cxn modelId="{DC3C1BB7-2B6C-4C48-AB65-605FDA5E72CD}" type="presParOf" srcId="{EE52A728-2F26-442B-BCBA-78C642797D2D}" destId="{921E872B-78FF-4EC1-B2E5-AC5D2104A51E}" srcOrd="4" destOrd="0" presId="urn:microsoft.com/office/officeart/2005/8/layout/StepDownProcess"/>
    <dgm:cxn modelId="{ED8FC538-2800-4FE4-93EE-D592140699EC}" type="presParOf" srcId="{921E872B-78FF-4EC1-B2E5-AC5D2104A51E}" destId="{A64621D6-C1E6-48E4-9570-FB11E734164E}" srcOrd="0" destOrd="0" presId="urn:microsoft.com/office/officeart/2005/8/layout/StepDownProcess"/>
    <dgm:cxn modelId="{75C8E9F6-1564-452A-BA29-06EBED2FE0EA}" type="presParOf" srcId="{921E872B-78FF-4EC1-B2E5-AC5D2104A51E}" destId="{3BE3B7D4-392F-432B-B794-D470CC2C8CC7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485E1F-F886-4F26-ACDF-2DFA36BB7733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7957167-7886-4D65-846C-E2595B498110}">
      <dgm:prSet phldrT="[Testo]"/>
      <dgm:spPr/>
      <dgm:t>
        <a:bodyPr/>
        <a:lstStyle/>
        <a:p>
          <a:r>
            <a:rPr lang="en-GB" dirty="0" smtClean="0"/>
            <a:t>Our initial solution</a:t>
          </a:r>
          <a:endParaRPr lang="en-GB" dirty="0"/>
        </a:p>
      </dgm:t>
    </dgm:pt>
    <dgm:pt modelId="{E34430E1-D457-42F4-B7B2-B7F8D24B864F}" type="parTrans" cxnId="{E48B5462-6545-4DC6-89C1-36B5D4A82986}">
      <dgm:prSet/>
      <dgm:spPr/>
      <dgm:t>
        <a:bodyPr/>
        <a:lstStyle/>
        <a:p>
          <a:endParaRPr lang="en-GB"/>
        </a:p>
      </dgm:t>
    </dgm:pt>
    <dgm:pt modelId="{F76CD24A-3E43-41B4-9885-CA558F9DB00A}" type="sibTrans" cxnId="{E48B5462-6545-4DC6-89C1-36B5D4A82986}">
      <dgm:prSet/>
      <dgm:spPr/>
      <dgm:t>
        <a:bodyPr/>
        <a:lstStyle/>
        <a:p>
          <a:endParaRPr lang="en-GB"/>
        </a:p>
      </dgm:t>
    </dgm:pt>
    <dgm:pt modelId="{3FABE830-E235-4C02-9E45-7C3F529D6900}">
      <dgm:prSet phldrT="[Testo]"/>
      <dgm:spPr/>
      <dgm:t>
        <a:bodyPr/>
        <a:lstStyle/>
        <a:p>
          <a:r>
            <a:rPr lang="en-GB" dirty="0" smtClean="0"/>
            <a:t>Genetic Algorithm</a:t>
          </a:r>
          <a:endParaRPr lang="en-GB" dirty="0"/>
        </a:p>
      </dgm:t>
    </dgm:pt>
    <dgm:pt modelId="{423DA3A5-58CE-4814-8AC8-8634A59A5A12}" type="parTrans" cxnId="{6C8B9469-F342-425D-AD1A-2CE8A95AFF0C}">
      <dgm:prSet/>
      <dgm:spPr/>
      <dgm:t>
        <a:bodyPr/>
        <a:lstStyle/>
        <a:p>
          <a:endParaRPr lang="en-GB"/>
        </a:p>
      </dgm:t>
    </dgm:pt>
    <dgm:pt modelId="{DDB7A745-BCB6-411B-8ED1-AD37E95B5D22}" type="sibTrans" cxnId="{6C8B9469-F342-425D-AD1A-2CE8A95AFF0C}">
      <dgm:prSet/>
      <dgm:spPr/>
      <dgm:t>
        <a:bodyPr/>
        <a:lstStyle/>
        <a:p>
          <a:endParaRPr lang="en-GB"/>
        </a:p>
      </dgm:t>
    </dgm:pt>
    <dgm:pt modelId="{6158E161-7435-4A74-BF08-FA9F23065C71}">
      <dgm:prSet phldrT="[Testo]"/>
      <dgm:spPr/>
      <dgm:t>
        <a:bodyPr/>
        <a:lstStyle/>
        <a:p>
          <a:r>
            <a:rPr lang="en-GB" dirty="0" smtClean="0"/>
            <a:t>Genetic Algorithm’s best solution</a:t>
          </a:r>
          <a:endParaRPr lang="en-GB" dirty="0"/>
        </a:p>
      </dgm:t>
    </dgm:pt>
    <dgm:pt modelId="{B410838C-D402-4AA7-9149-B5CAB148FE0E}" type="parTrans" cxnId="{A489954F-919C-4CBA-A0C7-AB3B583F3BDF}">
      <dgm:prSet/>
      <dgm:spPr/>
      <dgm:t>
        <a:bodyPr/>
        <a:lstStyle/>
        <a:p>
          <a:endParaRPr lang="en-GB"/>
        </a:p>
      </dgm:t>
    </dgm:pt>
    <dgm:pt modelId="{D0B3B1A4-01C5-45CB-BF57-C362245F5F62}" type="sibTrans" cxnId="{A489954F-919C-4CBA-A0C7-AB3B583F3BDF}">
      <dgm:prSet/>
      <dgm:spPr/>
      <dgm:t>
        <a:bodyPr/>
        <a:lstStyle/>
        <a:p>
          <a:endParaRPr lang="en-GB"/>
        </a:p>
      </dgm:t>
    </dgm:pt>
    <dgm:pt modelId="{FDFBB22A-0836-4E19-9435-AD6F3CEBF772}">
      <dgm:prSet/>
      <dgm:spPr/>
      <dgm:t>
        <a:bodyPr/>
        <a:lstStyle/>
        <a:p>
          <a:r>
            <a:rPr lang="en-GB" dirty="0" smtClean="0"/>
            <a:t>Original </a:t>
          </a:r>
          <a:r>
            <a:rPr lang="en-GB" dirty="0" err="1" smtClean="0"/>
            <a:t>Tabu</a:t>
          </a:r>
          <a:r>
            <a:rPr lang="en-GB" dirty="0" smtClean="0"/>
            <a:t> Search Algorithm</a:t>
          </a:r>
          <a:endParaRPr lang="en-GB" dirty="0"/>
        </a:p>
      </dgm:t>
    </dgm:pt>
    <dgm:pt modelId="{1747BC5D-6EC8-48A3-BC21-59FA00653999}" type="parTrans" cxnId="{55551DAC-3E8A-4DB0-9C1D-E125E15F29C6}">
      <dgm:prSet/>
      <dgm:spPr/>
      <dgm:t>
        <a:bodyPr/>
        <a:lstStyle/>
        <a:p>
          <a:endParaRPr lang="en-GB"/>
        </a:p>
      </dgm:t>
    </dgm:pt>
    <dgm:pt modelId="{0915E0BA-0762-4FDB-B3EE-105168C26BA3}" type="sibTrans" cxnId="{55551DAC-3E8A-4DB0-9C1D-E125E15F29C6}">
      <dgm:prSet/>
      <dgm:spPr/>
      <dgm:t>
        <a:bodyPr/>
        <a:lstStyle/>
        <a:p>
          <a:endParaRPr lang="en-GB"/>
        </a:p>
      </dgm:t>
    </dgm:pt>
    <dgm:pt modelId="{0CB8CDE1-D7BA-4493-823D-ED129D6A5AD9}">
      <dgm:prSet/>
      <dgm:spPr/>
      <dgm:t>
        <a:bodyPr/>
        <a:lstStyle/>
        <a:p>
          <a:r>
            <a:rPr lang="en-GB" dirty="0" smtClean="0"/>
            <a:t>Final solution</a:t>
          </a:r>
          <a:endParaRPr lang="en-GB" dirty="0"/>
        </a:p>
      </dgm:t>
    </dgm:pt>
    <dgm:pt modelId="{D040C11A-5548-4CAF-9063-5359D79522C9}" type="parTrans" cxnId="{F836BC22-338F-4D93-B6C7-8EE614B213B1}">
      <dgm:prSet/>
      <dgm:spPr/>
      <dgm:t>
        <a:bodyPr/>
        <a:lstStyle/>
        <a:p>
          <a:endParaRPr lang="en-GB"/>
        </a:p>
      </dgm:t>
    </dgm:pt>
    <dgm:pt modelId="{A6491558-0F83-491B-BC35-515761A6BC1D}" type="sibTrans" cxnId="{F836BC22-338F-4D93-B6C7-8EE614B213B1}">
      <dgm:prSet/>
      <dgm:spPr/>
      <dgm:t>
        <a:bodyPr/>
        <a:lstStyle/>
        <a:p>
          <a:endParaRPr lang="en-GB"/>
        </a:p>
      </dgm:t>
    </dgm:pt>
    <dgm:pt modelId="{E18ED1D9-9DB5-4826-9D2D-64E25E707FD7}" type="pres">
      <dgm:prSet presAssocID="{BE485E1F-F886-4F26-ACDF-2DFA36BB7733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CFEBA8CE-91C8-4314-A0C5-8EC89B5BC4C4}" type="pres">
      <dgm:prSet presAssocID="{BE485E1F-F886-4F26-ACDF-2DFA36BB7733}" presName="dummyMaxCanvas" presStyleCnt="0">
        <dgm:presLayoutVars/>
      </dgm:prSet>
      <dgm:spPr/>
    </dgm:pt>
    <dgm:pt modelId="{76FE4E92-AAF9-42F0-B6F2-E76B437DC092}" type="pres">
      <dgm:prSet presAssocID="{BE485E1F-F886-4F26-ACDF-2DFA36BB7733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2AF59CF-48F8-4268-A79E-CC79582F4969}" type="pres">
      <dgm:prSet presAssocID="{BE485E1F-F886-4F26-ACDF-2DFA36BB7733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F7D625B-094E-47B2-AC42-C63EB26F8A41}" type="pres">
      <dgm:prSet presAssocID="{BE485E1F-F886-4F26-ACDF-2DFA36BB7733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FAB4D36-5479-4F26-B89E-4280791CA0D6}" type="pres">
      <dgm:prSet presAssocID="{BE485E1F-F886-4F26-ACDF-2DFA36BB7733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DDE62C-6449-4F97-BFE3-AD8BBC91A48E}" type="pres">
      <dgm:prSet presAssocID="{BE485E1F-F886-4F26-ACDF-2DFA36BB7733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A8B9983-0FD4-43FD-8218-7F6BE9F193B4}" type="pres">
      <dgm:prSet presAssocID="{BE485E1F-F886-4F26-ACDF-2DFA36BB7733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CD10D03-9EAF-4D23-82BF-B80666E9DC6B}" type="pres">
      <dgm:prSet presAssocID="{BE485E1F-F886-4F26-ACDF-2DFA36BB7733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FB51C4A-999E-4D33-B563-183F6B3E6840}" type="pres">
      <dgm:prSet presAssocID="{BE485E1F-F886-4F26-ACDF-2DFA36BB7733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E172B0B-ACBD-41B7-86E2-6B7178EB9238}" type="pres">
      <dgm:prSet presAssocID="{BE485E1F-F886-4F26-ACDF-2DFA36BB7733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7492366-550F-4223-A7F3-B4B2B56F5DD4}" type="pres">
      <dgm:prSet presAssocID="{BE485E1F-F886-4F26-ACDF-2DFA36BB7733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6392F22-E787-4698-9F59-E29A1C32BC96}" type="pres">
      <dgm:prSet presAssocID="{BE485E1F-F886-4F26-ACDF-2DFA36BB7733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42E2180-F200-45A5-AB75-CAF51EE6C5B0}" type="pres">
      <dgm:prSet presAssocID="{BE485E1F-F886-4F26-ACDF-2DFA36BB7733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D06ECCE-5888-4DDC-98BC-3D6CA712E43E}" type="pres">
      <dgm:prSet presAssocID="{BE485E1F-F886-4F26-ACDF-2DFA36BB7733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F43AEE5-4C71-4632-9E5C-DC511C475EF7}" type="pres">
      <dgm:prSet presAssocID="{BE485E1F-F886-4F26-ACDF-2DFA36BB7733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E57583D0-6809-466E-997B-744E2B77655E}" type="presOf" srcId="{97957167-7886-4D65-846C-E2595B498110}" destId="{76FE4E92-AAF9-42F0-B6F2-E76B437DC092}" srcOrd="0" destOrd="0" presId="urn:microsoft.com/office/officeart/2005/8/layout/vProcess5"/>
    <dgm:cxn modelId="{37F06924-22AD-4987-8345-6D8BF9DE57D9}" type="presOf" srcId="{D0B3B1A4-01C5-45CB-BF57-C362245F5F62}" destId="{2FB51C4A-999E-4D33-B563-183F6B3E6840}" srcOrd="0" destOrd="0" presId="urn:microsoft.com/office/officeart/2005/8/layout/vProcess5"/>
    <dgm:cxn modelId="{A489954F-919C-4CBA-A0C7-AB3B583F3BDF}" srcId="{BE485E1F-F886-4F26-ACDF-2DFA36BB7733}" destId="{6158E161-7435-4A74-BF08-FA9F23065C71}" srcOrd="2" destOrd="0" parTransId="{B410838C-D402-4AA7-9149-B5CAB148FE0E}" sibTransId="{D0B3B1A4-01C5-45CB-BF57-C362245F5F62}"/>
    <dgm:cxn modelId="{FC028CE6-17E2-4150-933C-607E601F9C08}" type="presOf" srcId="{3FABE830-E235-4C02-9E45-7C3F529D6900}" destId="{92AF59CF-48F8-4268-A79E-CC79582F4969}" srcOrd="0" destOrd="0" presId="urn:microsoft.com/office/officeart/2005/8/layout/vProcess5"/>
    <dgm:cxn modelId="{5FC2B1DA-DBDD-4FDD-8BAA-4B51FA782E22}" type="presOf" srcId="{BE485E1F-F886-4F26-ACDF-2DFA36BB7733}" destId="{E18ED1D9-9DB5-4826-9D2D-64E25E707FD7}" srcOrd="0" destOrd="0" presId="urn:microsoft.com/office/officeart/2005/8/layout/vProcess5"/>
    <dgm:cxn modelId="{EE704841-F39C-4266-ACE4-BF3CA602F5D0}" type="presOf" srcId="{0915E0BA-0762-4FDB-B3EE-105168C26BA3}" destId="{EE172B0B-ACBD-41B7-86E2-6B7178EB9238}" srcOrd="0" destOrd="0" presId="urn:microsoft.com/office/officeart/2005/8/layout/vProcess5"/>
    <dgm:cxn modelId="{6C8B9469-F342-425D-AD1A-2CE8A95AFF0C}" srcId="{BE485E1F-F886-4F26-ACDF-2DFA36BB7733}" destId="{3FABE830-E235-4C02-9E45-7C3F529D6900}" srcOrd="1" destOrd="0" parTransId="{423DA3A5-58CE-4814-8AC8-8634A59A5A12}" sibTransId="{DDB7A745-BCB6-411B-8ED1-AD37E95B5D22}"/>
    <dgm:cxn modelId="{91C34DFB-E600-4851-9FFE-1C8CBE0A1BF8}" type="presOf" srcId="{0CB8CDE1-D7BA-4493-823D-ED129D6A5AD9}" destId="{E2DDE62C-6449-4F97-BFE3-AD8BBC91A48E}" srcOrd="0" destOrd="0" presId="urn:microsoft.com/office/officeart/2005/8/layout/vProcess5"/>
    <dgm:cxn modelId="{0BEA4781-AB39-4E49-9799-91370AF9CF5C}" type="presOf" srcId="{97957167-7886-4D65-846C-E2595B498110}" destId="{D7492366-550F-4223-A7F3-B4B2B56F5DD4}" srcOrd="1" destOrd="0" presId="urn:microsoft.com/office/officeart/2005/8/layout/vProcess5"/>
    <dgm:cxn modelId="{125250D2-8783-4E07-B2D4-2A30AC7F01C9}" type="presOf" srcId="{FDFBB22A-0836-4E19-9435-AD6F3CEBF772}" destId="{4FAB4D36-5479-4F26-B89E-4280791CA0D6}" srcOrd="0" destOrd="0" presId="urn:microsoft.com/office/officeart/2005/8/layout/vProcess5"/>
    <dgm:cxn modelId="{21E92FDC-1FF6-48E6-AA7E-6CCF0D7A04A7}" type="presOf" srcId="{FDFBB22A-0836-4E19-9435-AD6F3CEBF772}" destId="{7D06ECCE-5888-4DDC-98BC-3D6CA712E43E}" srcOrd="1" destOrd="0" presId="urn:microsoft.com/office/officeart/2005/8/layout/vProcess5"/>
    <dgm:cxn modelId="{7779FD5E-B1CE-4B52-B1B1-BD75DDD2C2F7}" type="presOf" srcId="{3FABE830-E235-4C02-9E45-7C3F529D6900}" destId="{86392F22-E787-4698-9F59-E29A1C32BC96}" srcOrd="1" destOrd="0" presId="urn:microsoft.com/office/officeart/2005/8/layout/vProcess5"/>
    <dgm:cxn modelId="{C501E6CF-D05B-499E-84CD-C3048F212F40}" type="presOf" srcId="{0CB8CDE1-D7BA-4493-823D-ED129D6A5AD9}" destId="{6F43AEE5-4C71-4632-9E5C-DC511C475EF7}" srcOrd="1" destOrd="0" presId="urn:microsoft.com/office/officeart/2005/8/layout/vProcess5"/>
    <dgm:cxn modelId="{A29471BC-7C92-42BF-ABDF-724704F00D57}" type="presOf" srcId="{6158E161-7435-4A74-BF08-FA9F23065C71}" destId="{FF7D625B-094E-47B2-AC42-C63EB26F8A41}" srcOrd="0" destOrd="0" presId="urn:microsoft.com/office/officeart/2005/8/layout/vProcess5"/>
    <dgm:cxn modelId="{55551DAC-3E8A-4DB0-9C1D-E125E15F29C6}" srcId="{BE485E1F-F886-4F26-ACDF-2DFA36BB7733}" destId="{FDFBB22A-0836-4E19-9435-AD6F3CEBF772}" srcOrd="3" destOrd="0" parTransId="{1747BC5D-6EC8-48A3-BC21-59FA00653999}" sibTransId="{0915E0BA-0762-4FDB-B3EE-105168C26BA3}"/>
    <dgm:cxn modelId="{90AA7DEF-A8D1-441D-BDA9-2CF20D6B432A}" type="presOf" srcId="{DDB7A745-BCB6-411B-8ED1-AD37E95B5D22}" destId="{FCD10D03-9EAF-4D23-82BF-B80666E9DC6B}" srcOrd="0" destOrd="0" presId="urn:microsoft.com/office/officeart/2005/8/layout/vProcess5"/>
    <dgm:cxn modelId="{C71A344F-37C9-4E4E-8AC5-60DFB78E7351}" type="presOf" srcId="{6158E161-7435-4A74-BF08-FA9F23065C71}" destId="{A42E2180-F200-45A5-AB75-CAF51EE6C5B0}" srcOrd="1" destOrd="0" presId="urn:microsoft.com/office/officeart/2005/8/layout/vProcess5"/>
    <dgm:cxn modelId="{E48B5462-6545-4DC6-89C1-36B5D4A82986}" srcId="{BE485E1F-F886-4F26-ACDF-2DFA36BB7733}" destId="{97957167-7886-4D65-846C-E2595B498110}" srcOrd="0" destOrd="0" parTransId="{E34430E1-D457-42F4-B7B2-B7F8D24B864F}" sibTransId="{F76CD24A-3E43-41B4-9885-CA558F9DB00A}"/>
    <dgm:cxn modelId="{F836BC22-338F-4D93-B6C7-8EE614B213B1}" srcId="{BE485E1F-F886-4F26-ACDF-2DFA36BB7733}" destId="{0CB8CDE1-D7BA-4493-823D-ED129D6A5AD9}" srcOrd="4" destOrd="0" parTransId="{D040C11A-5548-4CAF-9063-5359D79522C9}" sibTransId="{A6491558-0F83-491B-BC35-515761A6BC1D}"/>
    <dgm:cxn modelId="{29E74C71-F6FD-4BCA-A79E-6A8F9010C649}" type="presOf" srcId="{F76CD24A-3E43-41B4-9885-CA558F9DB00A}" destId="{EA8B9983-0FD4-43FD-8218-7F6BE9F193B4}" srcOrd="0" destOrd="0" presId="urn:microsoft.com/office/officeart/2005/8/layout/vProcess5"/>
    <dgm:cxn modelId="{22C452D8-4F0D-46A0-81F1-7D8DA498487F}" type="presParOf" srcId="{E18ED1D9-9DB5-4826-9D2D-64E25E707FD7}" destId="{CFEBA8CE-91C8-4314-A0C5-8EC89B5BC4C4}" srcOrd="0" destOrd="0" presId="urn:microsoft.com/office/officeart/2005/8/layout/vProcess5"/>
    <dgm:cxn modelId="{215F3F75-5C02-4399-90DD-DA807918C4E0}" type="presParOf" srcId="{E18ED1D9-9DB5-4826-9D2D-64E25E707FD7}" destId="{76FE4E92-AAF9-42F0-B6F2-E76B437DC092}" srcOrd="1" destOrd="0" presId="urn:microsoft.com/office/officeart/2005/8/layout/vProcess5"/>
    <dgm:cxn modelId="{51104484-1B74-4F0C-94FC-D0995730C084}" type="presParOf" srcId="{E18ED1D9-9DB5-4826-9D2D-64E25E707FD7}" destId="{92AF59CF-48F8-4268-A79E-CC79582F4969}" srcOrd="2" destOrd="0" presId="urn:microsoft.com/office/officeart/2005/8/layout/vProcess5"/>
    <dgm:cxn modelId="{87E183EB-7BA3-44DF-82D7-10CEDC11079B}" type="presParOf" srcId="{E18ED1D9-9DB5-4826-9D2D-64E25E707FD7}" destId="{FF7D625B-094E-47B2-AC42-C63EB26F8A41}" srcOrd="3" destOrd="0" presId="urn:microsoft.com/office/officeart/2005/8/layout/vProcess5"/>
    <dgm:cxn modelId="{8CFE075D-3869-4373-BCD7-04F00A7BE486}" type="presParOf" srcId="{E18ED1D9-9DB5-4826-9D2D-64E25E707FD7}" destId="{4FAB4D36-5479-4F26-B89E-4280791CA0D6}" srcOrd="4" destOrd="0" presId="urn:microsoft.com/office/officeart/2005/8/layout/vProcess5"/>
    <dgm:cxn modelId="{8EFC90DF-3C93-43CB-A360-ABE72C1C8554}" type="presParOf" srcId="{E18ED1D9-9DB5-4826-9D2D-64E25E707FD7}" destId="{E2DDE62C-6449-4F97-BFE3-AD8BBC91A48E}" srcOrd="5" destOrd="0" presId="urn:microsoft.com/office/officeart/2005/8/layout/vProcess5"/>
    <dgm:cxn modelId="{909FF3EA-5BA7-4572-A1F4-61AA2494B241}" type="presParOf" srcId="{E18ED1D9-9DB5-4826-9D2D-64E25E707FD7}" destId="{EA8B9983-0FD4-43FD-8218-7F6BE9F193B4}" srcOrd="6" destOrd="0" presId="urn:microsoft.com/office/officeart/2005/8/layout/vProcess5"/>
    <dgm:cxn modelId="{94FB8C5A-AB41-43D2-A1BF-51D87E049FF0}" type="presParOf" srcId="{E18ED1D9-9DB5-4826-9D2D-64E25E707FD7}" destId="{FCD10D03-9EAF-4D23-82BF-B80666E9DC6B}" srcOrd="7" destOrd="0" presId="urn:microsoft.com/office/officeart/2005/8/layout/vProcess5"/>
    <dgm:cxn modelId="{64D109E1-9545-4C4D-A9E1-4EB14DBC5D21}" type="presParOf" srcId="{E18ED1D9-9DB5-4826-9D2D-64E25E707FD7}" destId="{2FB51C4A-999E-4D33-B563-183F6B3E6840}" srcOrd="8" destOrd="0" presId="urn:microsoft.com/office/officeart/2005/8/layout/vProcess5"/>
    <dgm:cxn modelId="{891920D7-9FD3-47B4-882F-CF571574FBC1}" type="presParOf" srcId="{E18ED1D9-9DB5-4826-9D2D-64E25E707FD7}" destId="{EE172B0B-ACBD-41B7-86E2-6B7178EB9238}" srcOrd="9" destOrd="0" presId="urn:microsoft.com/office/officeart/2005/8/layout/vProcess5"/>
    <dgm:cxn modelId="{D985E900-F579-451C-A8CC-6A98D5577CBA}" type="presParOf" srcId="{E18ED1D9-9DB5-4826-9D2D-64E25E707FD7}" destId="{D7492366-550F-4223-A7F3-B4B2B56F5DD4}" srcOrd="10" destOrd="0" presId="urn:microsoft.com/office/officeart/2005/8/layout/vProcess5"/>
    <dgm:cxn modelId="{6C2578B2-B378-425C-97EB-8C60DE96DDF5}" type="presParOf" srcId="{E18ED1D9-9DB5-4826-9D2D-64E25E707FD7}" destId="{86392F22-E787-4698-9F59-E29A1C32BC96}" srcOrd="11" destOrd="0" presId="urn:microsoft.com/office/officeart/2005/8/layout/vProcess5"/>
    <dgm:cxn modelId="{127D4C45-D63A-4235-B5C5-764952EE75A9}" type="presParOf" srcId="{E18ED1D9-9DB5-4826-9D2D-64E25E707FD7}" destId="{A42E2180-F200-45A5-AB75-CAF51EE6C5B0}" srcOrd="12" destOrd="0" presId="urn:microsoft.com/office/officeart/2005/8/layout/vProcess5"/>
    <dgm:cxn modelId="{34AFF305-7420-4C44-B679-31B41F3E476C}" type="presParOf" srcId="{E18ED1D9-9DB5-4826-9D2D-64E25E707FD7}" destId="{7D06ECCE-5888-4DDC-98BC-3D6CA712E43E}" srcOrd="13" destOrd="0" presId="urn:microsoft.com/office/officeart/2005/8/layout/vProcess5"/>
    <dgm:cxn modelId="{97EE0F98-FA8A-4015-8346-D3C05F96A292}" type="presParOf" srcId="{E18ED1D9-9DB5-4826-9D2D-64E25E707FD7}" destId="{6F43AEE5-4C71-4632-9E5C-DC511C475EF7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34EAE4-7B7B-48C0-8ACF-3229FB9AF393}">
      <dsp:nvSpPr>
        <dsp:cNvPr id="0" name=""/>
        <dsp:cNvSpPr/>
      </dsp:nvSpPr>
      <dsp:spPr>
        <a:xfrm rot="5400000">
          <a:off x="692443" y="1723770"/>
          <a:ext cx="886533" cy="100928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209AD7-3D5B-4242-9335-5340A7004D7A}">
      <dsp:nvSpPr>
        <dsp:cNvPr id="0" name=""/>
        <dsp:cNvSpPr/>
      </dsp:nvSpPr>
      <dsp:spPr>
        <a:xfrm>
          <a:off x="457565" y="741030"/>
          <a:ext cx="1492400" cy="104463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Initial Solution</a:t>
          </a:r>
          <a:endParaRPr lang="en-GB" sz="2400" kern="1200" dirty="0"/>
        </a:p>
      </dsp:txBody>
      <dsp:txXfrm>
        <a:off x="508569" y="792034"/>
        <a:ext cx="1390392" cy="942623"/>
      </dsp:txXfrm>
    </dsp:sp>
    <dsp:sp modelId="{E2EA7465-332E-43A0-B525-87E18862AAB7}">
      <dsp:nvSpPr>
        <dsp:cNvPr id="0" name=""/>
        <dsp:cNvSpPr/>
      </dsp:nvSpPr>
      <dsp:spPr>
        <a:xfrm>
          <a:off x="2070410" y="844028"/>
          <a:ext cx="4979094" cy="844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The initial solution is generated by a pseudo-random algorithm, and is generally quite poor</a:t>
          </a:r>
          <a:endParaRPr lang="en-GB" sz="1800" kern="1200" dirty="0"/>
        </a:p>
      </dsp:txBody>
      <dsp:txXfrm>
        <a:off x="2070410" y="844028"/>
        <a:ext cx="4979094" cy="844317"/>
      </dsp:txXfrm>
    </dsp:sp>
    <dsp:sp modelId="{7586998F-137F-47FA-B2D9-3BF7DD31C7C7}">
      <dsp:nvSpPr>
        <dsp:cNvPr id="0" name=""/>
        <dsp:cNvSpPr/>
      </dsp:nvSpPr>
      <dsp:spPr>
        <a:xfrm rot="5400000">
          <a:off x="2627976" y="2897236"/>
          <a:ext cx="886533" cy="100928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3C99C1-12B3-4BF5-8B6C-9C0685ECC15D}">
      <dsp:nvSpPr>
        <dsp:cNvPr id="0" name=""/>
        <dsp:cNvSpPr/>
      </dsp:nvSpPr>
      <dsp:spPr>
        <a:xfrm>
          <a:off x="2393099" y="1914496"/>
          <a:ext cx="1492400" cy="104463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err="1" smtClean="0"/>
            <a:t>Tabu</a:t>
          </a:r>
          <a:r>
            <a:rPr lang="en-GB" sz="2400" kern="1200" dirty="0" smtClean="0"/>
            <a:t> Search</a:t>
          </a:r>
          <a:endParaRPr lang="en-GB" sz="2400" kern="1200" dirty="0"/>
        </a:p>
      </dsp:txBody>
      <dsp:txXfrm>
        <a:off x="2444103" y="1965500"/>
        <a:ext cx="1390392" cy="942623"/>
      </dsp:txXfrm>
    </dsp:sp>
    <dsp:sp modelId="{42BC6418-9390-4DBB-B8A4-FECC20CDFAA2}">
      <dsp:nvSpPr>
        <dsp:cNvPr id="0" name=""/>
        <dsp:cNvSpPr/>
      </dsp:nvSpPr>
      <dsp:spPr>
        <a:xfrm>
          <a:off x="3986542" y="2050482"/>
          <a:ext cx="2870440" cy="844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The original </a:t>
          </a:r>
          <a:r>
            <a:rPr lang="en-GB" sz="1800" kern="1200" dirty="0" err="1" smtClean="0"/>
            <a:t>Tabu</a:t>
          </a:r>
          <a:r>
            <a:rPr lang="en-GB" sz="1800" kern="1200" dirty="0" smtClean="0"/>
            <a:t> Search algorithm</a:t>
          </a:r>
          <a:endParaRPr lang="en-GB" sz="1800" kern="1200" dirty="0"/>
        </a:p>
      </dsp:txBody>
      <dsp:txXfrm>
        <a:off x="3986542" y="2050482"/>
        <a:ext cx="2870440" cy="844317"/>
      </dsp:txXfrm>
    </dsp:sp>
    <dsp:sp modelId="{A64621D6-C1E6-48E4-9570-FB11E734164E}">
      <dsp:nvSpPr>
        <dsp:cNvPr id="0" name=""/>
        <dsp:cNvSpPr/>
      </dsp:nvSpPr>
      <dsp:spPr>
        <a:xfrm>
          <a:off x="4783064" y="3087962"/>
          <a:ext cx="1492400" cy="104463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Final Solution</a:t>
          </a:r>
          <a:endParaRPr lang="en-GB" sz="2400" kern="1200" dirty="0"/>
        </a:p>
      </dsp:txBody>
      <dsp:txXfrm>
        <a:off x="4834068" y="3138966"/>
        <a:ext cx="1390392" cy="942623"/>
      </dsp:txXfrm>
    </dsp:sp>
    <dsp:sp modelId="{3BE3B7D4-392F-432B-B794-D470CC2C8CC7}">
      <dsp:nvSpPr>
        <dsp:cNvPr id="0" name=""/>
        <dsp:cNvSpPr/>
      </dsp:nvSpPr>
      <dsp:spPr>
        <a:xfrm>
          <a:off x="6171892" y="3187592"/>
          <a:ext cx="1292573" cy="844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The final solution</a:t>
          </a:r>
          <a:endParaRPr lang="en-GB" sz="1800" kern="1200" dirty="0"/>
        </a:p>
      </dsp:txBody>
      <dsp:txXfrm>
        <a:off x="6171892" y="3187592"/>
        <a:ext cx="1292573" cy="8443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E4E92-AAF9-42F0-B6F2-E76B437DC092}">
      <dsp:nvSpPr>
        <dsp:cNvPr id="0" name=""/>
        <dsp:cNvSpPr/>
      </dsp:nvSpPr>
      <dsp:spPr>
        <a:xfrm>
          <a:off x="0" y="0"/>
          <a:ext cx="5750052" cy="8772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dirty="0" smtClean="0"/>
            <a:t>Our initial solution</a:t>
          </a:r>
          <a:endParaRPr lang="en-GB" sz="2300" kern="1200" dirty="0"/>
        </a:p>
      </dsp:txBody>
      <dsp:txXfrm>
        <a:off x="25694" y="25694"/>
        <a:ext cx="4700789" cy="825864"/>
      </dsp:txXfrm>
    </dsp:sp>
    <dsp:sp modelId="{92AF59CF-48F8-4268-A79E-CC79582F4969}">
      <dsp:nvSpPr>
        <dsp:cNvPr id="0" name=""/>
        <dsp:cNvSpPr/>
      </dsp:nvSpPr>
      <dsp:spPr>
        <a:xfrm>
          <a:off x="429387" y="999093"/>
          <a:ext cx="5750052" cy="8772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dirty="0" smtClean="0"/>
            <a:t>Genetic Algorithm</a:t>
          </a:r>
          <a:endParaRPr lang="en-GB" sz="2300" kern="1200" dirty="0"/>
        </a:p>
      </dsp:txBody>
      <dsp:txXfrm>
        <a:off x="455081" y="1024787"/>
        <a:ext cx="4699062" cy="825864"/>
      </dsp:txXfrm>
    </dsp:sp>
    <dsp:sp modelId="{FF7D625B-094E-47B2-AC42-C63EB26F8A41}">
      <dsp:nvSpPr>
        <dsp:cNvPr id="0" name=""/>
        <dsp:cNvSpPr/>
      </dsp:nvSpPr>
      <dsp:spPr>
        <a:xfrm>
          <a:off x="858774" y="1998186"/>
          <a:ext cx="5750052" cy="8772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dirty="0" smtClean="0"/>
            <a:t>Genetic Algorithm’s best solution</a:t>
          </a:r>
          <a:endParaRPr lang="en-GB" sz="2300" kern="1200" dirty="0"/>
        </a:p>
      </dsp:txBody>
      <dsp:txXfrm>
        <a:off x="884468" y="2023880"/>
        <a:ext cx="4699062" cy="825864"/>
      </dsp:txXfrm>
    </dsp:sp>
    <dsp:sp modelId="{4FAB4D36-5479-4F26-B89E-4280791CA0D6}">
      <dsp:nvSpPr>
        <dsp:cNvPr id="0" name=""/>
        <dsp:cNvSpPr/>
      </dsp:nvSpPr>
      <dsp:spPr>
        <a:xfrm>
          <a:off x="1288161" y="2997279"/>
          <a:ext cx="5750052" cy="8772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dirty="0" smtClean="0"/>
            <a:t>Original </a:t>
          </a:r>
          <a:r>
            <a:rPr lang="en-GB" sz="2300" kern="1200" dirty="0" err="1" smtClean="0"/>
            <a:t>Tabu</a:t>
          </a:r>
          <a:r>
            <a:rPr lang="en-GB" sz="2300" kern="1200" dirty="0" smtClean="0"/>
            <a:t> Search Algorithm</a:t>
          </a:r>
          <a:endParaRPr lang="en-GB" sz="2300" kern="1200" dirty="0"/>
        </a:p>
      </dsp:txBody>
      <dsp:txXfrm>
        <a:off x="1313855" y="3022973"/>
        <a:ext cx="4699062" cy="825864"/>
      </dsp:txXfrm>
    </dsp:sp>
    <dsp:sp modelId="{E2DDE62C-6449-4F97-BFE3-AD8BBC91A48E}">
      <dsp:nvSpPr>
        <dsp:cNvPr id="0" name=""/>
        <dsp:cNvSpPr/>
      </dsp:nvSpPr>
      <dsp:spPr>
        <a:xfrm>
          <a:off x="1717548" y="3996372"/>
          <a:ext cx="5750052" cy="8772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dirty="0" smtClean="0"/>
            <a:t>Final solution</a:t>
          </a:r>
          <a:endParaRPr lang="en-GB" sz="2300" kern="1200" dirty="0"/>
        </a:p>
      </dsp:txBody>
      <dsp:txXfrm>
        <a:off x="1743242" y="4022066"/>
        <a:ext cx="4699062" cy="825864"/>
      </dsp:txXfrm>
    </dsp:sp>
    <dsp:sp modelId="{EA8B9983-0FD4-43FD-8218-7F6BE9F193B4}">
      <dsp:nvSpPr>
        <dsp:cNvPr id="0" name=""/>
        <dsp:cNvSpPr/>
      </dsp:nvSpPr>
      <dsp:spPr>
        <a:xfrm>
          <a:off x="5179837" y="640881"/>
          <a:ext cx="570214" cy="57021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600" kern="1200"/>
        </a:p>
      </dsp:txBody>
      <dsp:txXfrm>
        <a:off x="5308135" y="640881"/>
        <a:ext cx="313618" cy="429086"/>
      </dsp:txXfrm>
    </dsp:sp>
    <dsp:sp modelId="{FCD10D03-9EAF-4D23-82BF-B80666E9DC6B}">
      <dsp:nvSpPr>
        <dsp:cNvPr id="0" name=""/>
        <dsp:cNvSpPr/>
      </dsp:nvSpPr>
      <dsp:spPr>
        <a:xfrm>
          <a:off x="5609224" y="1639974"/>
          <a:ext cx="570214" cy="57021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600" kern="1200"/>
        </a:p>
      </dsp:txBody>
      <dsp:txXfrm>
        <a:off x="5737522" y="1639974"/>
        <a:ext cx="313618" cy="429086"/>
      </dsp:txXfrm>
    </dsp:sp>
    <dsp:sp modelId="{2FB51C4A-999E-4D33-B563-183F6B3E6840}">
      <dsp:nvSpPr>
        <dsp:cNvPr id="0" name=""/>
        <dsp:cNvSpPr/>
      </dsp:nvSpPr>
      <dsp:spPr>
        <a:xfrm>
          <a:off x="6038611" y="2624447"/>
          <a:ext cx="570214" cy="57021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600" kern="1200"/>
        </a:p>
      </dsp:txBody>
      <dsp:txXfrm>
        <a:off x="6166909" y="2624447"/>
        <a:ext cx="313618" cy="429086"/>
      </dsp:txXfrm>
    </dsp:sp>
    <dsp:sp modelId="{EE172B0B-ACBD-41B7-86E2-6B7178EB9238}">
      <dsp:nvSpPr>
        <dsp:cNvPr id="0" name=""/>
        <dsp:cNvSpPr/>
      </dsp:nvSpPr>
      <dsp:spPr>
        <a:xfrm>
          <a:off x="6467998" y="3633287"/>
          <a:ext cx="570214" cy="57021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600" kern="1200"/>
        </a:p>
      </dsp:txBody>
      <dsp:txXfrm>
        <a:off x="6596296" y="3633287"/>
        <a:ext cx="313618" cy="4290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AB1D7-7557-456E-B6EB-B238F6DD423E}" type="datetimeFigureOut">
              <a:rPr lang="en-GB" smtClean="0"/>
              <a:t>31/12/2014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EEAF9-F82C-4A29-9D65-ECC9E7B1DF5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296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</a:t>
            </a:r>
            <a:r>
              <a:rPr lang="en-GB" baseline="0" dirty="0" smtClean="0"/>
              <a:t> original algorithm is quite simple, it takes as input a randomly generated solution, starts the </a:t>
            </a:r>
            <a:r>
              <a:rPr lang="en-GB" baseline="0" dirty="0" err="1" smtClean="0"/>
              <a:t>tabu</a:t>
            </a:r>
            <a:r>
              <a:rPr lang="en-GB" baseline="0" dirty="0" smtClean="0"/>
              <a:t> search algorithm, and provide a final solution.</a:t>
            </a:r>
          </a:p>
          <a:p>
            <a:r>
              <a:rPr lang="en-GB" baseline="0" dirty="0" smtClean="0"/>
              <a:t>This is quite simple, fast and works well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EEAF9-F82C-4A29-9D65-ECC9E7B1DF5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742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However we noticed</a:t>
            </a:r>
            <a:r>
              <a:rPr lang="en-GB" baseline="0" dirty="0" smtClean="0"/>
              <a:t> some possible space for improvement, especially concerning the initial solution, which in the original algorithm is quite bad.</a:t>
            </a:r>
          </a:p>
          <a:p>
            <a:r>
              <a:rPr lang="en-GB" baseline="0" dirty="0" smtClean="0"/>
              <a:t>Also, the </a:t>
            </a:r>
            <a:r>
              <a:rPr lang="en-GB" baseline="0" dirty="0" err="1" smtClean="0"/>
              <a:t>tabu</a:t>
            </a:r>
            <a:r>
              <a:rPr lang="en-GB" baseline="0" dirty="0" smtClean="0"/>
              <a:t> search algorithm performs a local search, and may miss a distant solution which is better than those considered.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EEAF9-F82C-4A29-9D65-ECC9E7B1DF5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625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 in our solution we wanted to provide</a:t>
            </a:r>
            <a:r>
              <a:rPr lang="en-GB" baseline="0" dirty="0" smtClean="0"/>
              <a:t> the original algorithm with a better initial solution, </a:t>
            </a:r>
          </a:p>
          <a:p>
            <a:r>
              <a:rPr lang="en-GB" baseline="0" dirty="0" smtClean="0"/>
              <a:t>we wanted to try to use an algorithm that can search for a solution in a wider space than the </a:t>
            </a:r>
            <a:r>
              <a:rPr lang="en-GB" baseline="0" dirty="0" err="1" smtClean="0"/>
              <a:t>tabu</a:t>
            </a:r>
            <a:r>
              <a:rPr lang="en-GB" baseline="0" dirty="0" smtClean="0"/>
              <a:t> search, </a:t>
            </a:r>
          </a:p>
          <a:p>
            <a:r>
              <a:rPr lang="en-GB" baseline="0" dirty="0" smtClean="0"/>
              <a:t>and possibly,  optimize the original </a:t>
            </a:r>
            <a:r>
              <a:rPr lang="en-GB" baseline="0" dirty="0" err="1" smtClean="0"/>
              <a:t>tabu</a:t>
            </a:r>
            <a:r>
              <a:rPr lang="en-GB" baseline="0" dirty="0" smtClean="0"/>
              <a:t> search algorithm.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EEAF9-F82C-4A29-9D65-ECC9E7B1DF5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8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Our solution is implemented with a hybrid genetic – </a:t>
            </a:r>
            <a:r>
              <a:rPr lang="en-GB" dirty="0" err="1" smtClean="0"/>
              <a:t>tabu</a:t>
            </a:r>
            <a:r>
              <a:rPr lang="en-GB" dirty="0" smtClean="0"/>
              <a:t> search algorithm.</a:t>
            </a:r>
            <a:endParaRPr lang="en-GB" baseline="0" dirty="0" smtClean="0"/>
          </a:p>
          <a:p>
            <a:r>
              <a:rPr lang="en-GB" baseline="0" dirty="0" smtClean="0"/>
              <a:t>This design required us to implement the genetic algorithm, but also to build systems to interface the different models used in the genetic algorithm and the existing </a:t>
            </a:r>
            <a:r>
              <a:rPr lang="en-GB" baseline="0" dirty="0" err="1" smtClean="0"/>
              <a:t>tabu</a:t>
            </a:r>
            <a:r>
              <a:rPr lang="en-GB" baseline="0" dirty="0" smtClean="0"/>
              <a:t> search algorithm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EEAF9-F82C-4A29-9D65-ECC9E7B1DF5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070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To use the genetic algorithm we have to generate an initial population of possible solutions. </a:t>
            </a:r>
          </a:p>
          <a:p>
            <a:r>
              <a:rPr lang="en-GB" baseline="0" dirty="0" smtClean="0"/>
              <a:t>We started by using a totally random approach, but in this way most of the solutions were really bad, so we decided to improve the initial population by introducing solutions generated by a greedy algorithm, specifically a nearest neighbour algorithm with some relaxation on the constraints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EEAF9-F82C-4A29-9D65-ECC9E7B1DF5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085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</a:t>
            </a:r>
            <a:r>
              <a:rPr lang="en-GB" baseline="0" dirty="0" smtClean="0"/>
              <a:t> implemented the genetic algorithm using the </a:t>
            </a:r>
            <a:r>
              <a:rPr lang="en-GB" baseline="0" dirty="0" err="1" smtClean="0"/>
              <a:t>GALib</a:t>
            </a:r>
            <a:r>
              <a:rPr lang="en-GB" baseline="0" dirty="0" smtClean="0"/>
              <a:t> library. We basically had to re-implement several methods, such as the generator of the initial population, the fitness function, the crossover function and the mutation function. </a:t>
            </a:r>
            <a:r>
              <a:rPr lang="en-GB" dirty="0" smtClean="0"/>
              <a:t>Many of these</a:t>
            </a:r>
            <a:r>
              <a:rPr lang="en-GB" baseline="0" dirty="0" smtClean="0"/>
              <a:t> functions where already implemented by the library, however we had to re-implement them because the original versions generated duplicated customers and vehicles during the computation of the algorithm.</a:t>
            </a:r>
          </a:p>
          <a:p>
            <a:r>
              <a:rPr lang="en-GB" baseline="0" dirty="0" smtClean="0"/>
              <a:t>Also, it appears that, even with mutation turned off, </a:t>
            </a:r>
            <a:r>
              <a:rPr lang="en-GB" baseline="0" dirty="0" err="1" smtClean="0"/>
              <a:t>GALib</a:t>
            </a:r>
            <a:r>
              <a:rPr lang="en-GB" baseline="0" dirty="0" smtClean="0"/>
              <a:t> actually randomly mutates the solution anyway.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EEAF9-F82C-4A29-9D65-ECC9E7B1DF5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484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28" name="Segnaposto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913E51B-3CC8-48BF-8D2A-E5FFD1B8C63F}" type="datetimeFigureOut">
              <a:rPr lang="it-IT" smtClean="0"/>
              <a:t>31/12/2014</a:t>
            </a:fld>
            <a:endParaRPr lang="it-IT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it-IT"/>
          </a:p>
        </p:txBody>
      </p:sp>
      <p:sp>
        <p:nvSpPr>
          <p:cNvPr id="10" name="Rettango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tango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tango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tango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ttore 1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ttore 1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ttore 1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ttore 1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ttore 1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ttore 1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tango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egnaposto numero diapositiva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DC89A82-6B4E-4ABD-98FD-AD1E5F7298D7}" type="slidenum">
              <a:rPr lang="it-IT" smtClean="0"/>
              <a:t>‹N›</a:t>
            </a:fld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3E51B-3CC8-48BF-8D2A-E5FFD1B8C63F}" type="datetimeFigureOut">
              <a:rPr lang="it-IT" smtClean="0"/>
              <a:t>31/12/2014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9A82-6B4E-4ABD-98FD-AD1E5F7298D7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3E51B-3CC8-48BF-8D2A-E5FFD1B8C63F}" type="datetimeFigureOut">
              <a:rPr lang="it-IT" smtClean="0"/>
              <a:t>31/12/2014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9A82-6B4E-4ABD-98FD-AD1E5F7298D7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913E51B-3CC8-48BF-8D2A-E5FFD1B8C63F}" type="datetimeFigureOut">
              <a:rPr lang="it-IT" smtClean="0"/>
              <a:t>31/12/2014</a:t>
            </a:fld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DC89A82-6B4E-4ABD-98FD-AD1E5F7298D7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Segnaposto piè di pagina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913E51B-3CC8-48BF-8D2A-E5FFD1B8C63F}" type="datetimeFigureOut">
              <a:rPr lang="it-IT" smtClean="0"/>
              <a:t>31/12/2014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it-IT"/>
          </a:p>
        </p:txBody>
      </p:sp>
      <p:sp>
        <p:nvSpPr>
          <p:cNvPr id="9" name="Rettango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tango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tango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tango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ttore 1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ttore 1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ttore 1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ttore 1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ttore 1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tango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ttore 1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DC89A82-6B4E-4ABD-98FD-AD1E5F7298D7}" type="slidenum">
              <a:rPr lang="it-IT" smtClean="0"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3E51B-3CC8-48BF-8D2A-E5FFD1B8C63F}" type="datetimeFigureOut">
              <a:rPr lang="it-IT" smtClean="0"/>
              <a:t>31/12/2014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9A82-6B4E-4ABD-98FD-AD1E5F7298D7}" type="slidenum">
              <a:rPr lang="it-IT" smtClean="0"/>
              <a:t>‹N›</a:t>
            </a:fld>
            <a:endParaRPr lang="it-IT"/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3E51B-3CC8-48BF-8D2A-E5FFD1B8C63F}" type="datetimeFigureOut">
              <a:rPr lang="it-IT" smtClean="0"/>
              <a:t>31/12/2014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9A82-6B4E-4ABD-98FD-AD1E5F7298D7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3" name="Segnaposto contenut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2" name="Segnaposto tes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14" name="Segnaposto tes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913E51B-3CC8-48BF-8D2A-E5FFD1B8C63F}" type="datetimeFigureOut">
              <a:rPr lang="it-IT" smtClean="0"/>
              <a:t>31/12/2014</a:t>
            </a:fld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DC89A82-6B4E-4ABD-98FD-AD1E5F7298D7}" type="slidenum">
              <a:rPr lang="it-IT" smtClean="0"/>
              <a:t>‹N›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3E51B-3CC8-48BF-8D2A-E5FFD1B8C63F}" type="datetimeFigureOut">
              <a:rPr lang="it-IT" smtClean="0"/>
              <a:t>31/12/2014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9A82-6B4E-4ABD-98FD-AD1E5F7298D7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1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8" name="Connettore 1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ttore 1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tango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ttore 1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Segnaposto contenut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21" name="Segnaposto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913E51B-3CC8-48BF-8D2A-E5FFD1B8C63F}" type="datetimeFigureOut">
              <a:rPr lang="it-IT" smtClean="0"/>
              <a:t>31/12/2014</a:t>
            </a:fld>
            <a:endParaRPr lang="it-IT"/>
          </a:p>
        </p:txBody>
      </p:sp>
      <p:sp>
        <p:nvSpPr>
          <p:cNvPr id="22" name="Segnaposto numero diapositiva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DC89A82-6B4E-4ABD-98FD-AD1E5F7298D7}" type="slidenum">
              <a:rPr lang="it-IT" smtClean="0"/>
              <a:t>‹N›</a:t>
            </a:fld>
            <a:endParaRPr lang="it-IT"/>
          </a:p>
        </p:txBody>
      </p:sp>
      <p:sp>
        <p:nvSpPr>
          <p:cNvPr id="23" name="Segnaposto piè di pagina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10" name="Connettore 1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tango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ttore 1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ttore 1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ttore 1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egnaposto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913E51B-3CC8-48BF-8D2A-E5FFD1B8C63F}" type="datetimeFigureOut">
              <a:rPr lang="it-IT" smtClean="0"/>
              <a:t>31/12/2014</a:t>
            </a:fld>
            <a:endParaRPr lang="it-IT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DC89A82-6B4E-4ABD-98FD-AD1E5F7298D7}" type="slidenum">
              <a:rPr lang="it-IT" smtClean="0"/>
              <a:t>‹N›</a:t>
            </a:fld>
            <a:endParaRPr lang="it-IT"/>
          </a:p>
        </p:txBody>
      </p:sp>
      <p:sp>
        <p:nvSpPr>
          <p:cNvPr id="21" name="Segnaposto piè di pagina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ttore 1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egnaposto tito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913E51B-3CC8-48BF-8D2A-E5FFD1B8C63F}" type="datetimeFigureOut">
              <a:rPr lang="it-IT" smtClean="0"/>
              <a:t>31/12/2014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Connettore 1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tango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ttore 1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DC89A82-6B4E-4ABD-98FD-AD1E5F7298D7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267744" y="1700808"/>
            <a:ext cx="6172200" cy="1894362"/>
          </a:xfrm>
        </p:spPr>
        <p:txBody>
          <a:bodyPr anchor="ctr"/>
          <a:lstStyle/>
          <a:p>
            <a:pPr algn="ctr"/>
            <a:r>
              <a:rPr lang="it-IT" dirty="0" smtClean="0"/>
              <a:t>OMA ASSIGNMENT 2014</a:t>
            </a:r>
            <a:br>
              <a:rPr lang="it-IT" dirty="0" smtClean="0"/>
            </a:br>
            <a:r>
              <a:rPr lang="it-IT" dirty="0" smtClean="0"/>
              <a:t>VRPTW PROBLEM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Di</a:t>
            </a:r>
          </a:p>
          <a:p>
            <a:r>
              <a:rPr lang="it-IT" dirty="0" smtClean="0"/>
              <a:t>Balla Filippo, Marsiglia Flavio, </a:t>
            </a:r>
            <a:r>
              <a:rPr lang="it-IT" dirty="0" err="1" smtClean="0"/>
              <a:t>Polinkins</a:t>
            </a:r>
            <a:r>
              <a:rPr lang="it-IT" dirty="0" smtClean="0"/>
              <a:t> </a:t>
            </a:r>
            <a:r>
              <a:rPr lang="it-IT" dirty="0" err="1" smtClean="0"/>
              <a:t>Aleksandrs</a:t>
            </a:r>
            <a:r>
              <a:rPr lang="it-IT" dirty="0" smtClean="0"/>
              <a:t>, </a:t>
            </a:r>
            <a:r>
              <a:rPr lang="it-IT" dirty="0" err="1" smtClean="0"/>
              <a:t>Ugolotti</a:t>
            </a:r>
            <a:r>
              <a:rPr lang="it-IT" dirty="0" smtClean="0"/>
              <a:t> Matteo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crossover function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710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mutation function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497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of the genetic algorithm with the </a:t>
            </a:r>
            <a:r>
              <a:rPr lang="en-GB" dirty="0" err="1" smtClean="0"/>
              <a:t>tabu</a:t>
            </a:r>
            <a:r>
              <a:rPr lang="en-GB" dirty="0" smtClean="0"/>
              <a:t> search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2265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Tabu </a:t>
            </a:r>
            <a:r>
              <a:rPr lang="it-IT" dirty="0" err="1" smtClean="0"/>
              <a:t>tenure</a:t>
            </a:r>
            <a:r>
              <a:rPr lang="it-IT" dirty="0" smtClean="0"/>
              <a:t> </a:t>
            </a:r>
            <a:r>
              <a:rPr lang="it-IT" dirty="0" err="1" smtClean="0"/>
              <a:t>tuning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TABU TENURE: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attribute</a:t>
            </a:r>
            <a:r>
              <a:rPr lang="it-IT" dirty="0" smtClean="0"/>
              <a:t> </a:t>
            </a:r>
            <a:r>
              <a:rPr lang="it-IT" dirty="0" err="1" smtClean="0"/>
              <a:t>means</a:t>
            </a:r>
            <a:r>
              <a:rPr lang="it-IT" dirty="0" smtClean="0"/>
              <a:t> </a:t>
            </a:r>
            <a:r>
              <a:rPr lang="it-IT" dirty="0" err="1" smtClean="0"/>
              <a:t>how</a:t>
            </a:r>
            <a:r>
              <a:rPr lang="it-IT" dirty="0" smtClean="0"/>
              <a:t> </a:t>
            </a:r>
            <a:r>
              <a:rPr lang="it-IT" dirty="0" err="1" smtClean="0"/>
              <a:t>many</a:t>
            </a:r>
            <a:r>
              <a:rPr lang="it-IT" dirty="0" smtClean="0"/>
              <a:t> </a:t>
            </a:r>
            <a:r>
              <a:rPr lang="it-IT" dirty="0" err="1" smtClean="0"/>
              <a:t>time</a:t>
            </a:r>
            <a:r>
              <a:rPr lang="it-IT" dirty="0" smtClean="0"/>
              <a:t> a </a:t>
            </a:r>
            <a:r>
              <a:rPr lang="it-IT" dirty="0" err="1" smtClean="0"/>
              <a:t>move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forbidden</a:t>
            </a:r>
            <a:r>
              <a:rPr lang="it-IT" dirty="0" smtClean="0"/>
              <a:t> </a:t>
            </a:r>
          </a:p>
          <a:p>
            <a:endParaRPr lang="it-IT" dirty="0" smtClean="0"/>
          </a:p>
          <a:p>
            <a:r>
              <a:rPr lang="it-IT" dirty="0" err="1" smtClean="0"/>
              <a:t>Initially</a:t>
            </a:r>
            <a:r>
              <a:rPr lang="it-IT" dirty="0" smtClean="0"/>
              <a:t> </a:t>
            </a:r>
            <a:r>
              <a:rPr lang="it-IT" dirty="0" err="1" smtClean="0"/>
              <a:t>fixed</a:t>
            </a:r>
            <a:r>
              <a:rPr lang="it-IT" dirty="0" smtClean="0"/>
              <a:t> ,</a:t>
            </a:r>
            <a:r>
              <a:rPr lang="it-IT" dirty="0" err="1" smtClean="0"/>
              <a:t>Tenure</a:t>
            </a:r>
            <a:r>
              <a:rPr lang="it-IT" dirty="0" smtClean="0"/>
              <a:t> = </a:t>
            </a:r>
            <a:r>
              <a:rPr lang="it-IT" dirty="0" err="1" smtClean="0"/>
              <a:t>Sqrt</a:t>
            </a:r>
            <a:r>
              <a:rPr lang="it-IT" dirty="0" smtClean="0"/>
              <a:t>(</a:t>
            </a:r>
            <a:r>
              <a:rPr lang="it-IT" dirty="0" err="1" smtClean="0"/>
              <a:t>#Customers</a:t>
            </a:r>
            <a:r>
              <a:rPr lang="it-IT" dirty="0" smtClean="0"/>
              <a:t>)</a:t>
            </a:r>
          </a:p>
          <a:p>
            <a:r>
              <a:rPr lang="it-IT" dirty="0" err="1" smtClean="0"/>
              <a:t>If</a:t>
            </a:r>
            <a:r>
              <a:rPr lang="it-IT" dirty="0" smtClean="0"/>
              <a:t> a </a:t>
            </a:r>
            <a:r>
              <a:rPr lang="it-IT" dirty="0" err="1" smtClean="0"/>
              <a:t>solution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bad </a:t>
            </a:r>
            <a:r>
              <a:rPr lang="it-IT" dirty="0" err="1" smtClean="0"/>
              <a:t>we</a:t>
            </a:r>
            <a:r>
              <a:rPr lang="it-IT" dirty="0" smtClean="0"/>
              <a:t> can </a:t>
            </a:r>
            <a:r>
              <a:rPr lang="it-IT" dirty="0" err="1" smtClean="0"/>
              <a:t>increment</a:t>
            </a:r>
            <a:r>
              <a:rPr lang="it-IT" dirty="0" smtClean="0"/>
              <a:t>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value</a:t>
            </a:r>
            <a:r>
              <a:rPr lang="it-IT" dirty="0" smtClean="0"/>
              <a:t> and </a:t>
            </a:r>
            <a:r>
              <a:rPr lang="it-IT" dirty="0" err="1" smtClean="0"/>
              <a:t>try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go </a:t>
            </a:r>
            <a:r>
              <a:rPr lang="it-IT" dirty="0" err="1" smtClean="0"/>
              <a:t>away</a:t>
            </a:r>
            <a:r>
              <a:rPr lang="it-IT" dirty="0" smtClean="0"/>
              <a:t> </a:t>
            </a:r>
            <a:r>
              <a:rPr lang="it-IT" dirty="0" err="1" smtClean="0"/>
              <a:t>from</a:t>
            </a:r>
            <a:r>
              <a:rPr lang="it-IT" dirty="0" smtClean="0"/>
              <a:t> the </a:t>
            </a:r>
            <a:r>
              <a:rPr lang="it-IT" dirty="0" err="1" smtClean="0"/>
              <a:t>local</a:t>
            </a:r>
            <a:r>
              <a:rPr lang="it-IT" dirty="0" smtClean="0"/>
              <a:t> optimum</a:t>
            </a:r>
          </a:p>
          <a:p>
            <a:endParaRPr lang="it-IT" dirty="0" smtClean="0"/>
          </a:p>
          <a:p>
            <a:pPr>
              <a:buNone/>
            </a:pPr>
            <a:r>
              <a:rPr lang="it-IT" dirty="0" err="1" smtClean="0"/>
              <a:t>Our</a:t>
            </a:r>
            <a:r>
              <a:rPr lang="it-IT" dirty="0" smtClean="0"/>
              <a:t> </a:t>
            </a:r>
            <a:r>
              <a:rPr lang="it-IT" dirty="0" err="1" smtClean="0"/>
              <a:t>solution</a:t>
            </a:r>
            <a:r>
              <a:rPr lang="it-IT" dirty="0" smtClean="0"/>
              <a:t>:</a:t>
            </a:r>
          </a:p>
          <a:p>
            <a:r>
              <a:rPr lang="it-IT" dirty="0" err="1" smtClean="0"/>
              <a:t>Range</a:t>
            </a:r>
            <a:r>
              <a:rPr lang="it-IT" dirty="0" smtClean="0"/>
              <a:t>: </a:t>
            </a:r>
            <a:r>
              <a:rPr lang="it-IT" dirty="0" err="1" smtClean="0"/>
              <a:t>Sqrt</a:t>
            </a:r>
            <a:r>
              <a:rPr lang="it-IT" dirty="0" smtClean="0"/>
              <a:t>(</a:t>
            </a:r>
            <a:r>
              <a:rPr lang="it-IT" dirty="0" err="1" smtClean="0"/>
              <a:t>#Customers</a:t>
            </a:r>
            <a:r>
              <a:rPr lang="it-IT" dirty="0" smtClean="0"/>
              <a:t>)-10, </a:t>
            </a:r>
            <a:r>
              <a:rPr lang="it-IT" dirty="0" err="1" smtClean="0"/>
              <a:t>Sqrt</a:t>
            </a:r>
            <a:r>
              <a:rPr lang="it-IT" dirty="0" smtClean="0"/>
              <a:t>(</a:t>
            </a:r>
            <a:r>
              <a:rPr lang="it-IT" dirty="0" err="1" smtClean="0"/>
              <a:t>#Customers</a:t>
            </a:r>
            <a:r>
              <a:rPr lang="it-IT" dirty="0" smtClean="0"/>
              <a:t>)</a:t>
            </a:r>
          </a:p>
          <a:p>
            <a:r>
              <a:rPr lang="it-IT" dirty="0" err="1" smtClean="0"/>
              <a:t>Every</a:t>
            </a:r>
            <a:r>
              <a:rPr lang="it-IT" dirty="0" smtClean="0"/>
              <a:t> 20 </a:t>
            </a:r>
            <a:r>
              <a:rPr lang="it-IT" dirty="0" err="1" smtClean="0"/>
              <a:t>failure</a:t>
            </a:r>
            <a:r>
              <a:rPr lang="it-IT" dirty="0" smtClean="0"/>
              <a:t>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improve</a:t>
            </a:r>
            <a:r>
              <a:rPr lang="it-IT" dirty="0" smtClean="0"/>
              <a:t> the </a:t>
            </a:r>
            <a:r>
              <a:rPr lang="it-IT" dirty="0" err="1" smtClean="0"/>
              <a:t>tenure</a:t>
            </a:r>
            <a:endParaRPr lang="it-IT" dirty="0" smtClean="0"/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results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TODO qui </a:t>
            </a:r>
            <a:r>
              <a:rPr lang="en-GB" dirty="0" err="1" smtClean="0"/>
              <a:t>inseriamo</a:t>
            </a:r>
            <a:r>
              <a:rPr lang="en-GB" dirty="0" smtClean="0"/>
              <a:t> la </a:t>
            </a:r>
            <a:r>
              <a:rPr lang="en-GB" dirty="0" err="1" smtClean="0"/>
              <a:t>tabella</a:t>
            </a:r>
            <a:r>
              <a:rPr lang="en-GB" dirty="0" smtClean="0"/>
              <a:t> con I </a:t>
            </a:r>
            <a:r>
              <a:rPr lang="en-GB" dirty="0" err="1" smtClean="0"/>
              <a:t>risultati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1732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Final considerations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332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original</a:t>
            </a:r>
            <a:r>
              <a:rPr lang="it-IT" dirty="0" smtClean="0"/>
              <a:t> </a:t>
            </a:r>
            <a:r>
              <a:rPr lang="it-IT" dirty="0" err="1" smtClean="0"/>
              <a:t>algorithm</a:t>
            </a:r>
            <a:endParaRPr lang="it-IT" dirty="0"/>
          </a:p>
        </p:txBody>
      </p:sp>
      <p:graphicFrame>
        <p:nvGraphicFramePr>
          <p:cNvPr id="5" name="Segnaposto contenuto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2259972"/>
              </p:ext>
            </p:extLst>
          </p:nvPr>
        </p:nvGraphicFramePr>
        <p:xfrm>
          <a:off x="4572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Problems</a:t>
            </a:r>
            <a:r>
              <a:rPr lang="it-IT" dirty="0" smtClean="0"/>
              <a:t> with the </a:t>
            </a:r>
            <a:r>
              <a:rPr lang="it-IT" dirty="0" err="1" smtClean="0"/>
              <a:t>original</a:t>
            </a:r>
            <a:r>
              <a:rPr lang="it-IT" dirty="0" smtClean="0"/>
              <a:t> </a:t>
            </a:r>
            <a:r>
              <a:rPr lang="it-IT" dirty="0" err="1" smtClean="0"/>
              <a:t>algorithms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observed</a:t>
            </a:r>
            <a:r>
              <a:rPr lang="it-IT" dirty="0" smtClean="0"/>
              <a:t> some </a:t>
            </a:r>
            <a:r>
              <a:rPr lang="en-GB" dirty="0" smtClean="0"/>
              <a:t>deficiencies in the original algorithm, including</a:t>
            </a:r>
            <a:endParaRPr lang="it-IT" dirty="0" smtClean="0"/>
          </a:p>
          <a:p>
            <a:r>
              <a:rPr lang="it-IT" dirty="0" err="1" smtClean="0"/>
              <a:t>Quite</a:t>
            </a:r>
            <a:r>
              <a:rPr lang="it-IT" dirty="0" smtClean="0"/>
              <a:t> </a:t>
            </a:r>
            <a:r>
              <a:rPr lang="it-IT" dirty="0" err="1" smtClean="0"/>
              <a:t>poor</a:t>
            </a:r>
            <a:r>
              <a:rPr lang="it-IT" dirty="0" smtClean="0"/>
              <a:t> </a:t>
            </a:r>
            <a:r>
              <a:rPr lang="it-IT" dirty="0" err="1" smtClean="0"/>
              <a:t>initial</a:t>
            </a:r>
            <a:r>
              <a:rPr lang="it-IT" dirty="0" smtClean="0"/>
              <a:t> </a:t>
            </a:r>
            <a:r>
              <a:rPr lang="it-IT" dirty="0" err="1" smtClean="0"/>
              <a:t>solution</a:t>
            </a:r>
            <a:r>
              <a:rPr lang="it-IT" dirty="0" smtClean="0"/>
              <a:t> – The </a:t>
            </a:r>
            <a:r>
              <a:rPr lang="it-IT" dirty="0" err="1" smtClean="0"/>
              <a:t>initial</a:t>
            </a:r>
            <a:r>
              <a:rPr lang="it-IT" dirty="0" smtClean="0"/>
              <a:t> </a:t>
            </a:r>
            <a:r>
              <a:rPr lang="it-IT" dirty="0" err="1" smtClean="0"/>
              <a:t>solution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generated</a:t>
            </a:r>
            <a:r>
              <a:rPr lang="it-IT" dirty="0" smtClean="0"/>
              <a:t> by a pseudo random </a:t>
            </a:r>
            <a:r>
              <a:rPr lang="it-IT" dirty="0" err="1" smtClean="0"/>
              <a:t>algorithm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fast </a:t>
            </a:r>
            <a:r>
              <a:rPr lang="it-IT" dirty="0" err="1" smtClean="0"/>
              <a:t>but</a:t>
            </a:r>
            <a:r>
              <a:rPr lang="it-IT" dirty="0" smtClean="0"/>
              <a:t> </a:t>
            </a:r>
            <a:r>
              <a:rPr lang="it-IT" dirty="0" err="1" smtClean="0"/>
              <a:t>produces</a:t>
            </a:r>
            <a:r>
              <a:rPr lang="it-IT" dirty="0" smtClean="0"/>
              <a:t> </a:t>
            </a:r>
            <a:r>
              <a:rPr lang="it-IT" dirty="0" err="1" smtClean="0"/>
              <a:t>low</a:t>
            </a:r>
            <a:r>
              <a:rPr lang="it-IT" dirty="0" smtClean="0"/>
              <a:t> </a:t>
            </a:r>
            <a:r>
              <a:rPr lang="it-IT" dirty="0" err="1" smtClean="0"/>
              <a:t>quality</a:t>
            </a:r>
            <a:r>
              <a:rPr lang="it-IT" dirty="0" smtClean="0"/>
              <a:t> </a:t>
            </a:r>
            <a:r>
              <a:rPr lang="it-IT" dirty="0" err="1" smtClean="0"/>
              <a:t>initial</a:t>
            </a:r>
            <a:r>
              <a:rPr lang="it-IT" dirty="0" smtClean="0"/>
              <a:t> </a:t>
            </a:r>
            <a:r>
              <a:rPr lang="it-IT" dirty="0" err="1" smtClean="0"/>
              <a:t>solutions</a:t>
            </a:r>
            <a:endParaRPr lang="it-IT" dirty="0" smtClean="0"/>
          </a:p>
          <a:p>
            <a:r>
              <a:rPr lang="it-IT" dirty="0" smtClean="0"/>
              <a:t>Local </a:t>
            </a:r>
            <a:r>
              <a:rPr lang="it-IT" dirty="0" err="1" smtClean="0"/>
              <a:t>search</a:t>
            </a:r>
            <a:r>
              <a:rPr lang="it-IT" dirty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– Tabu </a:t>
            </a:r>
            <a:r>
              <a:rPr lang="it-IT" dirty="0" err="1" smtClean="0"/>
              <a:t>Search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a </a:t>
            </a:r>
            <a:r>
              <a:rPr lang="it-IT" dirty="0" err="1" smtClean="0"/>
              <a:t>local</a:t>
            </a:r>
            <a:r>
              <a:rPr lang="it-IT" dirty="0" smtClean="0"/>
              <a:t> </a:t>
            </a:r>
            <a:r>
              <a:rPr lang="it-IT" dirty="0" err="1" smtClean="0"/>
              <a:t>search</a:t>
            </a:r>
            <a:r>
              <a:rPr lang="it-IT" dirty="0" smtClean="0"/>
              <a:t> </a:t>
            </a:r>
            <a:r>
              <a:rPr lang="it-IT" dirty="0" err="1" smtClean="0"/>
              <a:t>algorithm</a:t>
            </a:r>
            <a:r>
              <a:rPr lang="it-IT" dirty="0" smtClean="0"/>
              <a:t>, and </a:t>
            </a:r>
            <a:r>
              <a:rPr lang="it-IT" dirty="0" err="1" smtClean="0"/>
              <a:t>does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r>
              <a:rPr lang="it-IT" dirty="0" smtClean="0"/>
              <a:t> look </a:t>
            </a:r>
            <a:r>
              <a:rPr lang="it-IT" dirty="0" err="1" smtClean="0"/>
              <a:t>extensively</a:t>
            </a:r>
            <a:r>
              <a:rPr lang="it-IT" dirty="0" smtClean="0"/>
              <a:t> on the </a:t>
            </a:r>
            <a:r>
              <a:rPr lang="it-IT" dirty="0" err="1" smtClean="0"/>
              <a:t>solution</a:t>
            </a:r>
            <a:r>
              <a:rPr lang="it-IT" dirty="0" smtClean="0"/>
              <a:t> </a:t>
            </a:r>
            <a:r>
              <a:rPr lang="it-IT" dirty="0" err="1" smtClean="0"/>
              <a:t>space</a:t>
            </a:r>
            <a:r>
              <a:rPr lang="it-IT" dirty="0" smtClean="0"/>
              <a:t> for </a:t>
            </a:r>
            <a:r>
              <a:rPr lang="it-IT" dirty="0" err="1" smtClean="0"/>
              <a:t>better</a:t>
            </a:r>
            <a:r>
              <a:rPr lang="it-IT" dirty="0" smtClean="0"/>
              <a:t> </a:t>
            </a:r>
            <a:r>
              <a:rPr lang="it-IT" dirty="0" err="1" smtClean="0"/>
              <a:t>solutions</a:t>
            </a:r>
            <a:r>
              <a:rPr lang="it-IT" dirty="0" smtClean="0"/>
              <a:t>.</a:t>
            </a: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solution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Apply minor changes to the existing </a:t>
            </a:r>
            <a:r>
              <a:rPr lang="en-GB" dirty="0" err="1" smtClean="0"/>
              <a:t>Tabu</a:t>
            </a:r>
            <a:r>
              <a:rPr lang="en-GB" dirty="0" smtClean="0"/>
              <a:t> Search algorithm in the hope of improving performance</a:t>
            </a:r>
          </a:p>
          <a:p>
            <a:r>
              <a:rPr lang="en-GB" dirty="0" smtClean="0"/>
              <a:t>Provide the </a:t>
            </a:r>
            <a:r>
              <a:rPr lang="en-GB" dirty="0" err="1" smtClean="0"/>
              <a:t>Tabu</a:t>
            </a:r>
            <a:r>
              <a:rPr lang="en-GB" dirty="0" smtClean="0"/>
              <a:t> Search with an improved initial solution, to make it converge faster to the final solution</a:t>
            </a:r>
          </a:p>
          <a:p>
            <a:r>
              <a:rPr lang="en-GB" dirty="0" smtClean="0"/>
              <a:t>Look for a good initial solution on the largest possible space of solutions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740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algorithm</a:t>
            </a:r>
            <a:endParaRPr lang="en-GB" dirty="0"/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53888636"/>
              </p:ext>
            </p:extLst>
          </p:nvPr>
        </p:nvGraphicFramePr>
        <p:xfrm>
          <a:off x="4572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9703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initial solution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Unlike the original </a:t>
            </a:r>
            <a:r>
              <a:rPr lang="en-GB" dirty="0" err="1" smtClean="0"/>
              <a:t>tabu</a:t>
            </a:r>
            <a:r>
              <a:rPr lang="en-GB" dirty="0" smtClean="0"/>
              <a:t> search algorithm, the genetic algorithm needs a set of initial possible solutions, instead of just one.</a:t>
            </a:r>
          </a:p>
          <a:p>
            <a:pPr marL="0" indent="0">
              <a:buNone/>
            </a:pPr>
            <a:r>
              <a:rPr lang="en-GB" dirty="0" smtClean="0"/>
              <a:t>To generate this initial population we decided to follow two different approaches:</a:t>
            </a:r>
          </a:p>
          <a:p>
            <a:r>
              <a:rPr lang="en-GB" dirty="0" smtClean="0"/>
              <a:t>Solution generated by a greedy algorithm (Nearest Neighbour</a:t>
            </a:r>
            <a:r>
              <a:rPr lang="en-GB" dirty="0"/>
              <a:t>)</a:t>
            </a:r>
            <a:endParaRPr lang="en-GB" dirty="0" smtClean="0"/>
          </a:p>
          <a:p>
            <a:r>
              <a:rPr lang="en-GB" dirty="0" smtClean="0"/>
              <a:t>Pseudo-random solution</a:t>
            </a:r>
          </a:p>
        </p:txBody>
      </p:sp>
    </p:spTree>
    <p:extLst>
      <p:ext uri="{BB962C8B-B14F-4D97-AF65-F5344CB8AC3E}">
        <p14:creationId xmlns:p14="http://schemas.microsoft.com/office/powerpoint/2010/main" val="392353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genetic algorithm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Our implementation of the genetic algorithm is based on the </a:t>
            </a:r>
            <a:r>
              <a:rPr lang="en-GB" dirty="0" err="1" smtClean="0"/>
              <a:t>GALib</a:t>
            </a:r>
            <a:r>
              <a:rPr lang="en-GB" dirty="0" smtClean="0"/>
              <a:t> library.</a:t>
            </a:r>
          </a:p>
          <a:p>
            <a:pPr marL="0" indent="0">
              <a:buNone/>
            </a:pPr>
            <a:r>
              <a:rPr lang="en-GB" dirty="0" smtClean="0"/>
              <a:t>The algorithm required the implementation of several components, such as: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A model for the chromosome</a:t>
            </a:r>
          </a:p>
          <a:p>
            <a:r>
              <a:rPr lang="en-GB" dirty="0" smtClean="0"/>
              <a:t>A fitness function</a:t>
            </a:r>
          </a:p>
          <a:p>
            <a:r>
              <a:rPr lang="en-GB" dirty="0" smtClean="0"/>
              <a:t>A crossover function</a:t>
            </a:r>
          </a:p>
          <a:p>
            <a:r>
              <a:rPr lang="en-GB" dirty="0" smtClean="0"/>
              <a:t>A mutation function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204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chromosome model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We decided to model the chromosomes for the genetic algorithm as sequences of numbers of length equal to the number of customers plus the number of vehicles - 1.</a:t>
            </a:r>
          </a:p>
          <a:p>
            <a:pPr marL="0" indent="0">
              <a:buNone/>
            </a:pPr>
            <a:r>
              <a:rPr lang="en-GB" dirty="0" smtClean="0"/>
              <a:t>The number that identifies a customer is the customer’s id.</a:t>
            </a:r>
          </a:p>
          <a:p>
            <a:pPr marL="0" indent="0">
              <a:buNone/>
            </a:pPr>
            <a:r>
              <a:rPr lang="en-GB" dirty="0" smtClean="0"/>
              <a:t>The customers are assigned to the first vehicle that precedes them in the chromosome. A vehicle followed by another vehicle represents an empty route.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2208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fitness function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The fitness function we implemented evaluates the cost of a given solution by computing the sum of the total distance covered by all of the routes.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The distance between two customers is computed as the sum of the distance between their position in space, and the distance between the midpoints of their time windows.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96609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oggia">
  <a:themeElements>
    <a:clrScheme name="Personalizzato 2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9B58"/>
      </a:accent1>
      <a:accent2>
        <a:srgbClr val="5783D1"/>
      </a:accent2>
      <a:accent3>
        <a:srgbClr val="C00A17"/>
      </a:accent3>
      <a:accent4>
        <a:srgbClr val="F4DD34"/>
      </a:accent4>
      <a:accent5>
        <a:srgbClr val="ABCAD9"/>
      </a:accent5>
      <a:accent6>
        <a:srgbClr val="838799"/>
      </a:accent6>
      <a:hlink>
        <a:srgbClr val="D2611C"/>
      </a:hlink>
      <a:folHlink>
        <a:srgbClr val="3B435B"/>
      </a:folHlink>
    </a:clrScheme>
    <a:fontScheme name="Loggi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oggi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143</TotalTime>
  <Words>835</Words>
  <Application>Microsoft Office PowerPoint</Application>
  <PresentationFormat>Presentazione su schermo (4:3)</PresentationFormat>
  <Paragraphs>83</Paragraphs>
  <Slides>15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0" baseType="lpstr">
      <vt:lpstr>Calibri</vt:lpstr>
      <vt:lpstr>Century Schoolbook</vt:lpstr>
      <vt:lpstr>Wingdings</vt:lpstr>
      <vt:lpstr>Wingdings 2</vt:lpstr>
      <vt:lpstr>Loggia</vt:lpstr>
      <vt:lpstr>OMA ASSIGNMENT 2014 VRPTW PROBLEM</vt:lpstr>
      <vt:lpstr>The original algorithm</vt:lpstr>
      <vt:lpstr>Problems with the original algorithms</vt:lpstr>
      <vt:lpstr>Our solution</vt:lpstr>
      <vt:lpstr>Our algorithm</vt:lpstr>
      <vt:lpstr>Our initial solution</vt:lpstr>
      <vt:lpstr>The genetic algorithm</vt:lpstr>
      <vt:lpstr>The chromosome model</vt:lpstr>
      <vt:lpstr>The fitness function</vt:lpstr>
      <vt:lpstr>The crossover function</vt:lpstr>
      <vt:lpstr>The mutation function</vt:lpstr>
      <vt:lpstr>Integration of the genetic algorithm with the tabu search</vt:lpstr>
      <vt:lpstr>Tabu tenure tuning</vt:lpstr>
      <vt:lpstr>Our results</vt:lpstr>
      <vt:lpstr>Final considerations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OMA ASSIGNMENT 2014 VRPTW PROBLEM</dc:title>
  <dc:creator>filippo</dc:creator>
  <cp:lastModifiedBy>Matteo Ugolotti</cp:lastModifiedBy>
  <cp:revision>22</cp:revision>
  <dcterms:created xsi:type="dcterms:W3CDTF">2014-12-28T16:51:58Z</dcterms:created>
  <dcterms:modified xsi:type="dcterms:W3CDTF">2014-12-31T10:04:10Z</dcterms:modified>
</cp:coreProperties>
</file>