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57" r:id="rId15"/>
    <p:sldId id="269" r:id="rId16"/>
    <p:sldId id="270" r:id="rId1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3" autoAdjust="0"/>
    <p:restoredTop sz="71552" autoAdjust="0"/>
  </p:normalViewPr>
  <p:slideViewPr>
    <p:cSldViewPr>
      <p:cViewPr varScale="1">
        <p:scale>
          <a:sx n="45" d="100"/>
          <a:sy n="45" d="100"/>
        </p:scale>
        <p:origin x="157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8AC9A-1D9D-4BE6-8006-EABC96EFB99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B0873A-D885-4325-961B-F1D834ADB0F7}">
      <dgm:prSet phldrT="[Testo]"/>
      <dgm:spPr/>
      <dgm:t>
        <a:bodyPr/>
        <a:lstStyle/>
        <a:p>
          <a:r>
            <a:rPr lang="en-GB" dirty="0" smtClean="0"/>
            <a:t>Initial Solution</a:t>
          </a:r>
          <a:endParaRPr lang="en-GB" dirty="0"/>
        </a:p>
      </dgm:t>
    </dgm:pt>
    <dgm:pt modelId="{8B9276F0-1F5A-4062-899F-051B3E217F58}" type="parTrans" cxnId="{3CDFAAC2-7E1D-447B-9C97-82BB3FC28BA3}">
      <dgm:prSet/>
      <dgm:spPr/>
      <dgm:t>
        <a:bodyPr/>
        <a:lstStyle/>
        <a:p>
          <a:endParaRPr lang="en-GB"/>
        </a:p>
      </dgm:t>
    </dgm:pt>
    <dgm:pt modelId="{3101EE30-E6D0-490B-8891-2A0CA6ADCFAB}" type="sibTrans" cxnId="{3CDFAAC2-7E1D-447B-9C97-82BB3FC28BA3}">
      <dgm:prSet/>
      <dgm:spPr/>
      <dgm:t>
        <a:bodyPr/>
        <a:lstStyle/>
        <a:p>
          <a:endParaRPr lang="en-GB"/>
        </a:p>
      </dgm:t>
    </dgm:pt>
    <dgm:pt modelId="{4E3FFA6E-9A69-43E0-BD11-4258453DB72D}">
      <dgm:prSet phldrT="[Testo]" custT="1"/>
      <dgm:spPr/>
      <dgm:t>
        <a:bodyPr/>
        <a:lstStyle/>
        <a:p>
          <a:r>
            <a:rPr lang="en-GB" sz="1800" dirty="0" smtClean="0"/>
            <a:t>The initial solution is generated by a pseudo-random algorithm, and is generally quite poor</a:t>
          </a:r>
          <a:endParaRPr lang="en-GB" sz="1800" dirty="0"/>
        </a:p>
      </dgm:t>
    </dgm:pt>
    <dgm:pt modelId="{1FBF0958-59DB-412C-AB9A-C5C1ADB8C9E7}" type="parTrans" cxnId="{D6DE90E8-E391-4007-A5D8-85A288F99E46}">
      <dgm:prSet/>
      <dgm:spPr/>
      <dgm:t>
        <a:bodyPr/>
        <a:lstStyle/>
        <a:p>
          <a:endParaRPr lang="en-GB"/>
        </a:p>
      </dgm:t>
    </dgm:pt>
    <dgm:pt modelId="{6C9671FF-E1CC-4915-871F-0A7704DB1F39}" type="sibTrans" cxnId="{D6DE90E8-E391-4007-A5D8-85A288F99E46}">
      <dgm:prSet/>
      <dgm:spPr/>
      <dgm:t>
        <a:bodyPr/>
        <a:lstStyle/>
        <a:p>
          <a:endParaRPr lang="en-GB"/>
        </a:p>
      </dgm:t>
    </dgm:pt>
    <dgm:pt modelId="{79462E9F-3A79-427F-A85D-BA736E49A4FE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A1FEAE77-C20C-4243-8864-1A6955D160B0}" type="parTrans" cxnId="{0A300970-B89D-4753-A2AE-36135F52E1B6}">
      <dgm:prSet/>
      <dgm:spPr/>
      <dgm:t>
        <a:bodyPr/>
        <a:lstStyle/>
        <a:p>
          <a:endParaRPr lang="en-GB"/>
        </a:p>
      </dgm:t>
    </dgm:pt>
    <dgm:pt modelId="{06CF495E-3BA4-42D9-BA2C-70F8044CC436}" type="sibTrans" cxnId="{0A300970-B89D-4753-A2AE-36135F52E1B6}">
      <dgm:prSet/>
      <dgm:spPr/>
      <dgm:t>
        <a:bodyPr/>
        <a:lstStyle/>
        <a:p>
          <a:endParaRPr lang="en-GB"/>
        </a:p>
      </dgm:t>
    </dgm:pt>
    <dgm:pt modelId="{455E78D1-C148-40F1-B6D8-70124E976DBF}">
      <dgm:prSet phldrT="[Testo]" custT="1"/>
      <dgm:spPr/>
      <dgm:t>
        <a:bodyPr/>
        <a:lstStyle/>
        <a:p>
          <a:r>
            <a:rPr lang="en-GB" sz="1800" dirty="0" smtClean="0"/>
            <a:t>The original </a:t>
          </a:r>
          <a:r>
            <a:rPr lang="en-GB" sz="1800" dirty="0" err="1" smtClean="0"/>
            <a:t>Tabu</a:t>
          </a:r>
          <a:r>
            <a:rPr lang="en-GB" sz="1800" dirty="0" smtClean="0"/>
            <a:t> Search algorithm</a:t>
          </a:r>
          <a:endParaRPr lang="en-GB" sz="1800" dirty="0"/>
        </a:p>
      </dgm:t>
    </dgm:pt>
    <dgm:pt modelId="{4EDECBC4-1AD6-4DBD-A79F-637AF51E2FC1}" type="parTrans" cxnId="{DE9D12ED-6FE1-4426-9900-422D3373B3DE}">
      <dgm:prSet/>
      <dgm:spPr/>
      <dgm:t>
        <a:bodyPr/>
        <a:lstStyle/>
        <a:p>
          <a:endParaRPr lang="en-GB"/>
        </a:p>
      </dgm:t>
    </dgm:pt>
    <dgm:pt modelId="{B5815144-3919-47D1-BE10-3819624B6774}" type="sibTrans" cxnId="{DE9D12ED-6FE1-4426-9900-422D3373B3DE}">
      <dgm:prSet/>
      <dgm:spPr/>
      <dgm:t>
        <a:bodyPr/>
        <a:lstStyle/>
        <a:p>
          <a:endParaRPr lang="en-GB"/>
        </a:p>
      </dgm:t>
    </dgm:pt>
    <dgm:pt modelId="{1AF360A8-881C-4035-BA91-7780773AD6B7}">
      <dgm:prSet phldrT="[Testo]"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3BA72812-3781-4AC0-A393-8560CBB5F1F1}" type="parTrans" cxnId="{E2BA1AE3-D6D7-46DE-9435-30EEA554E7DC}">
      <dgm:prSet/>
      <dgm:spPr/>
      <dgm:t>
        <a:bodyPr/>
        <a:lstStyle/>
        <a:p>
          <a:endParaRPr lang="en-GB"/>
        </a:p>
      </dgm:t>
    </dgm:pt>
    <dgm:pt modelId="{3E728E87-5A21-49F2-ADA4-2E33FBFBFC39}" type="sibTrans" cxnId="{E2BA1AE3-D6D7-46DE-9435-30EEA554E7DC}">
      <dgm:prSet/>
      <dgm:spPr/>
      <dgm:t>
        <a:bodyPr/>
        <a:lstStyle/>
        <a:p>
          <a:endParaRPr lang="en-GB"/>
        </a:p>
      </dgm:t>
    </dgm:pt>
    <dgm:pt modelId="{BD2FDEAF-CA8B-4AC0-9760-58083F76BE9E}">
      <dgm:prSet phldrT="[Testo]" custT="1"/>
      <dgm:spPr/>
      <dgm:t>
        <a:bodyPr/>
        <a:lstStyle/>
        <a:p>
          <a:r>
            <a:rPr lang="en-GB" sz="1800" dirty="0" smtClean="0"/>
            <a:t>The final solution</a:t>
          </a:r>
          <a:endParaRPr lang="en-GB" sz="1800" dirty="0"/>
        </a:p>
      </dgm:t>
    </dgm:pt>
    <dgm:pt modelId="{B5554B28-43E1-406E-B647-5FBC4C16ED3C}" type="parTrans" cxnId="{8CE9FE2E-5F91-44A6-A6F2-0D3E612735B8}">
      <dgm:prSet/>
      <dgm:spPr/>
      <dgm:t>
        <a:bodyPr/>
        <a:lstStyle/>
        <a:p>
          <a:endParaRPr lang="en-GB"/>
        </a:p>
      </dgm:t>
    </dgm:pt>
    <dgm:pt modelId="{DA94FAD8-231B-4A73-9BBB-8FE4A2F2C4D1}" type="sibTrans" cxnId="{8CE9FE2E-5F91-44A6-A6F2-0D3E612735B8}">
      <dgm:prSet/>
      <dgm:spPr/>
      <dgm:t>
        <a:bodyPr/>
        <a:lstStyle/>
        <a:p>
          <a:endParaRPr lang="en-GB"/>
        </a:p>
      </dgm:t>
    </dgm:pt>
    <dgm:pt modelId="{EE52A728-2F26-442B-BCBA-78C642797D2D}" type="pres">
      <dgm:prSet presAssocID="{6878AC9A-1D9D-4BE6-8006-EABC96EFB990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24FA96D1-ACBC-41B2-96A4-2CAFC5082563}" type="pres">
      <dgm:prSet presAssocID="{33B0873A-D885-4325-961B-F1D834ADB0F7}" presName="composite" presStyleCnt="0"/>
      <dgm:spPr/>
    </dgm:pt>
    <dgm:pt modelId="{E534EAE4-7B7B-48C0-8ACF-3229FB9AF393}" type="pres">
      <dgm:prSet presAssocID="{33B0873A-D885-4325-961B-F1D834ADB0F7}" presName="bentUpArrow1" presStyleLbl="alignImgPlace1" presStyleIdx="0" presStyleCnt="2"/>
      <dgm:spPr/>
    </dgm:pt>
    <dgm:pt modelId="{1A209AD7-3D5B-4242-9335-5340A7004D7A}" type="pres">
      <dgm:prSet presAssocID="{33B0873A-D885-4325-961B-F1D834ADB0F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A7465-332E-43A0-B525-87E18862AAB7}" type="pres">
      <dgm:prSet presAssocID="{33B0873A-D885-4325-961B-F1D834ADB0F7}" presName="ChildText" presStyleLbl="revTx" presStyleIdx="0" presStyleCnt="3" custScaleX="458721" custLinFactX="90457" custLinFactNeighborX="100000" custLinFactNeighborY="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E28E5C-80D4-4D5F-9198-48A6609879EF}" type="pres">
      <dgm:prSet presAssocID="{3101EE30-E6D0-490B-8891-2A0CA6ADCFAB}" presName="sibTrans" presStyleCnt="0"/>
      <dgm:spPr/>
    </dgm:pt>
    <dgm:pt modelId="{9D4AB2BF-60A9-4EE9-A257-986EE9EFE2B3}" type="pres">
      <dgm:prSet presAssocID="{79462E9F-3A79-427F-A85D-BA736E49A4FE}" presName="composite" presStyleCnt="0"/>
      <dgm:spPr/>
    </dgm:pt>
    <dgm:pt modelId="{7586998F-137F-47FA-B2D9-3BF7DD31C7C7}" type="pres">
      <dgm:prSet presAssocID="{79462E9F-3A79-427F-A85D-BA736E49A4FE}" presName="bentUpArrow1" presStyleLbl="alignImgPlace1" presStyleIdx="1" presStyleCnt="2"/>
      <dgm:spPr/>
    </dgm:pt>
    <dgm:pt modelId="{193C99C1-12B3-4BF5-8B6C-9C0685ECC15D}" type="pres">
      <dgm:prSet presAssocID="{79462E9F-3A79-427F-A85D-BA736E49A4F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BC6418-9390-4DBB-B8A4-FECC20CDFAA2}" type="pres">
      <dgm:prSet presAssocID="{79462E9F-3A79-427F-A85D-BA736E49A4FE}" presName="ChildText" presStyleLbl="revTx" presStyleIdx="1" presStyleCnt="3" custScaleX="264452" custLinFactNeighborX="91535" custLinFactNeighborY="43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C7EBF0-F6E1-4681-A414-9C908048731A}" type="pres">
      <dgm:prSet presAssocID="{06CF495E-3BA4-42D9-BA2C-70F8044CC436}" presName="sibTrans" presStyleCnt="0"/>
      <dgm:spPr/>
    </dgm:pt>
    <dgm:pt modelId="{921E872B-78FF-4EC1-B2E5-AC5D2104A51E}" type="pres">
      <dgm:prSet presAssocID="{1AF360A8-881C-4035-BA91-7780773AD6B7}" presName="composite" presStyleCnt="0"/>
      <dgm:spPr/>
    </dgm:pt>
    <dgm:pt modelId="{A64621D6-C1E6-48E4-9570-FB11E734164E}" type="pres">
      <dgm:prSet presAssocID="{1AF360A8-881C-4035-BA91-7780773AD6B7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E3B7D4-392F-432B-B794-D470CC2C8CC7}" type="pres">
      <dgm:prSet presAssocID="{1AF360A8-881C-4035-BA91-7780773AD6B7}" presName="FinalChildText" presStyleLbl="revTx" presStyleIdx="2" presStyleCnt="3" custScaleX="11908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72EE394-E4B1-4914-8CB0-99ED199E998B}" type="presOf" srcId="{BD2FDEAF-CA8B-4AC0-9760-58083F76BE9E}" destId="{3BE3B7D4-392F-432B-B794-D470CC2C8CC7}" srcOrd="0" destOrd="0" presId="urn:microsoft.com/office/officeart/2005/8/layout/StepDownProcess"/>
    <dgm:cxn modelId="{D6DB3B39-4724-47AC-964E-6C432AAF434D}" type="presOf" srcId="{33B0873A-D885-4325-961B-F1D834ADB0F7}" destId="{1A209AD7-3D5B-4242-9335-5340A7004D7A}" srcOrd="0" destOrd="0" presId="urn:microsoft.com/office/officeart/2005/8/layout/StepDownProcess"/>
    <dgm:cxn modelId="{3CDFAAC2-7E1D-447B-9C97-82BB3FC28BA3}" srcId="{6878AC9A-1D9D-4BE6-8006-EABC96EFB990}" destId="{33B0873A-D885-4325-961B-F1D834ADB0F7}" srcOrd="0" destOrd="0" parTransId="{8B9276F0-1F5A-4062-899F-051B3E217F58}" sibTransId="{3101EE30-E6D0-490B-8891-2A0CA6ADCFAB}"/>
    <dgm:cxn modelId="{9662B99A-AB17-43AA-B13A-C979001310D2}" type="presOf" srcId="{4E3FFA6E-9A69-43E0-BD11-4258453DB72D}" destId="{E2EA7465-332E-43A0-B525-87E18862AAB7}" srcOrd="0" destOrd="0" presId="urn:microsoft.com/office/officeart/2005/8/layout/StepDownProcess"/>
    <dgm:cxn modelId="{E2BA1AE3-D6D7-46DE-9435-30EEA554E7DC}" srcId="{6878AC9A-1D9D-4BE6-8006-EABC96EFB990}" destId="{1AF360A8-881C-4035-BA91-7780773AD6B7}" srcOrd="2" destOrd="0" parTransId="{3BA72812-3781-4AC0-A393-8560CBB5F1F1}" sibTransId="{3E728E87-5A21-49F2-ADA4-2E33FBFBFC39}"/>
    <dgm:cxn modelId="{A6595706-9074-4C90-B646-09E8EA157863}" type="presOf" srcId="{455E78D1-C148-40F1-B6D8-70124E976DBF}" destId="{42BC6418-9390-4DBB-B8A4-FECC20CDFAA2}" srcOrd="0" destOrd="0" presId="urn:microsoft.com/office/officeart/2005/8/layout/StepDownProcess"/>
    <dgm:cxn modelId="{D6DE90E8-E391-4007-A5D8-85A288F99E46}" srcId="{33B0873A-D885-4325-961B-F1D834ADB0F7}" destId="{4E3FFA6E-9A69-43E0-BD11-4258453DB72D}" srcOrd="0" destOrd="0" parTransId="{1FBF0958-59DB-412C-AB9A-C5C1ADB8C9E7}" sibTransId="{6C9671FF-E1CC-4915-871F-0A7704DB1F39}"/>
    <dgm:cxn modelId="{82843250-DDD2-4D4B-A5BD-6E68F89BCECF}" type="presOf" srcId="{6878AC9A-1D9D-4BE6-8006-EABC96EFB990}" destId="{EE52A728-2F26-442B-BCBA-78C642797D2D}" srcOrd="0" destOrd="0" presId="urn:microsoft.com/office/officeart/2005/8/layout/StepDownProcess"/>
    <dgm:cxn modelId="{62DFBE2C-DD4C-4415-B4D7-D8BD040293AB}" type="presOf" srcId="{79462E9F-3A79-427F-A85D-BA736E49A4FE}" destId="{193C99C1-12B3-4BF5-8B6C-9C0685ECC15D}" srcOrd="0" destOrd="0" presId="urn:microsoft.com/office/officeart/2005/8/layout/StepDownProcess"/>
    <dgm:cxn modelId="{0A300970-B89D-4753-A2AE-36135F52E1B6}" srcId="{6878AC9A-1D9D-4BE6-8006-EABC96EFB990}" destId="{79462E9F-3A79-427F-A85D-BA736E49A4FE}" srcOrd="1" destOrd="0" parTransId="{A1FEAE77-C20C-4243-8864-1A6955D160B0}" sibTransId="{06CF495E-3BA4-42D9-BA2C-70F8044CC436}"/>
    <dgm:cxn modelId="{03F4A6EA-59F3-4405-8EC2-3253F90A005B}" type="presOf" srcId="{1AF360A8-881C-4035-BA91-7780773AD6B7}" destId="{A64621D6-C1E6-48E4-9570-FB11E734164E}" srcOrd="0" destOrd="0" presId="urn:microsoft.com/office/officeart/2005/8/layout/StepDownProcess"/>
    <dgm:cxn modelId="{8CE9FE2E-5F91-44A6-A6F2-0D3E612735B8}" srcId="{1AF360A8-881C-4035-BA91-7780773AD6B7}" destId="{BD2FDEAF-CA8B-4AC0-9760-58083F76BE9E}" srcOrd="0" destOrd="0" parTransId="{B5554B28-43E1-406E-B647-5FBC4C16ED3C}" sibTransId="{DA94FAD8-231B-4A73-9BBB-8FE4A2F2C4D1}"/>
    <dgm:cxn modelId="{DE9D12ED-6FE1-4426-9900-422D3373B3DE}" srcId="{79462E9F-3A79-427F-A85D-BA736E49A4FE}" destId="{455E78D1-C148-40F1-B6D8-70124E976DBF}" srcOrd="0" destOrd="0" parTransId="{4EDECBC4-1AD6-4DBD-A79F-637AF51E2FC1}" sibTransId="{B5815144-3919-47D1-BE10-3819624B6774}"/>
    <dgm:cxn modelId="{15A79F11-A4E3-4FBD-BE43-4BD337C2E1B8}" type="presParOf" srcId="{EE52A728-2F26-442B-BCBA-78C642797D2D}" destId="{24FA96D1-ACBC-41B2-96A4-2CAFC5082563}" srcOrd="0" destOrd="0" presId="urn:microsoft.com/office/officeart/2005/8/layout/StepDownProcess"/>
    <dgm:cxn modelId="{EB8CDC4F-1F61-4D2F-9CF1-F11E053FB354}" type="presParOf" srcId="{24FA96D1-ACBC-41B2-96A4-2CAFC5082563}" destId="{E534EAE4-7B7B-48C0-8ACF-3229FB9AF393}" srcOrd="0" destOrd="0" presId="urn:microsoft.com/office/officeart/2005/8/layout/StepDownProcess"/>
    <dgm:cxn modelId="{DC23B908-7E13-424E-B142-150714336970}" type="presParOf" srcId="{24FA96D1-ACBC-41B2-96A4-2CAFC5082563}" destId="{1A209AD7-3D5B-4242-9335-5340A7004D7A}" srcOrd="1" destOrd="0" presId="urn:microsoft.com/office/officeart/2005/8/layout/StepDownProcess"/>
    <dgm:cxn modelId="{8855D1C1-517F-44F0-B98A-A82C4138B778}" type="presParOf" srcId="{24FA96D1-ACBC-41B2-96A4-2CAFC5082563}" destId="{E2EA7465-332E-43A0-B525-87E18862AAB7}" srcOrd="2" destOrd="0" presId="urn:microsoft.com/office/officeart/2005/8/layout/StepDownProcess"/>
    <dgm:cxn modelId="{8B0C3D08-0167-4043-AB37-E351E0D1AA17}" type="presParOf" srcId="{EE52A728-2F26-442B-BCBA-78C642797D2D}" destId="{E2E28E5C-80D4-4D5F-9198-48A6609879EF}" srcOrd="1" destOrd="0" presId="urn:microsoft.com/office/officeart/2005/8/layout/StepDownProcess"/>
    <dgm:cxn modelId="{471BC67A-C9B8-48DB-91F9-AADC0E872723}" type="presParOf" srcId="{EE52A728-2F26-442B-BCBA-78C642797D2D}" destId="{9D4AB2BF-60A9-4EE9-A257-986EE9EFE2B3}" srcOrd="2" destOrd="0" presId="urn:microsoft.com/office/officeart/2005/8/layout/StepDownProcess"/>
    <dgm:cxn modelId="{0FBC04F7-C739-49D2-9B21-3390F254712A}" type="presParOf" srcId="{9D4AB2BF-60A9-4EE9-A257-986EE9EFE2B3}" destId="{7586998F-137F-47FA-B2D9-3BF7DD31C7C7}" srcOrd="0" destOrd="0" presId="urn:microsoft.com/office/officeart/2005/8/layout/StepDownProcess"/>
    <dgm:cxn modelId="{EE1D3287-6282-4789-A9E0-24530847D0CE}" type="presParOf" srcId="{9D4AB2BF-60A9-4EE9-A257-986EE9EFE2B3}" destId="{193C99C1-12B3-4BF5-8B6C-9C0685ECC15D}" srcOrd="1" destOrd="0" presId="urn:microsoft.com/office/officeart/2005/8/layout/StepDownProcess"/>
    <dgm:cxn modelId="{78B08C26-6CAB-4822-B993-A1A096389596}" type="presParOf" srcId="{9D4AB2BF-60A9-4EE9-A257-986EE9EFE2B3}" destId="{42BC6418-9390-4DBB-B8A4-FECC20CDFAA2}" srcOrd="2" destOrd="0" presId="urn:microsoft.com/office/officeart/2005/8/layout/StepDownProcess"/>
    <dgm:cxn modelId="{67D6144F-58B4-4587-B24D-F669AFEFF3D8}" type="presParOf" srcId="{EE52A728-2F26-442B-BCBA-78C642797D2D}" destId="{B3C7EBF0-F6E1-4681-A414-9C908048731A}" srcOrd="3" destOrd="0" presId="urn:microsoft.com/office/officeart/2005/8/layout/StepDownProcess"/>
    <dgm:cxn modelId="{DC3C1BB7-2B6C-4C48-AB65-605FDA5E72CD}" type="presParOf" srcId="{EE52A728-2F26-442B-BCBA-78C642797D2D}" destId="{921E872B-78FF-4EC1-B2E5-AC5D2104A51E}" srcOrd="4" destOrd="0" presId="urn:microsoft.com/office/officeart/2005/8/layout/StepDownProcess"/>
    <dgm:cxn modelId="{ED8FC538-2800-4FE4-93EE-D592140699EC}" type="presParOf" srcId="{921E872B-78FF-4EC1-B2E5-AC5D2104A51E}" destId="{A64621D6-C1E6-48E4-9570-FB11E734164E}" srcOrd="0" destOrd="0" presId="urn:microsoft.com/office/officeart/2005/8/layout/StepDownProcess"/>
    <dgm:cxn modelId="{75C8E9F6-1564-452A-BA29-06EBED2FE0EA}" type="presParOf" srcId="{921E872B-78FF-4EC1-B2E5-AC5D2104A51E}" destId="{3BE3B7D4-392F-432B-B794-D470CC2C8CC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85E1F-F886-4F26-ACDF-2DFA36BB77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7957167-7886-4D65-846C-E2595B498110}">
      <dgm:prSet phldrT="[Testo]"/>
      <dgm:spPr/>
      <dgm:t>
        <a:bodyPr/>
        <a:lstStyle/>
        <a:p>
          <a:r>
            <a:rPr lang="en-GB" dirty="0" smtClean="0"/>
            <a:t>Initial population</a:t>
          </a:r>
          <a:endParaRPr lang="en-GB" dirty="0"/>
        </a:p>
      </dgm:t>
    </dgm:pt>
    <dgm:pt modelId="{E34430E1-D457-42F4-B7B2-B7F8D24B864F}" type="parTrans" cxnId="{E48B5462-6545-4DC6-89C1-36B5D4A82986}">
      <dgm:prSet/>
      <dgm:spPr/>
      <dgm:t>
        <a:bodyPr/>
        <a:lstStyle/>
        <a:p>
          <a:endParaRPr lang="en-GB"/>
        </a:p>
      </dgm:t>
    </dgm:pt>
    <dgm:pt modelId="{F76CD24A-3E43-41B4-9885-CA558F9DB00A}" type="sibTrans" cxnId="{E48B5462-6545-4DC6-89C1-36B5D4A82986}">
      <dgm:prSet/>
      <dgm:spPr/>
      <dgm:t>
        <a:bodyPr/>
        <a:lstStyle/>
        <a:p>
          <a:endParaRPr lang="en-GB"/>
        </a:p>
      </dgm:t>
    </dgm:pt>
    <dgm:pt modelId="{3FABE830-E235-4C02-9E45-7C3F529D6900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423DA3A5-58CE-4814-8AC8-8634A59A5A12}" type="parTrans" cxnId="{6C8B9469-F342-425D-AD1A-2CE8A95AFF0C}">
      <dgm:prSet/>
      <dgm:spPr/>
      <dgm:t>
        <a:bodyPr/>
        <a:lstStyle/>
        <a:p>
          <a:endParaRPr lang="en-GB"/>
        </a:p>
      </dgm:t>
    </dgm:pt>
    <dgm:pt modelId="{DDB7A745-BCB6-411B-8ED1-AD37E95B5D22}" type="sibTrans" cxnId="{6C8B9469-F342-425D-AD1A-2CE8A95AFF0C}">
      <dgm:prSet/>
      <dgm:spPr/>
      <dgm:t>
        <a:bodyPr/>
        <a:lstStyle/>
        <a:p>
          <a:endParaRPr lang="en-GB"/>
        </a:p>
      </dgm:t>
    </dgm:pt>
    <dgm:pt modelId="{6158E161-7435-4A74-BF08-FA9F23065C71}">
      <dgm:prSet phldrT="[Testo]"/>
      <dgm:spPr/>
      <dgm:t>
        <a:bodyPr/>
        <a:lstStyle/>
        <a:p>
          <a:r>
            <a:rPr lang="en-GB" dirty="0" smtClean="0"/>
            <a:t>Genetic Algorithm’s best solution</a:t>
          </a:r>
          <a:endParaRPr lang="en-GB" dirty="0"/>
        </a:p>
      </dgm:t>
    </dgm:pt>
    <dgm:pt modelId="{B410838C-D402-4AA7-9149-B5CAB148FE0E}" type="parTrans" cxnId="{A489954F-919C-4CBA-A0C7-AB3B583F3BDF}">
      <dgm:prSet/>
      <dgm:spPr/>
      <dgm:t>
        <a:bodyPr/>
        <a:lstStyle/>
        <a:p>
          <a:endParaRPr lang="en-GB"/>
        </a:p>
      </dgm:t>
    </dgm:pt>
    <dgm:pt modelId="{D0B3B1A4-01C5-45CB-BF57-C362245F5F62}" type="sibTrans" cxnId="{A489954F-919C-4CBA-A0C7-AB3B583F3BDF}">
      <dgm:prSet/>
      <dgm:spPr/>
      <dgm:t>
        <a:bodyPr/>
        <a:lstStyle/>
        <a:p>
          <a:endParaRPr lang="en-GB"/>
        </a:p>
      </dgm:t>
    </dgm:pt>
    <dgm:pt modelId="{FDFBB22A-0836-4E19-9435-AD6F3CEBF772}">
      <dgm:prSet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 Algorithm</a:t>
          </a:r>
          <a:endParaRPr lang="en-GB" dirty="0"/>
        </a:p>
      </dgm:t>
    </dgm:pt>
    <dgm:pt modelId="{1747BC5D-6EC8-48A3-BC21-59FA00653999}" type="parTrans" cxnId="{55551DAC-3E8A-4DB0-9C1D-E125E15F29C6}">
      <dgm:prSet/>
      <dgm:spPr/>
      <dgm:t>
        <a:bodyPr/>
        <a:lstStyle/>
        <a:p>
          <a:endParaRPr lang="en-GB"/>
        </a:p>
      </dgm:t>
    </dgm:pt>
    <dgm:pt modelId="{0915E0BA-0762-4FDB-B3EE-105168C26BA3}" type="sibTrans" cxnId="{55551DAC-3E8A-4DB0-9C1D-E125E15F29C6}">
      <dgm:prSet/>
      <dgm:spPr/>
      <dgm:t>
        <a:bodyPr/>
        <a:lstStyle/>
        <a:p>
          <a:endParaRPr lang="en-GB"/>
        </a:p>
      </dgm:t>
    </dgm:pt>
    <dgm:pt modelId="{0CB8CDE1-D7BA-4493-823D-ED129D6A5AD9}">
      <dgm:prSet/>
      <dgm:spPr/>
      <dgm:t>
        <a:bodyPr/>
        <a:lstStyle/>
        <a:p>
          <a:r>
            <a:rPr lang="en-GB" dirty="0" smtClean="0"/>
            <a:t>Final solution</a:t>
          </a:r>
          <a:endParaRPr lang="en-GB" dirty="0"/>
        </a:p>
      </dgm:t>
    </dgm:pt>
    <dgm:pt modelId="{D040C11A-5548-4CAF-9063-5359D79522C9}" type="parTrans" cxnId="{F836BC22-338F-4D93-B6C7-8EE614B213B1}">
      <dgm:prSet/>
      <dgm:spPr/>
      <dgm:t>
        <a:bodyPr/>
        <a:lstStyle/>
        <a:p>
          <a:endParaRPr lang="en-GB"/>
        </a:p>
      </dgm:t>
    </dgm:pt>
    <dgm:pt modelId="{A6491558-0F83-491B-BC35-515761A6BC1D}" type="sibTrans" cxnId="{F836BC22-338F-4D93-B6C7-8EE614B213B1}">
      <dgm:prSet/>
      <dgm:spPr/>
      <dgm:t>
        <a:bodyPr/>
        <a:lstStyle/>
        <a:p>
          <a:endParaRPr lang="en-GB"/>
        </a:p>
      </dgm:t>
    </dgm:pt>
    <dgm:pt modelId="{E18ED1D9-9DB5-4826-9D2D-64E25E707FD7}" type="pres">
      <dgm:prSet presAssocID="{BE485E1F-F886-4F26-ACDF-2DFA36BB7733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FEBA8CE-91C8-4314-A0C5-8EC89B5BC4C4}" type="pres">
      <dgm:prSet presAssocID="{BE485E1F-F886-4F26-ACDF-2DFA36BB7733}" presName="dummyMaxCanvas" presStyleCnt="0">
        <dgm:presLayoutVars/>
      </dgm:prSet>
      <dgm:spPr/>
    </dgm:pt>
    <dgm:pt modelId="{76FE4E92-AAF9-42F0-B6F2-E76B437DC092}" type="pres">
      <dgm:prSet presAssocID="{BE485E1F-F886-4F26-ACDF-2DFA36BB7733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2AF59CF-48F8-4268-A79E-CC79582F4969}" type="pres">
      <dgm:prSet presAssocID="{BE485E1F-F886-4F26-ACDF-2DFA36BB7733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7D625B-094E-47B2-AC42-C63EB26F8A41}" type="pres">
      <dgm:prSet presAssocID="{BE485E1F-F886-4F26-ACDF-2DFA36BB7733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FAB4D36-5479-4F26-B89E-4280791CA0D6}" type="pres">
      <dgm:prSet presAssocID="{BE485E1F-F886-4F26-ACDF-2DFA36BB7733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DDE62C-6449-4F97-BFE3-AD8BBC91A48E}" type="pres">
      <dgm:prSet presAssocID="{BE485E1F-F886-4F26-ACDF-2DFA36BB7733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8B9983-0FD4-43FD-8218-7F6BE9F193B4}" type="pres">
      <dgm:prSet presAssocID="{BE485E1F-F886-4F26-ACDF-2DFA36BB7733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D10D03-9EAF-4D23-82BF-B80666E9DC6B}" type="pres">
      <dgm:prSet presAssocID="{BE485E1F-F886-4F26-ACDF-2DFA36BB7733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FB51C4A-999E-4D33-B563-183F6B3E6840}" type="pres">
      <dgm:prSet presAssocID="{BE485E1F-F886-4F26-ACDF-2DFA36BB7733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172B0B-ACBD-41B7-86E2-6B7178EB9238}" type="pres">
      <dgm:prSet presAssocID="{BE485E1F-F886-4F26-ACDF-2DFA36BB7733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7492366-550F-4223-A7F3-B4B2B56F5DD4}" type="pres">
      <dgm:prSet presAssocID="{BE485E1F-F886-4F26-ACDF-2DFA36BB7733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6392F22-E787-4698-9F59-E29A1C32BC96}" type="pres">
      <dgm:prSet presAssocID="{BE485E1F-F886-4F26-ACDF-2DFA36BB7733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42E2180-F200-45A5-AB75-CAF51EE6C5B0}" type="pres">
      <dgm:prSet presAssocID="{BE485E1F-F886-4F26-ACDF-2DFA36BB7733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06ECCE-5888-4DDC-98BC-3D6CA712E43E}" type="pres">
      <dgm:prSet presAssocID="{BE485E1F-F886-4F26-ACDF-2DFA36BB7733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43AEE5-4C71-4632-9E5C-DC511C475EF7}" type="pres">
      <dgm:prSet presAssocID="{BE485E1F-F886-4F26-ACDF-2DFA36BB7733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57583D0-6809-466E-997B-744E2B77655E}" type="presOf" srcId="{97957167-7886-4D65-846C-E2595B498110}" destId="{76FE4E92-AAF9-42F0-B6F2-E76B437DC092}" srcOrd="0" destOrd="0" presId="urn:microsoft.com/office/officeart/2005/8/layout/vProcess5"/>
    <dgm:cxn modelId="{37F06924-22AD-4987-8345-6D8BF9DE57D9}" type="presOf" srcId="{D0B3B1A4-01C5-45CB-BF57-C362245F5F62}" destId="{2FB51C4A-999E-4D33-B563-183F6B3E6840}" srcOrd="0" destOrd="0" presId="urn:microsoft.com/office/officeart/2005/8/layout/vProcess5"/>
    <dgm:cxn modelId="{A489954F-919C-4CBA-A0C7-AB3B583F3BDF}" srcId="{BE485E1F-F886-4F26-ACDF-2DFA36BB7733}" destId="{6158E161-7435-4A74-BF08-FA9F23065C71}" srcOrd="2" destOrd="0" parTransId="{B410838C-D402-4AA7-9149-B5CAB148FE0E}" sibTransId="{D0B3B1A4-01C5-45CB-BF57-C362245F5F62}"/>
    <dgm:cxn modelId="{FC028CE6-17E2-4150-933C-607E601F9C08}" type="presOf" srcId="{3FABE830-E235-4C02-9E45-7C3F529D6900}" destId="{92AF59CF-48F8-4268-A79E-CC79582F4969}" srcOrd="0" destOrd="0" presId="urn:microsoft.com/office/officeart/2005/8/layout/vProcess5"/>
    <dgm:cxn modelId="{5FC2B1DA-DBDD-4FDD-8BAA-4B51FA782E22}" type="presOf" srcId="{BE485E1F-F886-4F26-ACDF-2DFA36BB7733}" destId="{E18ED1D9-9DB5-4826-9D2D-64E25E707FD7}" srcOrd="0" destOrd="0" presId="urn:microsoft.com/office/officeart/2005/8/layout/vProcess5"/>
    <dgm:cxn modelId="{EE704841-F39C-4266-ACE4-BF3CA602F5D0}" type="presOf" srcId="{0915E0BA-0762-4FDB-B3EE-105168C26BA3}" destId="{EE172B0B-ACBD-41B7-86E2-6B7178EB9238}" srcOrd="0" destOrd="0" presId="urn:microsoft.com/office/officeart/2005/8/layout/vProcess5"/>
    <dgm:cxn modelId="{6C8B9469-F342-425D-AD1A-2CE8A95AFF0C}" srcId="{BE485E1F-F886-4F26-ACDF-2DFA36BB7733}" destId="{3FABE830-E235-4C02-9E45-7C3F529D6900}" srcOrd="1" destOrd="0" parTransId="{423DA3A5-58CE-4814-8AC8-8634A59A5A12}" sibTransId="{DDB7A745-BCB6-411B-8ED1-AD37E95B5D22}"/>
    <dgm:cxn modelId="{91C34DFB-E600-4851-9FFE-1C8CBE0A1BF8}" type="presOf" srcId="{0CB8CDE1-D7BA-4493-823D-ED129D6A5AD9}" destId="{E2DDE62C-6449-4F97-BFE3-AD8BBC91A48E}" srcOrd="0" destOrd="0" presId="urn:microsoft.com/office/officeart/2005/8/layout/vProcess5"/>
    <dgm:cxn modelId="{0BEA4781-AB39-4E49-9799-91370AF9CF5C}" type="presOf" srcId="{97957167-7886-4D65-846C-E2595B498110}" destId="{D7492366-550F-4223-A7F3-B4B2B56F5DD4}" srcOrd="1" destOrd="0" presId="urn:microsoft.com/office/officeart/2005/8/layout/vProcess5"/>
    <dgm:cxn modelId="{125250D2-8783-4E07-B2D4-2A30AC7F01C9}" type="presOf" srcId="{FDFBB22A-0836-4E19-9435-AD6F3CEBF772}" destId="{4FAB4D36-5479-4F26-B89E-4280791CA0D6}" srcOrd="0" destOrd="0" presId="urn:microsoft.com/office/officeart/2005/8/layout/vProcess5"/>
    <dgm:cxn modelId="{21E92FDC-1FF6-48E6-AA7E-6CCF0D7A04A7}" type="presOf" srcId="{FDFBB22A-0836-4E19-9435-AD6F3CEBF772}" destId="{7D06ECCE-5888-4DDC-98BC-3D6CA712E43E}" srcOrd="1" destOrd="0" presId="urn:microsoft.com/office/officeart/2005/8/layout/vProcess5"/>
    <dgm:cxn modelId="{7779FD5E-B1CE-4B52-B1B1-BD75DDD2C2F7}" type="presOf" srcId="{3FABE830-E235-4C02-9E45-7C3F529D6900}" destId="{86392F22-E787-4698-9F59-E29A1C32BC96}" srcOrd="1" destOrd="0" presId="urn:microsoft.com/office/officeart/2005/8/layout/vProcess5"/>
    <dgm:cxn modelId="{C501E6CF-D05B-499E-84CD-C3048F212F40}" type="presOf" srcId="{0CB8CDE1-D7BA-4493-823D-ED129D6A5AD9}" destId="{6F43AEE5-4C71-4632-9E5C-DC511C475EF7}" srcOrd="1" destOrd="0" presId="urn:microsoft.com/office/officeart/2005/8/layout/vProcess5"/>
    <dgm:cxn modelId="{A29471BC-7C92-42BF-ABDF-724704F00D57}" type="presOf" srcId="{6158E161-7435-4A74-BF08-FA9F23065C71}" destId="{FF7D625B-094E-47B2-AC42-C63EB26F8A41}" srcOrd="0" destOrd="0" presId="urn:microsoft.com/office/officeart/2005/8/layout/vProcess5"/>
    <dgm:cxn modelId="{55551DAC-3E8A-4DB0-9C1D-E125E15F29C6}" srcId="{BE485E1F-F886-4F26-ACDF-2DFA36BB7733}" destId="{FDFBB22A-0836-4E19-9435-AD6F3CEBF772}" srcOrd="3" destOrd="0" parTransId="{1747BC5D-6EC8-48A3-BC21-59FA00653999}" sibTransId="{0915E0BA-0762-4FDB-B3EE-105168C26BA3}"/>
    <dgm:cxn modelId="{90AA7DEF-A8D1-441D-BDA9-2CF20D6B432A}" type="presOf" srcId="{DDB7A745-BCB6-411B-8ED1-AD37E95B5D22}" destId="{FCD10D03-9EAF-4D23-82BF-B80666E9DC6B}" srcOrd="0" destOrd="0" presId="urn:microsoft.com/office/officeart/2005/8/layout/vProcess5"/>
    <dgm:cxn modelId="{C71A344F-37C9-4E4E-8AC5-60DFB78E7351}" type="presOf" srcId="{6158E161-7435-4A74-BF08-FA9F23065C71}" destId="{A42E2180-F200-45A5-AB75-CAF51EE6C5B0}" srcOrd="1" destOrd="0" presId="urn:microsoft.com/office/officeart/2005/8/layout/vProcess5"/>
    <dgm:cxn modelId="{E48B5462-6545-4DC6-89C1-36B5D4A82986}" srcId="{BE485E1F-F886-4F26-ACDF-2DFA36BB7733}" destId="{97957167-7886-4D65-846C-E2595B498110}" srcOrd="0" destOrd="0" parTransId="{E34430E1-D457-42F4-B7B2-B7F8D24B864F}" sibTransId="{F76CD24A-3E43-41B4-9885-CA558F9DB00A}"/>
    <dgm:cxn modelId="{F836BC22-338F-4D93-B6C7-8EE614B213B1}" srcId="{BE485E1F-F886-4F26-ACDF-2DFA36BB7733}" destId="{0CB8CDE1-D7BA-4493-823D-ED129D6A5AD9}" srcOrd="4" destOrd="0" parTransId="{D040C11A-5548-4CAF-9063-5359D79522C9}" sibTransId="{A6491558-0F83-491B-BC35-515761A6BC1D}"/>
    <dgm:cxn modelId="{29E74C71-F6FD-4BCA-A79E-6A8F9010C649}" type="presOf" srcId="{F76CD24A-3E43-41B4-9885-CA558F9DB00A}" destId="{EA8B9983-0FD4-43FD-8218-7F6BE9F193B4}" srcOrd="0" destOrd="0" presId="urn:microsoft.com/office/officeart/2005/8/layout/vProcess5"/>
    <dgm:cxn modelId="{22C452D8-4F0D-46A0-81F1-7D8DA498487F}" type="presParOf" srcId="{E18ED1D9-9DB5-4826-9D2D-64E25E707FD7}" destId="{CFEBA8CE-91C8-4314-A0C5-8EC89B5BC4C4}" srcOrd="0" destOrd="0" presId="urn:microsoft.com/office/officeart/2005/8/layout/vProcess5"/>
    <dgm:cxn modelId="{215F3F75-5C02-4399-90DD-DA807918C4E0}" type="presParOf" srcId="{E18ED1D9-9DB5-4826-9D2D-64E25E707FD7}" destId="{76FE4E92-AAF9-42F0-B6F2-E76B437DC092}" srcOrd="1" destOrd="0" presId="urn:microsoft.com/office/officeart/2005/8/layout/vProcess5"/>
    <dgm:cxn modelId="{51104484-1B74-4F0C-94FC-D0995730C084}" type="presParOf" srcId="{E18ED1D9-9DB5-4826-9D2D-64E25E707FD7}" destId="{92AF59CF-48F8-4268-A79E-CC79582F4969}" srcOrd="2" destOrd="0" presId="urn:microsoft.com/office/officeart/2005/8/layout/vProcess5"/>
    <dgm:cxn modelId="{87E183EB-7BA3-44DF-82D7-10CEDC11079B}" type="presParOf" srcId="{E18ED1D9-9DB5-4826-9D2D-64E25E707FD7}" destId="{FF7D625B-094E-47B2-AC42-C63EB26F8A41}" srcOrd="3" destOrd="0" presId="urn:microsoft.com/office/officeart/2005/8/layout/vProcess5"/>
    <dgm:cxn modelId="{8CFE075D-3869-4373-BCD7-04F00A7BE486}" type="presParOf" srcId="{E18ED1D9-9DB5-4826-9D2D-64E25E707FD7}" destId="{4FAB4D36-5479-4F26-B89E-4280791CA0D6}" srcOrd="4" destOrd="0" presId="urn:microsoft.com/office/officeart/2005/8/layout/vProcess5"/>
    <dgm:cxn modelId="{8EFC90DF-3C93-43CB-A360-ABE72C1C8554}" type="presParOf" srcId="{E18ED1D9-9DB5-4826-9D2D-64E25E707FD7}" destId="{E2DDE62C-6449-4F97-BFE3-AD8BBC91A48E}" srcOrd="5" destOrd="0" presId="urn:microsoft.com/office/officeart/2005/8/layout/vProcess5"/>
    <dgm:cxn modelId="{909FF3EA-5BA7-4572-A1F4-61AA2494B241}" type="presParOf" srcId="{E18ED1D9-9DB5-4826-9D2D-64E25E707FD7}" destId="{EA8B9983-0FD4-43FD-8218-7F6BE9F193B4}" srcOrd="6" destOrd="0" presId="urn:microsoft.com/office/officeart/2005/8/layout/vProcess5"/>
    <dgm:cxn modelId="{94FB8C5A-AB41-43D2-A1BF-51D87E049FF0}" type="presParOf" srcId="{E18ED1D9-9DB5-4826-9D2D-64E25E707FD7}" destId="{FCD10D03-9EAF-4D23-82BF-B80666E9DC6B}" srcOrd="7" destOrd="0" presId="urn:microsoft.com/office/officeart/2005/8/layout/vProcess5"/>
    <dgm:cxn modelId="{64D109E1-9545-4C4D-A9E1-4EB14DBC5D21}" type="presParOf" srcId="{E18ED1D9-9DB5-4826-9D2D-64E25E707FD7}" destId="{2FB51C4A-999E-4D33-B563-183F6B3E6840}" srcOrd="8" destOrd="0" presId="urn:microsoft.com/office/officeart/2005/8/layout/vProcess5"/>
    <dgm:cxn modelId="{891920D7-9FD3-47B4-882F-CF571574FBC1}" type="presParOf" srcId="{E18ED1D9-9DB5-4826-9D2D-64E25E707FD7}" destId="{EE172B0B-ACBD-41B7-86E2-6B7178EB9238}" srcOrd="9" destOrd="0" presId="urn:microsoft.com/office/officeart/2005/8/layout/vProcess5"/>
    <dgm:cxn modelId="{D985E900-F579-451C-A8CC-6A98D5577CBA}" type="presParOf" srcId="{E18ED1D9-9DB5-4826-9D2D-64E25E707FD7}" destId="{D7492366-550F-4223-A7F3-B4B2B56F5DD4}" srcOrd="10" destOrd="0" presId="urn:microsoft.com/office/officeart/2005/8/layout/vProcess5"/>
    <dgm:cxn modelId="{6C2578B2-B378-425C-97EB-8C60DE96DDF5}" type="presParOf" srcId="{E18ED1D9-9DB5-4826-9D2D-64E25E707FD7}" destId="{86392F22-E787-4698-9F59-E29A1C32BC96}" srcOrd="11" destOrd="0" presId="urn:microsoft.com/office/officeart/2005/8/layout/vProcess5"/>
    <dgm:cxn modelId="{127D4C45-D63A-4235-B5C5-764952EE75A9}" type="presParOf" srcId="{E18ED1D9-9DB5-4826-9D2D-64E25E707FD7}" destId="{A42E2180-F200-45A5-AB75-CAF51EE6C5B0}" srcOrd="12" destOrd="0" presId="urn:microsoft.com/office/officeart/2005/8/layout/vProcess5"/>
    <dgm:cxn modelId="{34AFF305-7420-4C44-B679-31B41F3E476C}" type="presParOf" srcId="{E18ED1D9-9DB5-4826-9D2D-64E25E707FD7}" destId="{7D06ECCE-5888-4DDC-98BC-3D6CA712E43E}" srcOrd="13" destOrd="0" presId="urn:microsoft.com/office/officeart/2005/8/layout/vProcess5"/>
    <dgm:cxn modelId="{97EE0F98-FA8A-4015-8346-D3C05F96A292}" type="presParOf" srcId="{E18ED1D9-9DB5-4826-9D2D-64E25E707FD7}" destId="{6F43AEE5-4C71-4632-9E5C-DC511C475EF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404105-06D3-4636-9F5E-984E9AEC7D0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A306DE7-84D5-41B4-AF62-7F1FD094B036}">
      <dgm:prSet phldrT="[Testo]"/>
      <dgm:spPr/>
      <dgm:t>
        <a:bodyPr/>
        <a:lstStyle/>
        <a:p>
          <a:r>
            <a:rPr lang="en-GB" dirty="0" smtClean="0"/>
            <a:t>Initial population</a:t>
          </a:r>
          <a:endParaRPr lang="en-GB" dirty="0"/>
        </a:p>
      </dgm:t>
    </dgm:pt>
    <dgm:pt modelId="{D9723E22-7E1A-44A2-A6C1-7E1DEB25133C}" type="parTrans" cxnId="{4D85C032-1CD2-4C22-AA39-C2A9E123939F}">
      <dgm:prSet/>
      <dgm:spPr/>
      <dgm:t>
        <a:bodyPr/>
        <a:lstStyle/>
        <a:p>
          <a:endParaRPr lang="en-GB"/>
        </a:p>
      </dgm:t>
    </dgm:pt>
    <dgm:pt modelId="{19E600FE-0657-4828-A638-2004708CF473}" type="sibTrans" cxnId="{4D85C032-1CD2-4C22-AA39-C2A9E123939F}">
      <dgm:prSet/>
      <dgm:spPr/>
      <dgm:t>
        <a:bodyPr/>
        <a:lstStyle/>
        <a:p>
          <a:endParaRPr lang="en-GB"/>
        </a:p>
      </dgm:t>
    </dgm:pt>
    <dgm:pt modelId="{F3E869E2-F3D3-4CF2-902F-FA064D51E143}">
      <dgm:prSet phldrT="[Testo]"/>
      <dgm:spPr/>
      <dgm:t>
        <a:bodyPr/>
        <a:lstStyle/>
        <a:p>
          <a:r>
            <a:rPr lang="en-GB" dirty="0" smtClean="0"/>
            <a:t>Pseudo-random algorithm</a:t>
          </a:r>
          <a:endParaRPr lang="en-GB" dirty="0"/>
        </a:p>
      </dgm:t>
    </dgm:pt>
    <dgm:pt modelId="{18D0699A-F315-4C0E-9EAE-DD87B1F86E67}" type="parTrans" cxnId="{A9AF845C-0050-485D-8346-CE5BB84D986F}">
      <dgm:prSet/>
      <dgm:spPr/>
      <dgm:t>
        <a:bodyPr/>
        <a:lstStyle/>
        <a:p>
          <a:endParaRPr lang="en-GB"/>
        </a:p>
      </dgm:t>
    </dgm:pt>
    <dgm:pt modelId="{33BF580D-DD24-4FEF-BFC8-5FE1771ACD4F}" type="sibTrans" cxnId="{A9AF845C-0050-485D-8346-CE5BB84D986F}">
      <dgm:prSet/>
      <dgm:spPr/>
      <dgm:t>
        <a:bodyPr/>
        <a:lstStyle/>
        <a:p>
          <a:endParaRPr lang="en-GB"/>
        </a:p>
      </dgm:t>
    </dgm:pt>
    <dgm:pt modelId="{CB93B58C-5D67-414C-A8C7-3062C146A4EC}">
      <dgm:prSet phldrT="[Testo]"/>
      <dgm:spPr/>
      <dgm:t>
        <a:bodyPr/>
        <a:lstStyle/>
        <a:p>
          <a:r>
            <a:rPr lang="en-GB" dirty="0" smtClean="0"/>
            <a:t>Greedy algorithm (Nearest Neighbour)</a:t>
          </a:r>
          <a:endParaRPr lang="en-GB" dirty="0"/>
        </a:p>
      </dgm:t>
    </dgm:pt>
    <dgm:pt modelId="{7934A32F-4EB6-4825-A559-985E55A3D843}" type="parTrans" cxnId="{987566E6-777A-4C2B-8C4A-FA6B1B059140}">
      <dgm:prSet/>
      <dgm:spPr/>
      <dgm:t>
        <a:bodyPr/>
        <a:lstStyle/>
        <a:p>
          <a:endParaRPr lang="en-GB"/>
        </a:p>
      </dgm:t>
    </dgm:pt>
    <dgm:pt modelId="{BF76F68E-BBEB-4F46-ACBD-29D52D72EA54}" type="sibTrans" cxnId="{987566E6-777A-4C2B-8C4A-FA6B1B059140}">
      <dgm:prSet/>
      <dgm:spPr/>
      <dgm:t>
        <a:bodyPr/>
        <a:lstStyle/>
        <a:p>
          <a:endParaRPr lang="en-GB"/>
        </a:p>
      </dgm:t>
    </dgm:pt>
    <dgm:pt modelId="{22D9348B-8D26-4D2C-B84B-1542ADC10BB7}" type="pres">
      <dgm:prSet presAssocID="{D6404105-06D3-4636-9F5E-984E9AEC7D03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476CE28-AAEB-48DE-AB3E-784000AD5658}" type="pres">
      <dgm:prSet presAssocID="{BA306DE7-84D5-41B4-AF62-7F1FD094B036}" presName="centerShape" presStyleLbl="node0" presStyleIdx="0" presStyleCnt="1"/>
      <dgm:spPr/>
      <dgm:t>
        <a:bodyPr/>
        <a:lstStyle/>
        <a:p>
          <a:endParaRPr lang="en-GB"/>
        </a:p>
      </dgm:t>
    </dgm:pt>
    <dgm:pt modelId="{10790A9C-DD2B-4811-8399-BAB5E60C8FA3}" type="pres">
      <dgm:prSet presAssocID="{18D0699A-F315-4C0E-9EAE-DD87B1F86E67}" presName="parTrans" presStyleLbl="bgSibTrans2D1" presStyleIdx="0" presStyleCnt="2"/>
      <dgm:spPr/>
      <dgm:t>
        <a:bodyPr/>
        <a:lstStyle/>
        <a:p>
          <a:endParaRPr lang="en-GB"/>
        </a:p>
      </dgm:t>
    </dgm:pt>
    <dgm:pt modelId="{73F43B36-BD68-4D64-AF5B-0869EC1DB115}" type="pres">
      <dgm:prSet presAssocID="{F3E869E2-F3D3-4CF2-902F-FA064D51E14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770975F-9AF8-4B26-8747-D804A8F6802D}" type="pres">
      <dgm:prSet presAssocID="{7934A32F-4EB6-4825-A559-985E55A3D843}" presName="parTrans" presStyleLbl="bgSibTrans2D1" presStyleIdx="1" presStyleCnt="2"/>
      <dgm:spPr/>
      <dgm:t>
        <a:bodyPr/>
        <a:lstStyle/>
        <a:p>
          <a:endParaRPr lang="en-GB"/>
        </a:p>
      </dgm:t>
    </dgm:pt>
    <dgm:pt modelId="{B44141C3-751E-44D5-BF17-36BCDD6EF2CD}" type="pres">
      <dgm:prSet presAssocID="{CB93B58C-5D67-414C-A8C7-3062C146A4E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8B6814-FBD8-4DB0-A524-09B87B595E3A}" type="presOf" srcId="{F3E869E2-F3D3-4CF2-902F-FA064D51E143}" destId="{73F43B36-BD68-4D64-AF5B-0869EC1DB115}" srcOrd="0" destOrd="0" presId="urn:microsoft.com/office/officeart/2005/8/layout/radial4"/>
    <dgm:cxn modelId="{987566E6-777A-4C2B-8C4A-FA6B1B059140}" srcId="{BA306DE7-84D5-41B4-AF62-7F1FD094B036}" destId="{CB93B58C-5D67-414C-A8C7-3062C146A4EC}" srcOrd="1" destOrd="0" parTransId="{7934A32F-4EB6-4825-A559-985E55A3D843}" sibTransId="{BF76F68E-BBEB-4F46-ACBD-29D52D72EA54}"/>
    <dgm:cxn modelId="{C55942C8-3F5B-4F05-B143-2608C717ADB0}" type="presOf" srcId="{D6404105-06D3-4636-9F5E-984E9AEC7D03}" destId="{22D9348B-8D26-4D2C-B84B-1542ADC10BB7}" srcOrd="0" destOrd="0" presId="urn:microsoft.com/office/officeart/2005/8/layout/radial4"/>
    <dgm:cxn modelId="{2477EACF-9A36-457E-B264-C554680A68C0}" type="presOf" srcId="{7934A32F-4EB6-4825-A559-985E55A3D843}" destId="{6770975F-9AF8-4B26-8747-D804A8F6802D}" srcOrd="0" destOrd="0" presId="urn:microsoft.com/office/officeart/2005/8/layout/radial4"/>
    <dgm:cxn modelId="{1CAE8488-E252-4884-B6ED-BE62400B7F9F}" type="presOf" srcId="{BA306DE7-84D5-41B4-AF62-7F1FD094B036}" destId="{6476CE28-AAEB-48DE-AB3E-784000AD5658}" srcOrd="0" destOrd="0" presId="urn:microsoft.com/office/officeart/2005/8/layout/radial4"/>
    <dgm:cxn modelId="{C170EEFC-D978-4576-9EDE-1C0C2950E5AC}" type="presOf" srcId="{CB93B58C-5D67-414C-A8C7-3062C146A4EC}" destId="{B44141C3-751E-44D5-BF17-36BCDD6EF2CD}" srcOrd="0" destOrd="0" presId="urn:microsoft.com/office/officeart/2005/8/layout/radial4"/>
    <dgm:cxn modelId="{4D85C032-1CD2-4C22-AA39-C2A9E123939F}" srcId="{D6404105-06D3-4636-9F5E-984E9AEC7D03}" destId="{BA306DE7-84D5-41B4-AF62-7F1FD094B036}" srcOrd="0" destOrd="0" parTransId="{D9723E22-7E1A-44A2-A6C1-7E1DEB25133C}" sibTransId="{19E600FE-0657-4828-A638-2004708CF473}"/>
    <dgm:cxn modelId="{A9AF845C-0050-485D-8346-CE5BB84D986F}" srcId="{BA306DE7-84D5-41B4-AF62-7F1FD094B036}" destId="{F3E869E2-F3D3-4CF2-902F-FA064D51E143}" srcOrd="0" destOrd="0" parTransId="{18D0699A-F315-4C0E-9EAE-DD87B1F86E67}" sibTransId="{33BF580D-DD24-4FEF-BFC8-5FE1771ACD4F}"/>
    <dgm:cxn modelId="{C6533574-9CB7-4A50-B375-A9D50DE3E41B}" type="presOf" srcId="{18D0699A-F315-4C0E-9EAE-DD87B1F86E67}" destId="{10790A9C-DD2B-4811-8399-BAB5E60C8FA3}" srcOrd="0" destOrd="0" presId="urn:microsoft.com/office/officeart/2005/8/layout/radial4"/>
    <dgm:cxn modelId="{E2DEEA49-DC6E-4414-B202-71C26528D60E}" type="presParOf" srcId="{22D9348B-8D26-4D2C-B84B-1542ADC10BB7}" destId="{6476CE28-AAEB-48DE-AB3E-784000AD5658}" srcOrd="0" destOrd="0" presId="urn:microsoft.com/office/officeart/2005/8/layout/radial4"/>
    <dgm:cxn modelId="{0598A140-6B02-4FE5-9450-37B36A98D334}" type="presParOf" srcId="{22D9348B-8D26-4D2C-B84B-1542ADC10BB7}" destId="{10790A9C-DD2B-4811-8399-BAB5E60C8FA3}" srcOrd="1" destOrd="0" presId="urn:microsoft.com/office/officeart/2005/8/layout/radial4"/>
    <dgm:cxn modelId="{1EE740E5-BE36-4226-81CC-8BF1C7C1F274}" type="presParOf" srcId="{22D9348B-8D26-4D2C-B84B-1542ADC10BB7}" destId="{73F43B36-BD68-4D64-AF5B-0869EC1DB115}" srcOrd="2" destOrd="0" presId="urn:microsoft.com/office/officeart/2005/8/layout/radial4"/>
    <dgm:cxn modelId="{58F4B9A5-E895-40FD-8619-A95BC46204D5}" type="presParOf" srcId="{22D9348B-8D26-4D2C-B84B-1542ADC10BB7}" destId="{6770975F-9AF8-4B26-8747-D804A8F6802D}" srcOrd="3" destOrd="0" presId="urn:microsoft.com/office/officeart/2005/8/layout/radial4"/>
    <dgm:cxn modelId="{624FB333-694F-441C-BC1C-29BA69BD74E4}" type="presParOf" srcId="{22D9348B-8D26-4D2C-B84B-1542ADC10BB7}" destId="{B44141C3-751E-44D5-BF17-36BCDD6EF2C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B8A679-1D94-424F-81EE-3A23C646A2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227A944-FAFC-43E3-895A-64009C39AB38}">
      <dgm:prSet phldrT="[Testo]"/>
      <dgm:spPr/>
      <dgm:t>
        <a:bodyPr/>
        <a:lstStyle/>
        <a:p>
          <a:r>
            <a:rPr lang="en-GB" dirty="0" smtClean="0"/>
            <a:t>Genetic algorithm</a:t>
          </a:r>
          <a:endParaRPr lang="en-GB" dirty="0"/>
        </a:p>
      </dgm:t>
    </dgm:pt>
    <dgm:pt modelId="{D2A03957-C040-4AE0-8ABE-31F8E7943E98}" type="parTrans" cxnId="{1F8FFC36-4954-4D05-84FA-2FE4BF3FA232}">
      <dgm:prSet/>
      <dgm:spPr/>
      <dgm:t>
        <a:bodyPr/>
        <a:lstStyle/>
        <a:p>
          <a:endParaRPr lang="en-GB"/>
        </a:p>
      </dgm:t>
    </dgm:pt>
    <dgm:pt modelId="{8DCDA1E6-DD2F-47D2-8C4C-A97252FCE908}" type="sibTrans" cxnId="{1F8FFC36-4954-4D05-84FA-2FE4BF3FA232}">
      <dgm:prSet/>
      <dgm:spPr/>
      <dgm:t>
        <a:bodyPr/>
        <a:lstStyle/>
        <a:p>
          <a:endParaRPr lang="en-GB"/>
        </a:p>
      </dgm:t>
    </dgm:pt>
    <dgm:pt modelId="{7D73E623-82F4-4F30-BE74-DD840ED8E902}">
      <dgm:prSet phldrT="[Testo]"/>
      <dgm:spPr/>
      <dgm:t>
        <a:bodyPr/>
        <a:lstStyle/>
        <a:p>
          <a:r>
            <a:rPr lang="en-GB" dirty="0" smtClean="0"/>
            <a:t>Solution conversion</a:t>
          </a:r>
          <a:endParaRPr lang="en-GB" dirty="0"/>
        </a:p>
      </dgm:t>
    </dgm:pt>
    <dgm:pt modelId="{AE585E60-03E7-4CA2-BC39-C6F339F5F749}" type="parTrans" cxnId="{F0F41D07-95C1-4DCF-9027-8C3CC8F5F902}">
      <dgm:prSet/>
      <dgm:spPr/>
      <dgm:t>
        <a:bodyPr/>
        <a:lstStyle/>
        <a:p>
          <a:endParaRPr lang="en-GB"/>
        </a:p>
      </dgm:t>
    </dgm:pt>
    <dgm:pt modelId="{F27A028B-CF43-4250-B703-CD39430C4098}" type="sibTrans" cxnId="{F0F41D07-95C1-4DCF-9027-8C3CC8F5F902}">
      <dgm:prSet/>
      <dgm:spPr/>
      <dgm:t>
        <a:bodyPr/>
        <a:lstStyle/>
        <a:p>
          <a:endParaRPr lang="en-GB"/>
        </a:p>
      </dgm:t>
    </dgm:pt>
    <dgm:pt modelId="{7A7E1AE3-3ABC-4C66-B75D-640446D0F977}">
      <dgm:prSet phldrT="[Testo]"/>
      <dgm:spPr/>
      <dgm:t>
        <a:bodyPr/>
        <a:lstStyle/>
        <a:p>
          <a:r>
            <a:rPr lang="en-GB" dirty="0" err="1" smtClean="0"/>
            <a:t>Tabu</a:t>
          </a:r>
          <a:r>
            <a:rPr lang="en-GB" dirty="0" smtClean="0"/>
            <a:t> Search</a:t>
          </a:r>
          <a:endParaRPr lang="en-GB" dirty="0"/>
        </a:p>
      </dgm:t>
    </dgm:pt>
    <dgm:pt modelId="{999EA1E9-9AA9-42A5-B3DE-CEDF306BE8E5}" type="parTrans" cxnId="{8B235863-F4B8-4973-ABAE-FCFEA5FE845F}">
      <dgm:prSet/>
      <dgm:spPr/>
      <dgm:t>
        <a:bodyPr/>
        <a:lstStyle/>
        <a:p>
          <a:endParaRPr lang="en-GB"/>
        </a:p>
      </dgm:t>
    </dgm:pt>
    <dgm:pt modelId="{5E6509DD-B751-4EF2-9F25-C288D6877607}" type="sibTrans" cxnId="{8B235863-F4B8-4973-ABAE-FCFEA5FE845F}">
      <dgm:prSet/>
      <dgm:spPr/>
      <dgm:t>
        <a:bodyPr/>
        <a:lstStyle/>
        <a:p>
          <a:endParaRPr lang="en-GB"/>
        </a:p>
      </dgm:t>
    </dgm:pt>
    <dgm:pt modelId="{6C5763D8-5E34-4D0A-95E3-1B68BF2ED282}" type="pres">
      <dgm:prSet presAssocID="{91B8A679-1D94-424F-81EE-3A23C646A2C1}" presName="Name0" presStyleCnt="0">
        <dgm:presLayoutVars>
          <dgm:dir/>
          <dgm:resizeHandles val="exact"/>
        </dgm:presLayoutVars>
      </dgm:prSet>
      <dgm:spPr/>
    </dgm:pt>
    <dgm:pt modelId="{313F98D7-5C72-48E7-83C7-B1678599F232}" type="pres">
      <dgm:prSet presAssocID="{B227A944-FAFC-43E3-895A-64009C39AB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710ED-7D02-4D47-B8C8-3664D7FD45B5}" type="pres">
      <dgm:prSet presAssocID="{8DCDA1E6-DD2F-47D2-8C4C-A97252FCE908}" presName="sibTrans" presStyleLbl="sibTrans2D1" presStyleIdx="0" presStyleCnt="2"/>
      <dgm:spPr/>
      <dgm:t>
        <a:bodyPr/>
        <a:lstStyle/>
        <a:p>
          <a:endParaRPr lang="en-GB"/>
        </a:p>
      </dgm:t>
    </dgm:pt>
    <dgm:pt modelId="{794645C6-04D8-4116-8A1D-81973D8AD792}" type="pres">
      <dgm:prSet presAssocID="{8DCDA1E6-DD2F-47D2-8C4C-A97252FCE908}" presName="connectorText" presStyleLbl="sibTrans2D1" presStyleIdx="0" presStyleCnt="2"/>
      <dgm:spPr/>
      <dgm:t>
        <a:bodyPr/>
        <a:lstStyle/>
        <a:p>
          <a:endParaRPr lang="en-GB"/>
        </a:p>
      </dgm:t>
    </dgm:pt>
    <dgm:pt modelId="{A86D75A4-0862-4AED-AAED-B10829E562A8}" type="pres">
      <dgm:prSet presAssocID="{7D73E623-82F4-4F30-BE74-DD840ED8E9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4D95E6-EF35-43D1-919D-28F3121EDF7D}" type="pres">
      <dgm:prSet presAssocID="{F27A028B-CF43-4250-B703-CD39430C4098}" presName="sibTrans" presStyleLbl="sibTrans2D1" presStyleIdx="1" presStyleCnt="2"/>
      <dgm:spPr/>
      <dgm:t>
        <a:bodyPr/>
        <a:lstStyle/>
        <a:p>
          <a:endParaRPr lang="en-GB"/>
        </a:p>
      </dgm:t>
    </dgm:pt>
    <dgm:pt modelId="{BEDDD561-6A3C-48C0-822A-55DCBBD9B976}" type="pres">
      <dgm:prSet presAssocID="{F27A028B-CF43-4250-B703-CD39430C4098}" presName="connectorText" presStyleLbl="sibTrans2D1" presStyleIdx="1" presStyleCnt="2"/>
      <dgm:spPr/>
      <dgm:t>
        <a:bodyPr/>
        <a:lstStyle/>
        <a:p>
          <a:endParaRPr lang="en-GB"/>
        </a:p>
      </dgm:t>
    </dgm:pt>
    <dgm:pt modelId="{40608270-2028-4523-A2F6-AECCC3EAF433}" type="pres">
      <dgm:prSet presAssocID="{7A7E1AE3-3ABC-4C66-B75D-640446D0F97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8FFC36-4954-4D05-84FA-2FE4BF3FA232}" srcId="{91B8A679-1D94-424F-81EE-3A23C646A2C1}" destId="{B227A944-FAFC-43E3-895A-64009C39AB38}" srcOrd="0" destOrd="0" parTransId="{D2A03957-C040-4AE0-8ABE-31F8E7943E98}" sibTransId="{8DCDA1E6-DD2F-47D2-8C4C-A97252FCE908}"/>
    <dgm:cxn modelId="{7E833CA3-7302-4B85-8F7B-9E89A73B999B}" type="presOf" srcId="{91B8A679-1D94-424F-81EE-3A23C646A2C1}" destId="{6C5763D8-5E34-4D0A-95E3-1B68BF2ED282}" srcOrd="0" destOrd="0" presId="urn:microsoft.com/office/officeart/2005/8/layout/process1"/>
    <dgm:cxn modelId="{F0F41D07-95C1-4DCF-9027-8C3CC8F5F902}" srcId="{91B8A679-1D94-424F-81EE-3A23C646A2C1}" destId="{7D73E623-82F4-4F30-BE74-DD840ED8E902}" srcOrd="1" destOrd="0" parTransId="{AE585E60-03E7-4CA2-BC39-C6F339F5F749}" sibTransId="{F27A028B-CF43-4250-B703-CD39430C4098}"/>
    <dgm:cxn modelId="{87D5D7A1-990C-4703-B85F-77C42B86C5C6}" type="presOf" srcId="{8DCDA1E6-DD2F-47D2-8C4C-A97252FCE908}" destId="{642710ED-7D02-4D47-B8C8-3664D7FD45B5}" srcOrd="0" destOrd="0" presId="urn:microsoft.com/office/officeart/2005/8/layout/process1"/>
    <dgm:cxn modelId="{8B235863-F4B8-4973-ABAE-FCFEA5FE845F}" srcId="{91B8A679-1D94-424F-81EE-3A23C646A2C1}" destId="{7A7E1AE3-3ABC-4C66-B75D-640446D0F977}" srcOrd="2" destOrd="0" parTransId="{999EA1E9-9AA9-42A5-B3DE-CEDF306BE8E5}" sibTransId="{5E6509DD-B751-4EF2-9F25-C288D6877607}"/>
    <dgm:cxn modelId="{A59240E1-3DDD-4F88-BD3A-72A7567191C4}" type="presOf" srcId="{8DCDA1E6-DD2F-47D2-8C4C-A97252FCE908}" destId="{794645C6-04D8-4116-8A1D-81973D8AD792}" srcOrd="1" destOrd="0" presId="urn:microsoft.com/office/officeart/2005/8/layout/process1"/>
    <dgm:cxn modelId="{C7E90BD8-083D-4EE1-8939-35806DC9D5F8}" type="presOf" srcId="{F27A028B-CF43-4250-B703-CD39430C4098}" destId="{E74D95E6-EF35-43D1-919D-28F3121EDF7D}" srcOrd="0" destOrd="0" presId="urn:microsoft.com/office/officeart/2005/8/layout/process1"/>
    <dgm:cxn modelId="{10D1C499-92FE-4C27-8E4F-7F1CA4F404B4}" type="presOf" srcId="{7A7E1AE3-3ABC-4C66-B75D-640446D0F977}" destId="{40608270-2028-4523-A2F6-AECCC3EAF433}" srcOrd="0" destOrd="0" presId="urn:microsoft.com/office/officeart/2005/8/layout/process1"/>
    <dgm:cxn modelId="{8050663E-9925-423A-8047-8B0D245CAE77}" type="presOf" srcId="{B227A944-FAFC-43E3-895A-64009C39AB38}" destId="{313F98D7-5C72-48E7-83C7-B1678599F232}" srcOrd="0" destOrd="0" presId="urn:microsoft.com/office/officeart/2005/8/layout/process1"/>
    <dgm:cxn modelId="{722FD011-823B-45B5-9671-09EA2E3A1BE5}" type="presOf" srcId="{7D73E623-82F4-4F30-BE74-DD840ED8E902}" destId="{A86D75A4-0862-4AED-AAED-B10829E562A8}" srcOrd="0" destOrd="0" presId="urn:microsoft.com/office/officeart/2005/8/layout/process1"/>
    <dgm:cxn modelId="{6AFF6716-5325-4175-9179-9DAE7BA44532}" type="presOf" srcId="{F27A028B-CF43-4250-B703-CD39430C4098}" destId="{BEDDD561-6A3C-48C0-822A-55DCBBD9B976}" srcOrd="1" destOrd="0" presId="urn:microsoft.com/office/officeart/2005/8/layout/process1"/>
    <dgm:cxn modelId="{05FC1516-E6D7-4FCD-A5C7-2EBE4663F9B3}" type="presParOf" srcId="{6C5763D8-5E34-4D0A-95E3-1B68BF2ED282}" destId="{313F98D7-5C72-48E7-83C7-B1678599F232}" srcOrd="0" destOrd="0" presId="urn:microsoft.com/office/officeart/2005/8/layout/process1"/>
    <dgm:cxn modelId="{EBCFD107-6290-439B-9BAB-3BA786450DA6}" type="presParOf" srcId="{6C5763D8-5E34-4D0A-95E3-1B68BF2ED282}" destId="{642710ED-7D02-4D47-B8C8-3664D7FD45B5}" srcOrd="1" destOrd="0" presId="urn:microsoft.com/office/officeart/2005/8/layout/process1"/>
    <dgm:cxn modelId="{5CE08CB0-8843-44B0-8BA5-E77825391ABD}" type="presParOf" srcId="{642710ED-7D02-4D47-B8C8-3664D7FD45B5}" destId="{794645C6-04D8-4116-8A1D-81973D8AD792}" srcOrd="0" destOrd="0" presId="urn:microsoft.com/office/officeart/2005/8/layout/process1"/>
    <dgm:cxn modelId="{DCBAAB16-A3F6-4780-B3C1-2888FA498309}" type="presParOf" srcId="{6C5763D8-5E34-4D0A-95E3-1B68BF2ED282}" destId="{A86D75A4-0862-4AED-AAED-B10829E562A8}" srcOrd="2" destOrd="0" presId="urn:microsoft.com/office/officeart/2005/8/layout/process1"/>
    <dgm:cxn modelId="{25DA079C-311A-4A85-913E-F9A42B7B4D80}" type="presParOf" srcId="{6C5763D8-5E34-4D0A-95E3-1B68BF2ED282}" destId="{E74D95E6-EF35-43D1-919D-28F3121EDF7D}" srcOrd="3" destOrd="0" presId="urn:microsoft.com/office/officeart/2005/8/layout/process1"/>
    <dgm:cxn modelId="{D7B6C2DA-D0A2-429F-96C8-B0A7B47161BD}" type="presParOf" srcId="{E74D95E6-EF35-43D1-919D-28F3121EDF7D}" destId="{BEDDD561-6A3C-48C0-822A-55DCBBD9B976}" srcOrd="0" destOrd="0" presId="urn:microsoft.com/office/officeart/2005/8/layout/process1"/>
    <dgm:cxn modelId="{B8469E0C-EA08-4C47-86FA-61A514B9CED7}" type="presParOf" srcId="{6C5763D8-5E34-4D0A-95E3-1B68BF2ED282}" destId="{40608270-2028-4523-A2F6-AECCC3EAF43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4EAE4-7B7B-48C0-8ACF-3229FB9AF393}">
      <dsp:nvSpPr>
        <dsp:cNvPr id="0" name=""/>
        <dsp:cNvSpPr/>
      </dsp:nvSpPr>
      <dsp:spPr>
        <a:xfrm rot="5400000">
          <a:off x="692443" y="1723770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09AD7-3D5B-4242-9335-5340A7004D7A}">
      <dsp:nvSpPr>
        <dsp:cNvPr id="0" name=""/>
        <dsp:cNvSpPr/>
      </dsp:nvSpPr>
      <dsp:spPr>
        <a:xfrm>
          <a:off x="457565" y="741030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Initial Solution</a:t>
          </a:r>
          <a:endParaRPr lang="en-GB" sz="2400" kern="1200" dirty="0"/>
        </a:p>
      </dsp:txBody>
      <dsp:txXfrm>
        <a:off x="508569" y="792034"/>
        <a:ext cx="1390392" cy="942623"/>
      </dsp:txXfrm>
    </dsp:sp>
    <dsp:sp modelId="{E2EA7465-332E-43A0-B525-87E18862AAB7}">
      <dsp:nvSpPr>
        <dsp:cNvPr id="0" name=""/>
        <dsp:cNvSpPr/>
      </dsp:nvSpPr>
      <dsp:spPr>
        <a:xfrm>
          <a:off x="2070410" y="844028"/>
          <a:ext cx="4979094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initial solution is generated by a pseudo-random algorithm, and is generally quite poor</a:t>
          </a:r>
          <a:endParaRPr lang="en-GB" sz="1800" kern="1200" dirty="0"/>
        </a:p>
      </dsp:txBody>
      <dsp:txXfrm>
        <a:off x="2070410" y="844028"/>
        <a:ext cx="4979094" cy="844317"/>
      </dsp:txXfrm>
    </dsp:sp>
    <dsp:sp modelId="{7586998F-137F-47FA-B2D9-3BF7DD31C7C7}">
      <dsp:nvSpPr>
        <dsp:cNvPr id="0" name=""/>
        <dsp:cNvSpPr/>
      </dsp:nvSpPr>
      <dsp:spPr>
        <a:xfrm rot="5400000">
          <a:off x="2627976" y="2897236"/>
          <a:ext cx="886533" cy="10092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99C1-12B3-4BF5-8B6C-9C0685ECC15D}">
      <dsp:nvSpPr>
        <dsp:cNvPr id="0" name=""/>
        <dsp:cNvSpPr/>
      </dsp:nvSpPr>
      <dsp:spPr>
        <a:xfrm>
          <a:off x="2393099" y="1914496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err="1" smtClean="0"/>
            <a:t>Tabu</a:t>
          </a:r>
          <a:r>
            <a:rPr lang="en-GB" sz="2400" kern="1200" dirty="0" smtClean="0"/>
            <a:t> Search</a:t>
          </a:r>
          <a:endParaRPr lang="en-GB" sz="2400" kern="1200" dirty="0"/>
        </a:p>
      </dsp:txBody>
      <dsp:txXfrm>
        <a:off x="2444103" y="1965500"/>
        <a:ext cx="1390392" cy="942623"/>
      </dsp:txXfrm>
    </dsp:sp>
    <dsp:sp modelId="{42BC6418-9390-4DBB-B8A4-FECC20CDFAA2}">
      <dsp:nvSpPr>
        <dsp:cNvPr id="0" name=""/>
        <dsp:cNvSpPr/>
      </dsp:nvSpPr>
      <dsp:spPr>
        <a:xfrm>
          <a:off x="3986542" y="2050482"/>
          <a:ext cx="2870440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original </a:t>
          </a:r>
          <a:r>
            <a:rPr lang="en-GB" sz="1800" kern="1200" dirty="0" err="1" smtClean="0"/>
            <a:t>Tabu</a:t>
          </a:r>
          <a:r>
            <a:rPr lang="en-GB" sz="1800" kern="1200" dirty="0" smtClean="0"/>
            <a:t> Search algorithm</a:t>
          </a:r>
          <a:endParaRPr lang="en-GB" sz="1800" kern="1200" dirty="0"/>
        </a:p>
      </dsp:txBody>
      <dsp:txXfrm>
        <a:off x="3986542" y="2050482"/>
        <a:ext cx="2870440" cy="844317"/>
      </dsp:txXfrm>
    </dsp:sp>
    <dsp:sp modelId="{A64621D6-C1E6-48E4-9570-FB11E734164E}">
      <dsp:nvSpPr>
        <dsp:cNvPr id="0" name=""/>
        <dsp:cNvSpPr/>
      </dsp:nvSpPr>
      <dsp:spPr>
        <a:xfrm>
          <a:off x="4783064" y="3087962"/>
          <a:ext cx="1492400" cy="10446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Final Solution</a:t>
          </a:r>
          <a:endParaRPr lang="en-GB" sz="2400" kern="1200" dirty="0"/>
        </a:p>
      </dsp:txBody>
      <dsp:txXfrm>
        <a:off x="4834068" y="3138966"/>
        <a:ext cx="1390392" cy="942623"/>
      </dsp:txXfrm>
    </dsp:sp>
    <dsp:sp modelId="{3BE3B7D4-392F-432B-B794-D470CC2C8CC7}">
      <dsp:nvSpPr>
        <dsp:cNvPr id="0" name=""/>
        <dsp:cNvSpPr/>
      </dsp:nvSpPr>
      <dsp:spPr>
        <a:xfrm>
          <a:off x="6171892" y="3187592"/>
          <a:ext cx="1292573" cy="84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800" kern="1200" dirty="0" smtClean="0"/>
            <a:t>The final solution</a:t>
          </a:r>
          <a:endParaRPr lang="en-GB" sz="1800" kern="1200" dirty="0"/>
        </a:p>
      </dsp:txBody>
      <dsp:txXfrm>
        <a:off x="6171892" y="3187592"/>
        <a:ext cx="1292573" cy="844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E4E92-AAF9-42F0-B6F2-E76B437DC092}">
      <dsp:nvSpPr>
        <dsp:cNvPr id="0" name=""/>
        <dsp:cNvSpPr/>
      </dsp:nvSpPr>
      <dsp:spPr>
        <a:xfrm>
          <a:off x="0" y="0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Initial population</a:t>
          </a:r>
          <a:endParaRPr lang="en-GB" sz="2300" kern="1200" dirty="0"/>
        </a:p>
      </dsp:txBody>
      <dsp:txXfrm>
        <a:off x="25694" y="25694"/>
        <a:ext cx="4700789" cy="825864"/>
      </dsp:txXfrm>
    </dsp:sp>
    <dsp:sp modelId="{92AF59CF-48F8-4268-A79E-CC79582F4969}">
      <dsp:nvSpPr>
        <dsp:cNvPr id="0" name=""/>
        <dsp:cNvSpPr/>
      </dsp:nvSpPr>
      <dsp:spPr>
        <a:xfrm>
          <a:off x="429387" y="999093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</a:t>
          </a:r>
          <a:endParaRPr lang="en-GB" sz="2300" kern="1200" dirty="0"/>
        </a:p>
      </dsp:txBody>
      <dsp:txXfrm>
        <a:off x="455081" y="1024787"/>
        <a:ext cx="4699062" cy="825864"/>
      </dsp:txXfrm>
    </dsp:sp>
    <dsp:sp modelId="{FF7D625B-094E-47B2-AC42-C63EB26F8A41}">
      <dsp:nvSpPr>
        <dsp:cNvPr id="0" name=""/>
        <dsp:cNvSpPr/>
      </dsp:nvSpPr>
      <dsp:spPr>
        <a:xfrm>
          <a:off x="858774" y="1998186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Genetic Algorithm’s best solution</a:t>
          </a:r>
          <a:endParaRPr lang="en-GB" sz="2300" kern="1200" dirty="0"/>
        </a:p>
      </dsp:txBody>
      <dsp:txXfrm>
        <a:off x="884468" y="2023880"/>
        <a:ext cx="4699062" cy="825864"/>
      </dsp:txXfrm>
    </dsp:sp>
    <dsp:sp modelId="{4FAB4D36-5479-4F26-B89E-4280791CA0D6}">
      <dsp:nvSpPr>
        <dsp:cNvPr id="0" name=""/>
        <dsp:cNvSpPr/>
      </dsp:nvSpPr>
      <dsp:spPr>
        <a:xfrm>
          <a:off x="1288161" y="2997279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err="1" smtClean="0"/>
            <a:t>Tabu</a:t>
          </a:r>
          <a:r>
            <a:rPr lang="en-GB" sz="2300" kern="1200" dirty="0" smtClean="0"/>
            <a:t> Search Algorithm</a:t>
          </a:r>
          <a:endParaRPr lang="en-GB" sz="2300" kern="1200" dirty="0"/>
        </a:p>
      </dsp:txBody>
      <dsp:txXfrm>
        <a:off x="1313855" y="3022973"/>
        <a:ext cx="4699062" cy="825864"/>
      </dsp:txXfrm>
    </dsp:sp>
    <dsp:sp modelId="{E2DDE62C-6449-4F97-BFE3-AD8BBC91A48E}">
      <dsp:nvSpPr>
        <dsp:cNvPr id="0" name=""/>
        <dsp:cNvSpPr/>
      </dsp:nvSpPr>
      <dsp:spPr>
        <a:xfrm>
          <a:off x="1717548" y="3996372"/>
          <a:ext cx="5750052" cy="877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Final solution</a:t>
          </a:r>
          <a:endParaRPr lang="en-GB" sz="2300" kern="1200" dirty="0"/>
        </a:p>
      </dsp:txBody>
      <dsp:txXfrm>
        <a:off x="1743242" y="4022066"/>
        <a:ext cx="4699062" cy="825864"/>
      </dsp:txXfrm>
    </dsp:sp>
    <dsp:sp modelId="{EA8B9983-0FD4-43FD-8218-7F6BE9F193B4}">
      <dsp:nvSpPr>
        <dsp:cNvPr id="0" name=""/>
        <dsp:cNvSpPr/>
      </dsp:nvSpPr>
      <dsp:spPr>
        <a:xfrm>
          <a:off x="5179837" y="640881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308135" y="640881"/>
        <a:ext cx="313618" cy="429086"/>
      </dsp:txXfrm>
    </dsp:sp>
    <dsp:sp modelId="{FCD10D03-9EAF-4D23-82BF-B80666E9DC6B}">
      <dsp:nvSpPr>
        <dsp:cNvPr id="0" name=""/>
        <dsp:cNvSpPr/>
      </dsp:nvSpPr>
      <dsp:spPr>
        <a:xfrm>
          <a:off x="5609224" y="1639974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5737522" y="1639974"/>
        <a:ext cx="313618" cy="429086"/>
      </dsp:txXfrm>
    </dsp:sp>
    <dsp:sp modelId="{2FB51C4A-999E-4D33-B563-183F6B3E6840}">
      <dsp:nvSpPr>
        <dsp:cNvPr id="0" name=""/>
        <dsp:cNvSpPr/>
      </dsp:nvSpPr>
      <dsp:spPr>
        <a:xfrm>
          <a:off x="6038611" y="262444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166909" y="2624447"/>
        <a:ext cx="313618" cy="429086"/>
      </dsp:txXfrm>
    </dsp:sp>
    <dsp:sp modelId="{EE172B0B-ACBD-41B7-86E2-6B7178EB9238}">
      <dsp:nvSpPr>
        <dsp:cNvPr id="0" name=""/>
        <dsp:cNvSpPr/>
      </dsp:nvSpPr>
      <dsp:spPr>
        <a:xfrm>
          <a:off x="6467998" y="3633287"/>
          <a:ext cx="570214" cy="57021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600" kern="1200"/>
        </a:p>
      </dsp:txBody>
      <dsp:txXfrm>
        <a:off x="6596296" y="3633287"/>
        <a:ext cx="313618" cy="42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6CE28-AAEB-48DE-AB3E-784000AD5658}">
      <dsp:nvSpPr>
        <dsp:cNvPr id="0" name=""/>
        <dsp:cNvSpPr/>
      </dsp:nvSpPr>
      <dsp:spPr>
        <a:xfrm>
          <a:off x="2555319" y="2029394"/>
          <a:ext cx="2356961" cy="23569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smtClean="0"/>
            <a:t>Initial population</a:t>
          </a:r>
          <a:endParaRPr lang="en-GB" sz="2600" kern="1200" dirty="0"/>
        </a:p>
      </dsp:txBody>
      <dsp:txXfrm>
        <a:off x="2900488" y="2374563"/>
        <a:ext cx="1666623" cy="1666623"/>
      </dsp:txXfrm>
    </dsp:sp>
    <dsp:sp modelId="{10790A9C-DD2B-4811-8399-BAB5E60C8FA3}">
      <dsp:nvSpPr>
        <dsp:cNvPr id="0" name=""/>
        <dsp:cNvSpPr/>
      </dsp:nvSpPr>
      <dsp:spPr>
        <a:xfrm rot="12900000">
          <a:off x="956307" y="1589955"/>
          <a:ext cx="1893063" cy="6717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43B36-BD68-4D64-AF5B-0869EC1DB115}">
      <dsp:nvSpPr>
        <dsp:cNvPr id="0" name=""/>
        <dsp:cNvSpPr/>
      </dsp:nvSpPr>
      <dsp:spPr>
        <a:xfrm>
          <a:off x="7929" y="487269"/>
          <a:ext cx="2239113" cy="1791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Pseudo-random algorithm</a:t>
          </a:r>
          <a:endParaRPr lang="en-GB" sz="2800" kern="1200" dirty="0"/>
        </a:p>
      </dsp:txBody>
      <dsp:txXfrm>
        <a:off x="60394" y="539734"/>
        <a:ext cx="2134183" cy="1686360"/>
      </dsp:txXfrm>
    </dsp:sp>
    <dsp:sp modelId="{6770975F-9AF8-4B26-8747-D804A8F6802D}">
      <dsp:nvSpPr>
        <dsp:cNvPr id="0" name=""/>
        <dsp:cNvSpPr/>
      </dsp:nvSpPr>
      <dsp:spPr>
        <a:xfrm rot="19500000">
          <a:off x="4618229" y="1589955"/>
          <a:ext cx="1893063" cy="671733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141C3-751E-44D5-BF17-36BCDD6EF2CD}">
      <dsp:nvSpPr>
        <dsp:cNvPr id="0" name=""/>
        <dsp:cNvSpPr/>
      </dsp:nvSpPr>
      <dsp:spPr>
        <a:xfrm>
          <a:off x="5220557" y="487269"/>
          <a:ext cx="2239113" cy="17912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Greedy algorithm (Nearest Neighbour)</a:t>
          </a:r>
          <a:endParaRPr lang="en-GB" sz="2800" kern="1200" dirty="0"/>
        </a:p>
      </dsp:txBody>
      <dsp:txXfrm>
        <a:off x="5273022" y="539734"/>
        <a:ext cx="2134183" cy="16863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AB1D7-7557-456E-B6EB-B238F6DD423E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EEAF9-F82C-4A29-9D65-ECC9E7B1DF5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29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baseline="0" dirty="0" smtClean="0"/>
              <a:t> original algorithm is quite simple, it takes as input a randomly generated solution, starts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algorithm, and provide a final solution.</a:t>
            </a:r>
          </a:p>
          <a:p>
            <a:r>
              <a:rPr lang="en-GB" baseline="0" dirty="0" smtClean="0"/>
              <a:t>This is quite simple, fast and works well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4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However we noticed</a:t>
            </a:r>
            <a:r>
              <a:rPr lang="en-GB" baseline="0" dirty="0" smtClean="0"/>
              <a:t> some possible space for improvement, especially concerning the initial solution, which in the original algorithm is quite bad.</a:t>
            </a:r>
          </a:p>
          <a:p>
            <a:r>
              <a:rPr lang="en-GB" baseline="0" dirty="0" smtClean="0"/>
              <a:t>Also,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 performs a local search, and may miss a distant solution which is better than those considered.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62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in our solution we wanted to provide</a:t>
            </a:r>
            <a:r>
              <a:rPr lang="en-GB" baseline="0" dirty="0" smtClean="0"/>
              <a:t> the original algorithm with a better initial solution, </a:t>
            </a:r>
          </a:p>
          <a:p>
            <a:r>
              <a:rPr lang="en-GB" baseline="0" dirty="0" smtClean="0"/>
              <a:t>we wanted to try to use an algorithm that can search for a solution in a wider space than the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search, </a:t>
            </a:r>
          </a:p>
          <a:p>
            <a:r>
              <a:rPr lang="en-GB" baseline="0" dirty="0" smtClean="0"/>
              <a:t>and possibly,  optimize the original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Our solution is implemented with a hybrid genetic –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baseline="0" dirty="0" smtClean="0"/>
          </a:p>
          <a:p>
            <a:r>
              <a:rPr lang="en-GB" baseline="0" dirty="0" smtClean="0"/>
              <a:t>This design required us to implement the genetic algorithm, but also to build systems to interface the different models used in the genetic algorithm and the existing </a:t>
            </a:r>
            <a:r>
              <a:rPr lang="en-GB" baseline="0" dirty="0" err="1" smtClean="0"/>
              <a:t>tabu</a:t>
            </a:r>
            <a:r>
              <a:rPr lang="en-GB" baseline="0" dirty="0" smtClean="0"/>
              <a:t> search algorithm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07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To use the genetic algorithm we have to generate an initial population of possible solutions. </a:t>
            </a:r>
          </a:p>
          <a:p>
            <a:r>
              <a:rPr lang="en-GB" baseline="0" dirty="0" smtClean="0"/>
              <a:t>We started by using a totally random approach, but in this way most of the solutions were really bad, so we decided to improve the initial population by introducing solutions generated by a greedy algorithm, specifically a nearest neighbour algorithm with some relaxation on the constraints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08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</a:t>
            </a:r>
            <a:r>
              <a:rPr lang="en-GB" baseline="0" dirty="0" smtClean="0"/>
              <a:t> implemented the genetic algorithm using the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library. We basically had to re-implement several methods, such as the generator of the initial population, the fitness function, the crossover function and the mutation function. </a:t>
            </a:r>
            <a:r>
              <a:rPr lang="en-GB" dirty="0" smtClean="0"/>
              <a:t>Many of these</a:t>
            </a:r>
            <a:r>
              <a:rPr lang="en-GB" baseline="0" dirty="0" smtClean="0"/>
              <a:t> functions where already implemented by the library, however we had to re-implement them because the original versions generated duplicated customers and vehicles during the computation of the algorithm.</a:t>
            </a:r>
          </a:p>
          <a:p>
            <a:r>
              <a:rPr lang="en-GB" baseline="0" dirty="0" smtClean="0"/>
              <a:t>Also, it appears that, even with mutation turned off, </a:t>
            </a:r>
            <a:r>
              <a:rPr lang="en-GB" baseline="0" dirty="0" err="1" smtClean="0"/>
              <a:t>GALib</a:t>
            </a:r>
            <a:r>
              <a:rPr lang="en-GB" baseline="0" dirty="0" smtClean="0"/>
              <a:t> actually randomly mutates the solution anyway.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EEAF9-F82C-4A29-9D65-ECC9E7B1DF5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4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tango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ttore 1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ttore 1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tango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it-IT"/>
          </a:p>
        </p:txBody>
      </p:sp>
      <p:sp>
        <p:nvSpPr>
          <p:cNvPr id="9" name="Rettango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ttore 1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ttore 1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ttore 1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tango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ttore 1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Connettore 1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tango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ttore 1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egnaposto contenut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1" name="Segnaposto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10" name="Connettore 1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tango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ttore 1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ttore 1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egnaposto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ttore 1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13E51B-3CC8-48BF-8D2A-E5FFD1B8C63F}" type="datetimeFigureOut">
              <a:rPr lang="it-IT" smtClean="0"/>
              <a:t>06/01/2015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tango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ttore 1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C89A82-6B4E-4ABD-98FD-AD1E5F7298D7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67744" y="1700808"/>
            <a:ext cx="6172200" cy="1894362"/>
          </a:xfrm>
        </p:spPr>
        <p:txBody>
          <a:bodyPr anchor="ctr"/>
          <a:lstStyle/>
          <a:p>
            <a:pPr algn="ctr"/>
            <a:r>
              <a:rPr lang="it-IT" dirty="0" smtClean="0"/>
              <a:t>OMA ASSIGNMENT 2014</a:t>
            </a:r>
            <a:br>
              <a:rPr lang="it-IT" dirty="0" smtClean="0"/>
            </a:br>
            <a:r>
              <a:rPr lang="it-IT" dirty="0" smtClean="0"/>
              <a:t>VRPTW PROBLEM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Di</a:t>
            </a:r>
          </a:p>
          <a:p>
            <a:r>
              <a:rPr lang="it-IT" dirty="0" smtClean="0"/>
              <a:t>Balla Filippo, Marsiglia Fulvio, </a:t>
            </a:r>
            <a:r>
              <a:rPr lang="it-IT" dirty="0" err="1" smtClean="0"/>
              <a:t>Polinkins</a:t>
            </a:r>
            <a:r>
              <a:rPr lang="it-IT" dirty="0" smtClean="0"/>
              <a:t> </a:t>
            </a:r>
            <a:r>
              <a:rPr lang="it-IT" dirty="0" err="1" smtClean="0"/>
              <a:t>Aleksandrs</a:t>
            </a:r>
            <a:r>
              <a:rPr lang="it-IT" dirty="0" smtClean="0"/>
              <a:t>, Ugolotti Matteo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crossover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model needed a ordered crossover method but </a:t>
            </a:r>
            <a:r>
              <a:rPr lang="en-GB" dirty="0" err="1" smtClean="0"/>
              <a:t>GAlib</a:t>
            </a:r>
            <a:r>
              <a:rPr lang="en-GB" dirty="0" smtClean="0"/>
              <a:t> </a:t>
            </a:r>
            <a:r>
              <a:rPr lang="en-GB" dirty="0" smtClean="0"/>
              <a:t>did </a:t>
            </a:r>
            <a:r>
              <a:rPr lang="en-GB" dirty="0" smtClean="0"/>
              <a:t>not </a:t>
            </a:r>
            <a:r>
              <a:rPr lang="en-GB" dirty="0" smtClean="0"/>
              <a:t>implement it, </a:t>
            </a:r>
            <a:r>
              <a:rPr lang="en-GB" dirty="0" smtClean="0"/>
              <a:t>so initially we </a:t>
            </a:r>
            <a:r>
              <a:rPr lang="en-GB" dirty="0" smtClean="0"/>
              <a:t>wrote </a:t>
            </a:r>
            <a:r>
              <a:rPr lang="en-GB" dirty="0" smtClean="0"/>
              <a:t>an </a:t>
            </a:r>
            <a:r>
              <a:rPr lang="en-GB" dirty="0"/>
              <a:t>order crossover operator </a:t>
            </a:r>
            <a:r>
              <a:rPr lang="en-GB" dirty="0" smtClean="0"/>
              <a:t>(</a:t>
            </a:r>
            <a:r>
              <a:rPr lang="en-GB" dirty="0" smtClean="0"/>
              <a:t>OX1) algorithm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Later we noticed that </a:t>
            </a:r>
            <a:r>
              <a:rPr lang="en-GB" dirty="0" smtClean="0"/>
              <a:t>the resulting population was too homogeneous, so we decided to </a:t>
            </a:r>
            <a:r>
              <a:rPr lang="en-GB" dirty="0" smtClean="0"/>
              <a:t>try a new </a:t>
            </a:r>
            <a:r>
              <a:rPr lang="en-GB" dirty="0" smtClean="0"/>
              <a:t>algorithm </a:t>
            </a:r>
            <a:r>
              <a:rPr lang="en-GB" dirty="0" smtClean="0"/>
              <a:t>that could operate on routes, instead of single genes.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7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Crossover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92339210"/>
              </p:ext>
            </p:extLst>
          </p:nvPr>
        </p:nvGraphicFramePr>
        <p:xfrm>
          <a:off x="457200" y="160020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41954"/>
              </p:ext>
            </p:extLst>
          </p:nvPr>
        </p:nvGraphicFramePr>
        <p:xfrm>
          <a:off x="457200" y="2348880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9146"/>
              </p:ext>
            </p:extLst>
          </p:nvPr>
        </p:nvGraphicFramePr>
        <p:xfrm>
          <a:off x="539550" y="3789040"/>
          <a:ext cx="7385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  <a:gridCol w="73852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Freccia in giù 6"/>
          <p:cNvSpPr/>
          <p:nvPr/>
        </p:nvSpPr>
        <p:spPr>
          <a:xfrm>
            <a:off x="3948684" y="2852936"/>
            <a:ext cx="40729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7"/>
          <p:cNvSpPr txBox="1"/>
          <p:nvPr/>
        </p:nvSpPr>
        <p:spPr>
          <a:xfrm>
            <a:off x="457200" y="4581128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crossover function generates the offspring based on the cost of each route of the two parents.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82319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mutation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original </a:t>
            </a:r>
            <a:r>
              <a:rPr lang="en-GB" dirty="0" err="1" smtClean="0"/>
              <a:t>Galib</a:t>
            </a:r>
            <a:r>
              <a:rPr lang="en-GB" dirty="0" smtClean="0"/>
              <a:t> mutation simply </a:t>
            </a:r>
            <a:r>
              <a:rPr lang="en-GB" dirty="0" smtClean="0"/>
              <a:t>substituted </a:t>
            </a:r>
            <a:r>
              <a:rPr lang="en-GB" dirty="0" smtClean="0"/>
              <a:t>a gene with a random </a:t>
            </a:r>
            <a:r>
              <a:rPr lang="en-GB" dirty="0" smtClean="0"/>
              <a:t>one, possibly generating </a:t>
            </a:r>
            <a:r>
              <a:rPr lang="en-GB" dirty="0" smtClean="0"/>
              <a:t>a </a:t>
            </a:r>
            <a:r>
              <a:rPr lang="en-GB" dirty="0" smtClean="0"/>
              <a:t>duplicate. </a:t>
            </a:r>
          </a:p>
          <a:p>
            <a:r>
              <a:rPr lang="en-GB" dirty="0" smtClean="0"/>
              <a:t>To avoid this,</a:t>
            </a:r>
            <a:r>
              <a:rPr lang="en-GB" dirty="0" smtClean="0"/>
              <a:t> </a:t>
            </a:r>
            <a:r>
              <a:rPr lang="en-GB" dirty="0" smtClean="0"/>
              <a:t>we </a:t>
            </a:r>
            <a:r>
              <a:rPr lang="en-GB" dirty="0" smtClean="0"/>
              <a:t>implemented a new</a:t>
            </a:r>
            <a:r>
              <a:rPr lang="en-GB" dirty="0" smtClean="0"/>
              <a:t> mutation function </a:t>
            </a:r>
            <a:r>
              <a:rPr lang="en-GB" dirty="0" smtClean="0"/>
              <a:t>that </a:t>
            </a:r>
            <a:r>
              <a:rPr lang="en-GB" dirty="0" smtClean="0"/>
              <a:t>swaps </a:t>
            </a:r>
            <a:r>
              <a:rPr lang="en-GB" dirty="0" smtClean="0"/>
              <a:t>two </a:t>
            </a:r>
            <a:r>
              <a:rPr lang="en-GB" dirty="0" smtClean="0"/>
              <a:t>genes on the </a:t>
            </a:r>
            <a:r>
              <a:rPr lang="en-GB" smtClean="0"/>
              <a:t>same chromosome.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4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 of the genetic algorithm with the </a:t>
            </a:r>
            <a:r>
              <a:rPr lang="en-GB" dirty="0" err="1" smtClean="0"/>
              <a:t>tabu</a:t>
            </a:r>
            <a:r>
              <a:rPr lang="en-GB" dirty="0" smtClean="0"/>
              <a:t> search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When the </a:t>
            </a:r>
            <a:r>
              <a:rPr lang="en-GB" dirty="0" err="1" smtClean="0"/>
              <a:t>tabu</a:t>
            </a:r>
            <a:r>
              <a:rPr lang="en-GB" dirty="0" smtClean="0"/>
              <a:t> search starts, it takes as initial solution the best chromosome found by the genetic algorithm.</a:t>
            </a:r>
          </a:p>
          <a:p>
            <a:r>
              <a:rPr lang="en-GB" dirty="0" smtClean="0"/>
              <a:t>The chromosome is then converted into a suitable initial solution for the </a:t>
            </a:r>
            <a:r>
              <a:rPr lang="en-GB" dirty="0" err="1" smtClean="0"/>
              <a:t>tabu</a:t>
            </a:r>
            <a:r>
              <a:rPr lang="en-GB" dirty="0" smtClean="0"/>
              <a:t> search algorithm.</a:t>
            </a:r>
            <a:endParaRPr lang="en-GB" dirty="0"/>
          </a:p>
        </p:txBody>
      </p:sp>
      <p:graphicFrame>
        <p:nvGraphicFramePr>
          <p:cNvPr id="4" name="Diagramma 3"/>
          <p:cNvGraphicFramePr/>
          <p:nvPr>
            <p:extLst>
              <p:ext uri="{D42A27DB-BD31-4B8C-83A1-F6EECF244321}">
                <p14:modId xmlns:p14="http://schemas.microsoft.com/office/powerpoint/2010/main" val="3114073721"/>
              </p:ext>
            </p:extLst>
          </p:nvPr>
        </p:nvGraphicFramePr>
        <p:xfrm>
          <a:off x="1259632" y="29249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22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467600" cy="1143000"/>
          </a:xfrm>
        </p:spPr>
        <p:txBody>
          <a:bodyPr/>
          <a:lstStyle/>
          <a:p>
            <a:r>
              <a:rPr lang="it-IT" dirty="0" smtClean="0"/>
              <a:t>Tabu </a:t>
            </a:r>
            <a:r>
              <a:rPr lang="it-IT" dirty="0" err="1" smtClean="0"/>
              <a:t>tenure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 smtClean="0"/>
              <a:t>TABU TENURE: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attribute</a:t>
            </a:r>
            <a:r>
              <a:rPr lang="it-IT" dirty="0" smtClean="0"/>
              <a:t> </a:t>
            </a:r>
            <a:r>
              <a:rPr lang="it-IT" dirty="0" err="1" smtClean="0"/>
              <a:t>means</a:t>
            </a:r>
            <a:r>
              <a:rPr lang="it-IT" dirty="0" smtClean="0"/>
              <a:t> </a:t>
            </a:r>
            <a:r>
              <a:rPr lang="it-IT" dirty="0" err="1" smtClean="0"/>
              <a:t>how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</a:t>
            </a:r>
            <a:r>
              <a:rPr lang="it-IT" dirty="0" smtClean="0"/>
              <a:t> a </a:t>
            </a:r>
            <a:r>
              <a:rPr lang="it-IT" dirty="0" err="1" smtClean="0"/>
              <a:t>move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forbidden</a:t>
            </a: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err="1" smtClean="0"/>
              <a:t>Initially</a:t>
            </a:r>
            <a:r>
              <a:rPr lang="it-IT" dirty="0" smtClean="0"/>
              <a:t> </a:t>
            </a:r>
            <a:r>
              <a:rPr lang="it-IT" dirty="0" err="1" smtClean="0"/>
              <a:t>fixed</a:t>
            </a:r>
            <a:r>
              <a:rPr lang="it-IT" dirty="0" smtClean="0"/>
              <a:t> ,</a:t>
            </a:r>
            <a:r>
              <a:rPr lang="it-IT" dirty="0" err="1" smtClean="0"/>
              <a:t>Tenure</a:t>
            </a:r>
            <a:r>
              <a:rPr lang="it-IT" dirty="0" smtClean="0"/>
              <a:t> =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If</a:t>
            </a:r>
            <a:r>
              <a:rPr lang="it-IT" dirty="0" smtClean="0"/>
              <a:t> a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bad </a:t>
            </a:r>
            <a:r>
              <a:rPr lang="it-IT" dirty="0" err="1" smtClean="0"/>
              <a:t>we</a:t>
            </a:r>
            <a:r>
              <a:rPr lang="it-IT" dirty="0" smtClean="0"/>
              <a:t> can </a:t>
            </a:r>
            <a:r>
              <a:rPr lang="it-IT" dirty="0" err="1" smtClean="0"/>
              <a:t>increment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value</a:t>
            </a:r>
            <a:r>
              <a:rPr lang="it-IT" dirty="0" smtClean="0"/>
              <a:t> and </a:t>
            </a: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go </a:t>
            </a:r>
            <a:r>
              <a:rPr lang="it-IT" dirty="0" err="1" smtClean="0"/>
              <a:t>away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the </a:t>
            </a:r>
            <a:r>
              <a:rPr lang="it-IT" dirty="0" err="1" smtClean="0"/>
              <a:t>local</a:t>
            </a:r>
            <a:r>
              <a:rPr lang="it-IT" dirty="0" smtClean="0"/>
              <a:t> optimum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r>
              <a:rPr lang="it-IT" dirty="0" err="1" smtClean="0"/>
              <a:t>Range</a:t>
            </a:r>
            <a:r>
              <a:rPr lang="it-IT" dirty="0" smtClean="0"/>
              <a:t>: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)-10, </a:t>
            </a:r>
            <a:r>
              <a:rPr lang="it-IT" dirty="0" err="1" smtClean="0"/>
              <a:t>Sqrt</a:t>
            </a:r>
            <a:r>
              <a:rPr lang="it-IT" dirty="0" smtClean="0"/>
              <a:t>(</a:t>
            </a:r>
            <a:r>
              <a:rPr lang="it-IT" dirty="0" err="1" smtClean="0"/>
              <a:t>#Customers</a:t>
            </a:r>
            <a:r>
              <a:rPr lang="it-IT" dirty="0" smtClean="0"/>
              <a:t>)</a:t>
            </a:r>
          </a:p>
          <a:p>
            <a:r>
              <a:rPr lang="it-IT" dirty="0" err="1" smtClean="0"/>
              <a:t>Every</a:t>
            </a:r>
            <a:r>
              <a:rPr lang="it-IT" dirty="0" smtClean="0"/>
              <a:t> 20 </a:t>
            </a:r>
            <a:r>
              <a:rPr lang="it-IT" dirty="0" err="1" smtClean="0"/>
              <a:t>failure</a:t>
            </a:r>
            <a:r>
              <a:rPr lang="it-IT" dirty="0" smtClean="0"/>
              <a:t> </a:t>
            </a: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improve</a:t>
            </a:r>
            <a:r>
              <a:rPr lang="it-IT" dirty="0" smtClean="0"/>
              <a:t> the </a:t>
            </a:r>
            <a:r>
              <a:rPr lang="it-IT" dirty="0" err="1" smtClean="0"/>
              <a:t>tenure</a:t>
            </a: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results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8" name="Tabel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85559"/>
              </p:ext>
            </p:extLst>
          </p:nvPr>
        </p:nvGraphicFramePr>
        <p:xfrm>
          <a:off x="827584" y="1772816"/>
          <a:ext cx="3096345" cy="395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115"/>
                <a:gridCol w="1032115"/>
                <a:gridCol w="1032115"/>
              </a:tblGrid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Best(%)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0,212998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4,693158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0,198235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0,417586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0,417586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5,257347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7,430709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0,595157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5,732082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0,851827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7518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C208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2,012632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9" name="Tabel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2449"/>
              </p:ext>
            </p:extLst>
          </p:nvPr>
        </p:nvGraphicFramePr>
        <p:xfrm>
          <a:off x="5076056" y="1772816"/>
          <a:ext cx="2952328" cy="373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618"/>
                <a:gridCol w="1015855"/>
                <a:gridCol w="1015855"/>
              </a:tblGrid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Best(%)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5,093221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3,715521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8,290143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5,479113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5,168792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4,965397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10,02235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RC108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10,01436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4,344587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5,727364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8,381509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6,625399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5,099653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8,054419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7,658116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  <a:tr h="186374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RC208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6,41541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7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Final considerations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We made very little modifications on the </a:t>
            </a:r>
            <a:r>
              <a:rPr lang="en-GB" dirty="0" err="1" smtClean="0"/>
              <a:t>tabu</a:t>
            </a:r>
            <a:r>
              <a:rPr lang="en-GB" dirty="0" smtClean="0"/>
              <a:t> so probably some optimization are possible on that side.</a:t>
            </a:r>
          </a:p>
          <a:p>
            <a:r>
              <a:rPr lang="en-GB" dirty="0" smtClean="0"/>
              <a:t>By using two different algorithms to generate the initial population for </a:t>
            </a:r>
            <a:r>
              <a:rPr lang="en-GB" dirty="0" err="1" smtClean="0"/>
              <a:t>GALib</a:t>
            </a:r>
            <a:r>
              <a:rPr lang="en-GB" dirty="0" smtClean="0"/>
              <a:t>, we improved our solutions. Probably it could be possible to further improve the quality of the results by using more algorithms to generate the initial chromosomes.</a:t>
            </a:r>
          </a:p>
          <a:p>
            <a:r>
              <a:rPr lang="en-GB" dirty="0" smtClean="0"/>
              <a:t>We used a fast but relaxed fitness function for the genetic algorithm. Possibly, by using a more precise fitness function the genetic algorithm would converge faster to a good solution.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3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225997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Problems</a:t>
            </a:r>
            <a:r>
              <a:rPr lang="it-IT" dirty="0" smtClean="0"/>
              <a:t> with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observed</a:t>
            </a:r>
            <a:r>
              <a:rPr lang="it-IT" dirty="0" smtClean="0"/>
              <a:t> some </a:t>
            </a:r>
            <a:r>
              <a:rPr lang="en-GB" dirty="0" smtClean="0"/>
              <a:t>deficiencies in the original algorithm, including</a:t>
            </a:r>
            <a:endParaRPr lang="it-IT" dirty="0" smtClean="0"/>
          </a:p>
          <a:p>
            <a:r>
              <a:rPr lang="it-IT" dirty="0" err="1" smtClean="0"/>
              <a:t>Quite</a:t>
            </a:r>
            <a:r>
              <a:rPr lang="it-IT" dirty="0" smtClean="0"/>
              <a:t> </a:t>
            </a:r>
            <a:r>
              <a:rPr lang="it-IT" dirty="0" err="1" smtClean="0"/>
              <a:t>poor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– The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generated</a:t>
            </a:r>
            <a:r>
              <a:rPr lang="it-IT" dirty="0" smtClean="0"/>
              <a:t> by a pseudo random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fast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produces</a:t>
            </a:r>
            <a:r>
              <a:rPr lang="it-IT" dirty="0" smtClean="0"/>
              <a:t> </a:t>
            </a:r>
            <a:r>
              <a:rPr lang="it-IT" dirty="0" err="1" smtClean="0"/>
              <a:t>low</a:t>
            </a:r>
            <a:r>
              <a:rPr lang="it-IT" dirty="0" smtClean="0"/>
              <a:t> </a:t>
            </a:r>
            <a:r>
              <a:rPr lang="it-IT" dirty="0" err="1" smtClean="0"/>
              <a:t>quality</a:t>
            </a:r>
            <a:r>
              <a:rPr lang="it-IT" dirty="0" smtClean="0"/>
              <a:t> </a:t>
            </a:r>
            <a:r>
              <a:rPr lang="it-IT" dirty="0" err="1" smtClean="0"/>
              <a:t>initial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endParaRPr lang="it-IT" dirty="0" smtClean="0"/>
          </a:p>
          <a:p>
            <a:r>
              <a:rPr lang="it-IT" dirty="0" smtClean="0"/>
              <a:t>Local </a:t>
            </a:r>
            <a:r>
              <a:rPr lang="it-IT" dirty="0" err="1" smtClean="0"/>
              <a:t>search</a:t>
            </a:r>
            <a:r>
              <a:rPr lang="it-IT" dirty="0" smtClean="0"/>
              <a:t> – Tabu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local</a:t>
            </a:r>
            <a:r>
              <a:rPr lang="it-IT" dirty="0" smtClean="0"/>
              <a:t> </a:t>
            </a:r>
            <a:r>
              <a:rPr lang="it-IT" dirty="0" err="1" smtClean="0"/>
              <a:t>search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, and </a:t>
            </a:r>
            <a:r>
              <a:rPr lang="it-IT" dirty="0" err="1" smtClean="0"/>
              <a:t>does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look </a:t>
            </a:r>
            <a:r>
              <a:rPr lang="it-IT" dirty="0" err="1" smtClean="0"/>
              <a:t>extensively</a:t>
            </a:r>
            <a:r>
              <a:rPr lang="it-IT" dirty="0" smtClean="0"/>
              <a:t> on the </a:t>
            </a:r>
            <a:r>
              <a:rPr lang="it-IT" dirty="0" err="1" smtClean="0"/>
              <a:t>solution</a:t>
            </a:r>
            <a:r>
              <a:rPr lang="it-IT" dirty="0" smtClean="0"/>
              <a:t> </a:t>
            </a:r>
            <a:r>
              <a:rPr lang="it-IT" dirty="0" err="1" smtClean="0"/>
              <a:t>space</a:t>
            </a:r>
            <a:r>
              <a:rPr lang="it-IT" dirty="0" smtClean="0"/>
              <a:t> for </a:t>
            </a:r>
            <a:r>
              <a:rPr lang="it-IT" dirty="0" err="1" smtClean="0"/>
              <a:t>better</a:t>
            </a:r>
            <a:r>
              <a:rPr lang="it-IT" dirty="0" smtClean="0"/>
              <a:t> </a:t>
            </a:r>
            <a:r>
              <a:rPr lang="it-IT" dirty="0" err="1" smtClean="0"/>
              <a:t>solutions</a:t>
            </a:r>
            <a:r>
              <a:rPr lang="it-IT" dirty="0" smtClean="0"/>
              <a:t>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solution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Apply minor changes to the existing </a:t>
            </a:r>
            <a:r>
              <a:rPr lang="en-GB" dirty="0" err="1" smtClean="0"/>
              <a:t>Tabu</a:t>
            </a:r>
            <a:r>
              <a:rPr lang="en-GB" dirty="0" smtClean="0"/>
              <a:t> Search algorithm in the hope of improving performance</a:t>
            </a:r>
          </a:p>
          <a:p>
            <a:r>
              <a:rPr lang="en-GB" dirty="0" smtClean="0"/>
              <a:t>Provide the </a:t>
            </a:r>
            <a:r>
              <a:rPr lang="en-GB" dirty="0" err="1" smtClean="0"/>
              <a:t>Tabu</a:t>
            </a:r>
            <a:r>
              <a:rPr lang="en-GB" dirty="0" smtClean="0"/>
              <a:t> Search with an improved initial solution, to make it converge faster to the final solution</a:t>
            </a:r>
          </a:p>
          <a:p>
            <a:r>
              <a:rPr lang="en-GB" dirty="0" smtClean="0"/>
              <a:t>Look for a good initial solution on the largest possible space of solutions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40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algorithm</a:t>
            </a:r>
            <a:endParaRPr lang="en-GB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54640730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970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dirty="0" smtClean="0"/>
              <a:t>nitial population</a:t>
            </a:r>
            <a:endParaRPr lang="en-GB" dirty="0"/>
          </a:p>
        </p:txBody>
      </p:sp>
      <p:graphicFrame>
        <p:nvGraphicFramePr>
          <p:cNvPr id="7" name="Segnaposto contenut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18357387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35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genetic algorithm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Our implementation of the genetic algorithm is based on the </a:t>
            </a:r>
            <a:r>
              <a:rPr lang="en-GB" dirty="0" err="1" smtClean="0"/>
              <a:t>GALib</a:t>
            </a:r>
            <a:r>
              <a:rPr lang="en-GB" dirty="0" smtClean="0"/>
              <a:t> library.</a:t>
            </a:r>
          </a:p>
          <a:p>
            <a:pPr marL="0" indent="0">
              <a:buNone/>
            </a:pPr>
            <a:r>
              <a:rPr lang="en-GB" dirty="0" smtClean="0"/>
              <a:t>The algorithm required the implementation of several components, such as: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A model for the chromosome</a:t>
            </a:r>
          </a:p>
          <a:p>
            <a:r>
              <a:rPr lang="en-GB" dirty="0" smtClean="0"/>
              <a:t>A fitness function</a:t>
            </a:r>
          </a:p>
          <a:p>
            <a:r>
              <a:rPr lang="en-GB" dirty="0" smtClean="0"/>
              <a:t>A crossover function</a:t>
            </a:r>
          </a:p>
          <a:p>
            <a:r>
              <a:rPr lang="en-GB" dirty="0" smtClean="0"/>
              <a:t>A mutation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0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chromosome model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chromosome is modelled as a sequence of Strings, each representing the customer’s Id or a vehicle</a:t>
            </a:r>
          </a:p>
          <a:p>
            <a:pPr marL="0" indent="0">
              <a:buNone/>
            </a:pPr>
            <a:r>
              <a:rPr lang="en-GB" dirty="0" smtClean="0"/>
              <a:t>The customers are assigned to the first vehicle that precedes them in the chromosome. A vehicle followed by another vehicle represents an empty route.</a:t>
            </a:r>
            <a:endParaRPr lang="en-GB" dirty="0"/>
          </a:p>
        </p:txBody>
      </p:sp>
      <p:graphicFrame>
        <p:nvGraphicFramePr>
          <p:cNvPr id="7" name="Tabel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40291"/>
              </p:ext>
            </p:extLst>
          </p:nvPr>
        </p:nvGraphicFramePr>
        <p:xfrm>
          <a:off x="827584" y="5589240"/>
          <a:ext cx="6696740" cy="7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  <a:gridCol w="669674"/>
              </a:tblGrid>
              <a:tr h="730880">
                <a:tc>
                  <a:txBody>
                    <a:bodyPr/>
                    <a:lstStyle/>
                    <a:p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…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reccia in giù 7"/>
          <p:cNvSpPr/>
          <p:nvPr/>
        </p:nvSpPr>
        <p:spPr>
          <a:xfrm>
            <a:off x="3059832" y="4941168"/>
            <a:ext cx="216024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asellaDiTesto 8"/>
          <p:cNvSpPr txBox="1"/>
          <p:nvPr/>
        </p:nvSpPr>
        <p:spPr>
          <a:xfrm>
            <a:off x="2702633" y="45736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ehicle</a:t>
            </a:r>
            <a:endParaRPr lang="en-GB" dirty="0"/>
          </a:p>
        </p:txBody>
      </p:sp>
      <p:sp>
        <p:nvSpPr>
          <p:cNvPr id="10" name="Freccia in giù 9"/>
          <p:cNvSpPr/>
          <p:nvPr/>
        </p:nvSpPr>
        <p:spPr>
          <a:xfrm>
            <a:off x="6374472" y="4941168"/>
            <a:ext cx="216024" cy="546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asellaDiTesto 10"/>
          <p:cNvSpPr txBox="1"/>
          <p:nvPr/>
        </p:nvSpPr>
        <p:spPr>
          <a:xfrm>
            <a:off x="6019055" y="457183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dirty="0" smtClean="0"/>
              <a:t>ehicle</a:t>
            </a:r>
            <a:endParaRPr lang="en-GB" dirty="0"/>
          </a:p>
        </p:txBody>
      </p:sp>
      <p:sp>
        <p:nvSpPr>
          <p:cNvPr id="13" name="Parentesi graffa chiusa 12"/>
          <p:cNvSpPr/>
          <p:nvPr/>
        </p:nvSpPr>
        <p:spPr>
          <a:xfrm rot="16200000">
            <a:off x="1541014" y="4135119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460415" y="4568017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Route</a:t>
            </a:r>
          </a:p>
          <a:p>
            <a:endParaRPr lang="en-GB" dirty="0"/>
          </a:p>
        </p:txBody>
      </p:sp>
      <p:sp>
        <p:nvSpPr>
          <p:cNvPr id="15" name="Parentesi graffa chiusa 14"/>
          <p:cNvSpPr/>
          <p:nvPr/>
        </p:nvSpPr>
        <p:spPr>
          <a:xfrm rot="16200000">
            <a:off x="4492836" y="4080822"/>
            <a:ext cx="648072" cy="21602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409034" y="456801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2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fitness function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The fitness function we implemented evaluates the cost of a given solution by computing the sum of the total distance covered by all of the routes.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The distance between two customers is computed as the sum of the distance between their position in space, and the distance between the midpoints of their time windows.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66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oggia">
  <a:themeElements>
    <a:clrScheme name="Personalizzato 2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9B58"/>
      </a:accent1>
      <a:accent2>
        <a:srgbClr val="5783D1"/>
      </a:accent2>
      <a:accent3>
        <a:srgbClr val="C00A17"/>
      </a:accent3>
      <a:accent4>
        <a:srgbClr val="F4DD34"/>
      </a:accent4>
      <a:accent5>
        <a:srgbClr val="ABCAD9"/>
      </a:accent5>
      <a:accent6>
        <a:srgbClr val="838799"/>
      </a:accent6>
      <a:hlink>
        <a:srgbClr val="D2611C"/>
      </a:hlink>
      <a:folHlink>
        <a:srgbClr val="3B435B"/>
      </a:folHlink>
    </a:clrScheme>
    <a:fontScheme name="Loggi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oggi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345</TotalTime>
  <Words>1160</Words>
  <Application>Microsoft Office PowerPoint</Application>
  <PresentationFormat>Presentazione su schermo (4:3)</PresentationFormat>
  <Paragraphs>242</Paragraphs>
  <Slides>16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Calibri</vt:lpstr>
      <vt:lpstr>Century Schoolbook</vt:lpstr>
      <vt:lpstr>Wingdings</vt:lpstr>
      <vt:lpstr>Wingdings 2</vt:lpstr>
      <vt:lpstr>Loggia</vt:lpstr>
      <vt:lpstr>OMA ASSIGNMENT 2014 VRPTW PROBLEM</vt:lpstr>
      <vt:lpstr>The original algorithm</vt:lpstr>
      <vt:lpstr>Problems with the original algorithm</vt:lpstr>
      <vt:lpstr>Our solution</vt:lpstr>
      <vt:lpstr>Our algorithm</vt:lpstr>
      <vt:lpstr>Initial population</vt:lpstr>
      <vt:lpstr>The genetic algorithm</vt:lpstr>
      <vt:lpstr>The chromosome model</vt:lpstr>
      <vt:lpstr>The fitness function</vt:lpstr>
      <vt:lpstr>The crossover function</vt:lpstr>
      <vt:lpstr>Crossover</vt:lpstr>
      <vt:lpstr>The mutation function</vt:lpstr>
      <vt:lpstr>Integration of the genetic algorithm with the tabu search</vt:lpstr>
      <vt:lpstr>Tabu tenure tuning</vt:lpstr>
      <vt:lpstr>Our results</vt:lpstr>
      <vt:lpstr>Final 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ASSIGNMENT 2014 VRPTW PROBLEM</dc:title>
  <dc:creator>filippo</dc:creator>
  <cp:lastModifiedBy>Matteo Ugolotti</cp:lastModifiedBy>
  <cp:revision>47</cp:revision>
  <dcterms:created xsi:type="dcterms:W3CDTF">2014-12-28T16:51:58Z</dcterms:created>
  <dcterms:modified xsi:type="dcterms:W3CDTF">2015-01-06T10:56:34Z</dcterms:modified>
</cp:coreProperties>
</file>