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1" r:id="rId3"/>
  </p:sldMasterIdLst>
  <p:notesMasterIdLst>
    <p:notesMasterId r:id="rId18"/>
  </p:notesMasterIdLst>
  <p:sldIdLst>
    <p:sldId id="257" r:id="rId4"/>
    <p:sldId id="608" r:id="rId5"/>
    <p:sldId id="617" r:id="rId6"/>
    <p:sldId id="336" r:id="rId7"/>
    <p:sldId id="614" r:id="rId8"/>
    <p:sldId id="615" r:id="rId9"/>
    <p:sldId id="623" r:id="rId10"/>
    <p:sldId id="266" r:id="rId11"/>
    <p:sldId id="621" r:id="rId12"/>
    <p:sldId id="624" r:id="rId13"/>
    <p:sldId id="625" r:id="rId14"/>
    <p:sldId id="612" r:id="rId15"/>
    <p:sldId id="626" r:id="rId16"/>
    <p:sldId id="62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552" autoAdjust="0"/>
    <p:restoredTop sz="94660"/>
  </p:normalViewPr>
  <p:slideViewPr>
    <p:cSldViewPr snapToGrid="0">
      <p:cViewPr varScale="1">
        <p:scale>
          <a:sx n="117" d="100"/>
          <a:sy n="117" d="100"/>
        </p:scale>
        <p:origin x="200" y="41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E1F75-FA9A-4FDB-B8A8-592357109FB9}" type="datetimeFigureOut">
              <a:rPr lang="en-US" smtClean="0"/>
              <a:t>5/14/23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56739-7447-405D-82D5-2E3277CCDA14}" type="slidenum">
              <a:rPr lang="en-US" smtClean="0"/>
              <a:t>‹#›</a:t>
            </a:fld>
            <a:endParaRPr lang="en-US"/>
          </a:p>
        </p:txBody>
      </p:sp>
    </p:spTree>
    <p:extLst>
      <p:ext uri="{BB962C8B-B14F-4D97-AF65-F5344CB8AC3E}">
        <p14:creationId xmlns:p14="http://schemas.microsoft.com/office/powerpoint/2010/main" val="3465507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035736" y="665766"/>
            <a:ext cx="10546664" cy="2149314"/>
          </a:xfrm>
        </p:spPr>
        <p:txBody>
          <a:bodyPr anchor="b">
            <a:normAutofit/>
          </a:bodyPr>
          <a:lstStyle>
            <a:lvl1pPr algn="l">
              <a:defRPr sz="4500" b="0" baseline="0"/>
            </a:lvl1pPr>
          </a:lstStyle>
          <a:p>
            <a:r>
              <a:rPr lang="en-US" dirty="0"/>
              <a:t>Title Page Here</a:t>
            </a:r>
          </a:p>
        </p:txBody>
      </p:sp>
      <p:sp>
        <p:nvSpPr>
          <p:cNvPr id="11" name="Subtitle 2"/>
          <p:cNvSpPr>
            <a:spLocks noGrp="1"/>
          </p:cNvSpPr>
          <p:nvPr>
            <p:ph type="subTitle" idx="1" hasCustomPrompt="1"/>
          </p:nvPr>
        </p:nvSpPr>
        <p:spPr>
          <a:xfrm>
            <a:off x="1035736" y="3242524"/>
            <a:ext cx="10546664" cy="776726"/>
          </a:xfrm>
        </p:spPr>
        <p:txBody>
          <a:bodyPr>
            <a:normAutofit/>
          </a:bodyPr>
          <a:lstStyle>
            <a:lvl1pPr marL="0" indent="0" algn="l">
              <a:buNone/>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Footer Placeholder 1"/>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9" name="Subtitle 2"/>
          <p:cNvSpPr txBox="1">
            <a:spLocks/>
          </p:cNvSpPr>
          <p:nvPr userDrawn="1"/>
        </p:nvSpPr>
        <p:spPr>
          <a:xfrm>
            <a:off x="1035736" y="3480845"/>
            <a:ext cx="10718560" cy="1044196"/>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000" b="1" kern="1200">
                <a:solidFill>
                  <a:srgbClr val="FFFFFF"/>
                </a:solidFill>
                <a:latin typeface="Arial"/>
                <a:ea typeface="+mn-ea"/>
                <a:cs typeface="Arial"/>
              </a:defRPr>
            </a:lvl1pPr>
            <a:lvl2pPr marL="4572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a:t>CLICK TO EDIT MASTER SUBTITLE STYLE</a:t>
            </a:r>
            <a:endParaRPr lang="en-US" sz="2000" dirty="0"/>
          </a:p>
        </p:txBody>
      </p:sp>
      <p:pic>
        <p:nvPicPr>
          <p:cNvPr id="15" name="Picture 14" descr="Kellogg_H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737" y="5732774"/>
            <a:ext cx="5172244" cy="397132"/>
          </a:xfrm>
          <a:prstGeom prst="rect">
            <a:avLst/>
          </a:prstGeom>
        </p:spPr>
      </p:pic>
      <p:cxnSp>
        <p:nvCxnSpPr>
          <p:cNvPr id="18" name="Straight Connector 17"/>
          <p:cNvCxnSpPr/>
          <p:nvPr userDrawn="1"/>
        </p:nvCxnSpPr>
        <p:spPr>
          <a:xfrm>
            <a:off x="1035736" y="3008273"/>
            <a:ext cx="5441456" cy="0"/>
          </a:xfrm>
          <a:prstGeom prst="line">
            <a:avLst/>
          </a:prstGeom>
          <a:ln w="12700" cmpd="sng">
            <a:solidFill>
              <a:srgbClr val="3D146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956364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03200" y="6243638"/>
            <a:ext cx="5791200" cy="457200"/>
          </a:xfrm>
          <a:prstGeom prst="rect">
            <a:avLst/>
          </a:prstGeom>
        </p:spPr>
        <p:txBody>
          <a:bodyPr/>
          <a:lstStyle>
            <a:lvl1pPr>
              <a:defRPr/>
            </a:lvl1pPr>
          </a:lstStyle>
          <a:p>
            <a:pPr defTabSz="457200"/>
            <a:r>
              <a:rPr lang="en-US">
                <a:solidFill>
                  <a:srgbClr val="000000"/>
                </a:solidFill>
                <a:cs typeface="Arial" charset="0"/>
              </a:rPr>
              <a:t>Topic 4 – Revenue Recognition</a:t>
            </a:r>
            <a:endParaRPr lang="en-US" altLang="en-US" dirty="0">
              <a:solidFill>
                <a:srgbClr val="000000"/>
              </a:solidFill>
              <a:cs typeface="Arial" charset="0"/>
            </a:endParaRPr>
          </a:p>
        </p:txBody>
      </p:sp>
      <p:sp>
        <p:nvSpPr>
          <p:cNvPr id="6" name="Slide Number Placeholder 5"/>
          <p:cNvSpPr>
            <a:spLocks noGrp="1"/>
          </p:cNvSpPr>
          <p:nvPr>
            <p:ph type="sldNum" sz="quarter" idx="11"/>
          </p:nvPr>
        </p:nvSpPr>
        <p:spPr>
          <a:xfrm>
            <a:off x="5283200" y="6248400"/>
            <a:ext cx="2844800" cy="457200"/>
          </a:xfrm>
        </p:spPr>
        <p:txBody>
          <a:bodyPr/>
          <a:lstStyle>
            <a:lvl1pPr>
              <a:defRPr/>
            </a:lvl1pPr>
          </a:lstStyle>
          <a:p>
            <a:fld id="{E09C4E79-BD24-4DFE-B739-F2FC274D515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1320267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30725"/>
          </a:xfrm>
        </p:spPr>
        <p:txBody>
          <a:bodyPr rtlCol="0">
            <a:normAutofit/>
          </a:bodyPr>
          <a:lstStyle/>
          <a:p>
            <a:pPr lvl="0"/>
            <a:endParaRPr lang="en-US" noProof="0" dirty="0"/>
          </a:p>
        </p:txBody>
      </p:sp>
      <p:sp>
        <p:nvSpPr>
          <p:cNvPr id="4" name="Date Placeholder 3"/>
          <p:cNvSpPr>
            <a:spLocks noGrp="1"/>
          </p:cNvSpPr>
          <p:nvPr>
            <p:ph type="dt" sz="half" idx="10"/>
          </p:nvPr>
        </p:nvSpPr>
        <p:spPr>
          <a:xfrm>
            <a:off x="609600" y="6248400"/>
            <a:ext cx="2844800" cy="457200"/>
          </a:xfrm>
          <a:prstGeom prst="rect">
            <a:avLst/>
          </a:prstGeom>
        </p:spPr>
        <p:txBody>
          <a:bodyPr/>
          <a:lstStyle>
            <a:lvl1pPr>
              <a:defRPr dirty="0"/>
            </a:lvl1pPr>
          </a:lstStyle>
          <a:p>
            <a:pPr defTabSz="457200" fontAlgn="base">
              <a:spcBef>
                <a:spcPct val="0"/>
              </a:spcBef>
              <a:spcAft>
                <a:spcPct val="0"/>
              </a:spcAft>
              <a:defRPr/>
            </a:pPr>
            <a:endParaRPr lang="en-US">
              <a:solidFill>
                <a:prstClr val="black"/>
              </a:solidFill>
              <a:cs typeface="Arial" charset="0"/>
            </a:endParaRPr>
          </a:p>
        </p:txBody>
      </p:sp>
      <p:sp>
        <p:nvSpPr>
          <p:cNvPr id="5" name="Slide Number Placeholder 5"/>
          <p:cNvSpPr>
            <a:spLocks noGrp="1"/>
          </p:cNvSpPr>
          <p:nvPr>
            <p:ph type="sldNum" sz="quarter" idx="11"/>
          </p:nvPr>
        </p:nvSpPr>
        <p:spPr>
          <a:xfrm>
            <a:off x="8737600" y="6248400"/>
            <a:ext cx="2844800" cy="457200"/>
          </a:xfrm>
          <a:prstGeom prst="rect">
            <a:avLst/>
          </a:prstGeom>
        </p:spPr>
        <p:txBody>
          <a:bodyPr/>
          <a:lstStyle>
            <a:lvl1pPr>
              <a:defRPr/>
            </a:lvl1pPr>
          </a:lstStyle>
          <a:p>
            <a:pPr>
              <a:defRPr/>
            </a:pPr>
            <a:fld id="{D9D4195F-1E6A-4356-8B20-EEBFC065F34C}"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99007053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035736" y="665766"/>
            <a:ext cx="10546664" cy="2149314"/>
          </a:xfrm>
        </p:spPr>
        <p:txBody>
          <a:bodyPr anchor="b">
            <a:normAutofit/>
          </a:bodyPr>
          <a:lstStyle>
            <a:lvl1pPr algn="l">
              <a:defRPr sz="4500" b="0" baseline="0"/>
            </a:lvl1pPr>
          </a:lstStyle>
          <a:p>
            <a:r>
              <a:rPr lang="en-US" dirty="0"/>
              <a:t>Title Page Here</a:t>
            </a:r>
          </a:p>
        </p:txBody>
      </p:sp>
      <p:sp>
        <p:nvSpPr>
          <p:cNvPr id="11" name="Subtitle 2"/>
          <p:cNvSpPr>
            <a:spLocks noGrp="1"/>
          </p:cNvSpPr>
          <p:nvPr>
            <p:ph type="subTitle" idx="1" hasCustomPrompt="1"/>
          </p:nvPr>
        </p:nvSpPr>
        <p:spPr>
          <a:xfrm>
            <a:off x="1035736" y="3242524"/>
            <a:ext cx="10546664" cy="776726"/>
          </a:xfrm>
        </p:spPr>
        <p:txBody>
          <a:bodyPr>
            <a:normAutofit/>
          </a:bodyPr>
          <a:lstStyle>
            <a:lvl1pPr marL="0" indent="0" algn="l">
              <a:buNone/>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Footer Placeholder 1"/>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9" name="Subtitle 2"/>
          <p:cNvSpPr txBox="1">
            <a:spLocks/>
          </p:cNvSpPr>
          <p:nvPr userDrawn="1"/>
        </p:nvSpPr>
        <p:spPr>
          <a:xfrm>
            <a:off x="1035736" y="3480845"/>
            <a:ext cx="10718560" cy="1044196"/>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000" b="1" kern="1200">
                <a:solidFill>
                  <a:srgbClr val="FFFFFF"/>
                </a:solidFill>
                <a:latin typeface="Arial"/>
                <a:ea typeface="+mn-ea"/>
                <a:cs typeface="Arial"/>
              </a:defRPr>
            </a:lvl1pPr>
            <a:lvl2pPr marL="4572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a:t>CLICK TO EDIT MASTER SUBTITLE STYLE</a:t>
            </a:r>
            <a:endParaRPr lang="en-US" sz="2000" dirty="0"/>
          </a:p>
        </p:txBody>
      </p:sp>
      <p:pic>
        <p:nvPicPr>
          <p:cNvPr id="15" name="Picture 14" descr="Kellogg_H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737" y="5732774"/>
            <a:ext cx="5172244" cy="397132"/>
          </a:xfrm>
          <a:prstGeom prst="rect">
            <a:avLst/>
          </a:prstGeom>
        </p:spPr>
      </p:pic>
      <p:cxnSp>
        <p:nvCxnSpPr>
          <p:cNvPr id="18" name="Straight Connector 17"/>
          <p:cNvCxnSpPr/>
          <p:nvPr userDrawn="1"/>
        </p:nvCxnSpPr>
        <p:spPr>
          <a:xfrm>
            <a:off x="1035737" y="3008273"/>
            <a:ext cx="5172244" cy="0"/>
          </a:xfrm>
          <a:prstGeom prst="line">
            <a:avLst/>
          </a:prstGeom>
          <a:ln w="12700" cmpd="sng">
            <a:solidFill>
              <a:srgbClr val="3D146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952936"/>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5" name="Slide Number Placeholder 4"/>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142990914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963084" y="3821910"/>
            <a:ext cx="10363200" cy="1362075"/>
          </a:xfrm>
        </p:spPr>
        <p:txBody>
          <a:bodyPr anchor="t">
            <a:normAutofit/>
          </a:bodyPr>
          <a:lstStyle>
            <a:lvl1pPr algn="l">
              <a:defRPr sz="3200" b="0" cap="none"/>
            </a:lvl1pPr>
          </a:lstStyle>
          <a:p>
            <a:r>
              <a:rPr lang="en-US" dirty="0"/>
              <a:t>Click To Edit Master Title Style</a:t>
            </a:r>
          </a:p>
        </p:txBody>
      </p:sp>
      <p:sp>
        <p:nvSpPr>
          <p:cNvPr id="9" name="Text Placeholder 2"/>
          <p:cNvSpPr>
            <a:spLocks noGrp="1"/>
          </p:cNvSpPr>
          <p:nvPr>
            <p:ph type="body" idx="1" hasCustomPrompt="1"/>
          </p:nvPr>
        </p:nvSpPr>
        <p:spPr>
          <a:xfrm>
            <a:off x="963084" y="2161645"/>
            <a:ext cx="10363200" cy="1500187"/>
          </a:xfrm>
        </p:spPr>
        <p:txBody>
          <a:bodyPr anchor="b">
            <a:normAutofit/>
          </a:bodyPr>
          <a:lstStyle>
            <a:lvl1pPr marL="0" indent="0">
              <a:buNone/>
              <a:defRPr sz="2400" b="1">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2" name="Footer Placeholder 1"/>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3" name="Slide Number Placeholder 2"/>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3012469443"/>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83080"/>
            <a:ext cx="53848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383080"/>
            <a:ext cx="53848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6" name="Slide Number Placeholder 5"/>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2960150252"/>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4" name="Slide Number Placeholder 3"/>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1630519944"/>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3" name="Slide Number Placeholder 2"/>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3489695855"/>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035736" y="665766"/>
            <a:ext cx="10546664" cy="2149314"/>
          </a:xfrm>
        </p:spPr>
        <p:txBody>
          <a:bodyPr anchor="b">
            <a:normAutofit/>
          </a:bodyPr>
          <a:lstStyle>
            <a:lvl1pPr algn="l">
              <a:defRPr sz="4500" b="0" baseline="0"/>
            </a:lvl1pPr>
          </a:lstStyle>
          <a:p>
            <a:r>
              <a:rPr lang="en-US" dirty="0"/>
              <a:t>Title Page Here</a:t>
            </a:r>
          </a:p>
        </p:txBody>
      </p:sp>
      <p:sp>
        <p:nvSpPr>
          <p:cNvPr id="11" name="Subtitle 2"/>
          <p:cNvSpPr>
            <a:spLocks noGrp="1"/>
          </p:cNvSpPr>
          <p:nvPr>
            <p:ph type="subTitle" idx="1" hasCustomPrompt="1"/>
          </p:nvPr>
        </p:nvSpPr>
        <p:spPr>
          <a:xfrm>
            <a:off x="1035736" y="3242524"/>
            <a:ext cx="10546664" cy="776726"/>
          </a:xfrm>
        </p:spPr>
        <p:txBody>
          <a:bodyPr>
            <a:normAutofit/>
          </a:bodyPr>
          <a:lstStyle>
            <a:lvl1pPr marL="0" indent="0" algn="l">
              <a:buNone/>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Footer Placeholder 1"/>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9" name="Subtitle 2"/>
          <p:cNvSpPr txBox="1">
            <a:spLocks/>
          </p:cNvSpPr>
          <p:nvPr userDrawn="1"/>
        </p:nvSpPr>
        <p:spPr>
          <a:xfrm>
            <a:off x="1035736" y="3480845"/>
            <a:ext cx="10718560" cy="1044196"/>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000" b="1" kern="1200">
                <a:solidFill>
                  <a:srgbClr val="FFFFFF"/>
                </a:solidFill>
                <a:latin typeface="Arial"/>
                <a:ea typeface="+mn-ea"/>
                <a:cs typeface="Arial"/>
              </a:defRPr>
            </a:lvl1pPr>
            <a:lvl2pPr marL="4572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a:t>CLICK TO EDIT MASTER SUBTITLE STYLE</a:t>
            </a:r>
            <a:endParaRPr lang="en-US" sz="2000" dirty="0"/>
          </a:p>
        </p:txBody>
      </p:sp>
      <p:pic>
        <p:nvPicPr>
          <p:cNvPr id="15" name="Picture 14" descr="Kellogg_H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5737" y="5732774"/>
            <a:ext cx="5172244" cy="397132"/>
          </a:xfrm>
          <a:prstGeom prst="rect">
            <a:avLst/>
          </a:prstGeom>
        </p:spPr>
      </p:pic>
      <p:cxnSp>
        <p:nvCxnSpPr>
          <p:cNvPr id="18" name="Straight Connector 17"/>
          <p:cNvCxnSpPr/>
          <p:nvPr userDrawn="1"/>
        </p:nvCxnSpPr>
        <p:spPr>
          <a:xfrm>
            <a:off x="1035737" y="3008273"/>
            <a:ext cx="5172244" cy="0"/>
          </a:xfrm>
          <a:prstGeom prst="line">
            <a:avLst/>
          </a:prstGeom>
          <a:ln w="12700" cmpd="sng">
            <a:solidFill>
              <a:srgbClr val="3D146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156"/>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5" name="Slide Number Placeholder 4"/>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119092974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5" name="Slide Number Placeholder 4"/>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941477386"/>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963084" y="3821910"/>
            <a:ext cx="10363200" cy="1362075"/>
          </a:xfrm>
        </p:spPr>
        <p:txBody>
          <a:bodyPr anchor="t">
            <a:normAutofit/>
          </a:bodyPr>
          <a:lstStyle>
            <a:lvl1pPr algn="l">
              <a:defRPr sz="3200" b="0" cap="none"/>
            </a:lvl1pPr>
          </a:lstStyle>
          <a:p>
            <a:r>
              <a:rPr lang="en-US" dirty="0"/>
              <a:t>Click To Edit Master Title Style</a:t>
            </a:r>
          </a:p>
        </p:txBody>
      </p:sp>
      <p:sp>
        <p:nvSpPr>
          <p:cNvPr id="9" name="Text Placeholder 2"/>
          <p:cNvSpPr>
            <a:spLocks noGrp="1"/>
          </p:cNvSpPr>
          <p:nvPr>
            <p:ph type="body" idx="1" hasCustomPrompt="1"/>
          </p:nvPr>
        </p:nvSpPr>
        <p:spPr>
          <a:xfrm>
            <a:off x="963084" y="2161645"/>
            <a:ext cx="10363200" cy="1500187"/>
          </a:xfrm>
        </p:spPr>
        <p:txBody>
          <a:bodyPr anchor="b">
            <a:normAutofit/>
          </a:bodyPr>
          <a:lstStyle>
            <a:lvl1pPr marL="0" indent="0">
              <a:buNone/>
              <a:defRPr sz="2400" b="1">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2" name="Footer Placeholder 1"/>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3" name="Slide Number Placeholder 2"/>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412583254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83080"/>
            <a:ext cx="53848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383080"/>
            <a:ext cx="53848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6" name="Slide Number Placeholder 5"/>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4275891581"/>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4" name="Slide Number Placeholder 3"/>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2844095698"/>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3" name="Slide Number Placeholder 2"/>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2493624319"/>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Chart Placeholder 2"/>
          <p:cNvSpPr>
            <a:spLocks noGrp="1"/>
          </p:cNvSpPr>
          <p:nvPr>
            <p:ph type="chart" idx="1"/>
          </p:nvPr>
        </p:nvSpPr>
        <p:spPr>
          <a:xfrm>
            <a:off x="914400" y="1828800"/>
            <a:ext cx="10363200" cy="4114800"/>
          </a:xfrm>
        </p:spPr>
        <p:txBody>
          <a:bodyPr/>
          <a:lstStyle/>
          <a:p>
            <a:pPr lvl="0"/>
            <a:endParaRPr lang="en-US" noProof="0" dirty="0"/>
          </a:p>
        </p:txBody>
      </p:sp>
      <p:sp>
        <p:nvSpPr>
          <p:cNvPr id="4" name="Slide Number Placeholder 4"/>
          <p:cNvSpPr>
            <a:spLocks noGrp="1"/>
          </p:cNvSpPr>
          <p:nvPr>
            <p:ph type="sldNum" sz="quarter" idx="10"/>
          </p:nvPr>
        </p:nvSpPr>
        <p:spPr>
          <a:xfrm>
            <a:off x="8737600" y="6248400"/>
            <a:ext cx="2540000" cy="457200"/>
          </a:xfrm>
          <a:prstGeom prst="rect">
            <a:avLst/>
          </a:prstGeom>
        </p:spPr>
        <p:txBody>
          <a:bodyPr/>
          <a:lstStyle>
            <a:lvl1pPr>
              <a:defRPr/>
            </a:lvl1pPr>
          </a:lstStyle>
          <a:p>
            <a:pPr>
              <a:defRPr/>
            </a:pPr>
            <a:fld id="{60ED8BF0-CD71-4683-B2C5-67F4CFF6558A}" type="slidenum">
              <a:rPr lang="en-US">
                <a:solidFill>
                  <a:prstClr val="black"/>
                </a:solidFill>
              </a:rPr>
              <a:pPr>
                <a:defRPr/>
              </a:pPr>
              <a:t>‹#›</a:t>
            </a:fld>
            <a:endParaRPr lang="en-US" dirty="0">
              <a:solidFill>
                <a:prstClr val="black"/>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dirty="0">
                <a:solidFill>
                  <a:prstClr val="black">
                    <a:tint val="75000"/>
                  </a:prstClr>
                </a:solidFill>
              </a:rPr>
              <a:t>© Dye, Finn, Lansford, Magee &amp; Sridharan</a:t>
            </a:r>
          </a:p>
        </p:txBody>
      </p:sp>
    </p:spTree>
    <p:extLst>
      <p:ext uri="{BB962C8B-B14F-4D97-AF65-F5344CB8AC3E}">
        <p14:creationId xmlns:p14="http://schemas.microsoft.com/office/powerpoint/2010/main" val="251228279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963084" y="3821910"/>
            <a:ext cx="10363200" cy="1362075"/>
          </a:xfrm>
        </p:spPr>
        <p:txBody>
          <a:bodyPr anchor="t">
            <a:normAutofit/>
          </a:bodyPr>
          <a:lstStyle>
            <a:lvl1pPr algn="l">
              <a:defRPr sz="3200" b="0" cap="none"/>
            </a:lvl1pPr>
          </a:lstStyle>
          <a:p>
            <a:r>
              <a:rPr lang="en-US" dirty="0"/>
              <a:t>Click To Edit Master Title Style</a:t>
            </a:r>
          </a:p>
        </p:txBody>
      </p:sp>
      <p:sp>
        <p:nvSpPr>
          <p:cNvPr id="9" name="Text Placeholder 2"/>
          <p:cNvSpPr>
            <a:spLocks noGrp="1"/>
          </p:cNvSpPr>
          <p:nvPr>
            <p:ph type="body" idx="1" hasCustomPrompt="1"/>
          </p:nvPr>
        </p:nvSpPr>
        <p:spPr>
          <a:xfrm>
            <a:off x="963084" y="2161645"/>
            <a:ext cx="10363200" cy="1500187"/>
          </a:xfrm>
        </p:spPr>
        <p:txBody>
          <a:bodyPr anchor="b">
            <a:normAutofit/>
          </a:bodyPr>
          <a:lstStyle>
            <a:lvl1pPr marL="0" indent="0">
              <a:buNone/>
              <a:defRPr sz="2400" b="1">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2" name="Footer Placeholder 1"/>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3" name="Slide Number Placeholder 2"/>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333805038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83080"/>
            <a:ext cx="53848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383080"/>
            <a:ext cx="53848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6" name="Slide Number Placeholder 5"/>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310002103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4" name="Slide Number Placeholder 3"/>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125655527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3" name="Slide Number Placeholder 2"/>
          <p:cNvSpPr>
            <a:spLocks noGrp="1"/>
          </p:cNvSpPr>
          <p:nvPr>
            <p:ph type="sldNum" sz="quarter" idx="11"/>
          </p:nvPr>
        </p:nvSpPr>
        <p:spPr/>
        <p:txBody>
          <a:bodyPr/>
          <a:lstStyle/>
          <a:p>
            <a:fld id="{8010B76C-C533-3848-ADE6-F03E9FE1ACEB}" type="slidenum">
              <a:rPr lang="en-US" smtClean="0"/>
              <a:pPr/>
              <a:t>‹#›</a:t>
            </a:fld>
            <a:endParaRPr lang="en-US" dirty="0"/>
          </a:p>
        </p:txBody>
      </p:sp>
    </p:spTree>
    <p:extLst>
      <p:ext uri="{BB962C8B-B14F-4D97-AF65-F5344CB8AC3E}">
        <p14:creationId xmlns:p14="http://schemas.microsoft.com/office/powerpoint/2010/main" val="248262366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 Title Only">
    <p:spTree>
      <p:nvGrpSpPr>
        <p:cNvPr id="1" name=""/>
        <p:cNvGrpSpPr/>
        <p:nvPr/>
      </p:nvGrpSpPr>
      <p:grpSpPr>
        <a:xfrm>
          <a:off x="0" y="0"/>
          <a:ext cx="0" cy="0"/>
          <a:chOff x="0" y="0"/>
          <a:chExt cx="0" cy="0"/>
        </a:xfrm>
      </p:grpSpPr>
      <p:sp>
        <p:nvSpPr>
          <p:cNvPr id="171" name="Shape 171"/>
          <p:cNvSpPr>
            <a:spLocks noGrp="1"/>
          </p:cNvSpPr>
          <p:nvPr>
            <p:ph type="title"/>
          </p:nvPr>
        </p:nvSpPr>
        <p:spPr>
          <a:xfrm>
            <a:off x="607219" y="92076"/>
            <a:ext cx="10977563" cy="1508124"/>
          </a:xfrm>
          <a:prstGeom prst="rect">
            <a:avLst/>
          </a:prstGeom>
        </p:spPr>
        <p:txBody>
          <a:bodyPr lIns="26788" tIns="26788" rIns="26788" bIns="26788"/>
          <a:lstStyle>
            <a:lvl1pPr defTabSz="910796">
              <a:defRPr>
                <a:uFill>
                  <a:solidFill/>
                </a:uFill>
              </a:defRPr>
            </a:lvl1pPr>
          </a:lstStyle>
          <a:p>
            <a:pPr lvl="0">
              <a:defRPr sz="1800">
                <a:uFillTx/>
              </a:defRPr>
            </a:pPr>
            <a:r>
              <a:rPr sz="4400">
                <a:uFill>
                  <a:solidFill/>
                </a:uFill>
              </a:rPr>
              <a:t>Title Text</a:t>
            </a:r>
          </a:p>
        </p:txBody>
      </p:sp>
    </p:spTree>
    <p:extLst>
      <p:ext uri="{BB962C8B-B14F-4D97-AF65-F5344CB8AC3E}">
        <p14:creationId xmlns:p14="http://schemas.microsoft.com/office/powerpoint/2010/main" val="32974996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1" name="Shape 11"/>
          <p:cNvSpPr>
            <a:spLocks noGrp="1"/>
          </p:cNvSpPr>
          <p:nvPr>
            <p:ph type="title"/>
          </p:nvPr>
        </p:nvSpPr>
        <p:spPr>
          <a:xfrm>
            <a:off x="1190626" y="178594"/>
            <a:ext cx="9810751" cy="1714500"/>
          </a:xfrm>
          <a:prstGeom prst="rect">
            <a:avLst/>
          </a:prstGeom>
        </p:spPr>
        <p:txBody>
          <a:bodyPr lIns="35717" tIns="35717" rIns="35717" bIns="35717"/>
          <a:lstStyle>
            <a:lvl1pPr defTabSz="410751">
              <a:defRPr sz="5900">
                <a:latin typeface="+mn-lt"/>
                <a:ea typeface="+mn-ea"/>
                <a:cs typeface="+mn-cs"/>
                <a:sym typeface="Gill Sans"/>
              </a:defRPr>
            </a:lvl1pPr>
          </a:lstStyle>
          <a:p>
            <a:pPr lvl="0">
              <a:defRPr sz="1800"/>
            </a:pPr>
            <a:r>
              <a:rPr sz="5900"/>
              <a:t>Title Text</a:t>
            </a:r>
          </a:p>
        </p:txBody>
      </p:sp>
      <p:sp>
        <p:nvSpPr>
          <p:cNvPr id="12" name="Shape 12"/>
          <p:cNvSpPr>
            <a:spLocks noGrp="1"/>
          </p:cNvSpPr>
          <p:nvPr>
            <p:ph type="body" idx="1"/>
          </p:nvPr>
        </p:nvSpPr>
        <p:spPr>
          <a:xfrm>
            <a:off x="1190626" y="1946673"/>
            <a:ext cx="9810751" cy="4018359"/>
          </a:xfrm>
          <a:prstGeom prst="rect">
            <a:avLst/>
          </a:prstGeom>
        </p:spPr>
        <p:txBody>
          <a:bodyPr lIns="35717" tIns="35717" rIns="35717" bIns="35717" anchor="ctr"/>
          <a:lstStyle>
            <a:lvl1pPr marL="625056" indent="-401822" defTabSz="410751">
              <a:spcBef>
                <a:spcPts val="1687"/>
              </a:spcBef>
              <a:buSzPct val="171000"/>
              <a:buFontTx/>
              <a:defRPr sz="3000">
                <a:latin typeface="+mn-lt"/>
                <a:ea typeface="+mn-ea"/>
                <a:cs typeface="+mn-cs"/>
                <a:sym typeface="Gill Sans"/>
              </a:defRPr>
            </a:lvl1pPr>
            <a:lvl2pPr marL="937584" indent="-401822" defTabSz="410751">
              <a:spcBef>
                <a:spcPts val="1687"/>
              </a:spcBef>
              <a:buSzPct val="171000"/>
              <a:buFontTx/>
              <a:buChar char="•"/>
              <a:defRPr sz="3000">
                <a:latin typeface="+mn-lt"/>
                <a:ea typeface="+mn-ea"/>
                <a:cs typeface="+mn-cs"/>
                <a:sym typeface="Gill Sans"/>
              </a:defRPr>
            </a:lvl2pPr>
            <a:lvl3pPr marL="1250112" indent="-401822" defTabSz="410751">
              <a:spcBef>
                <a:spcPts val="1687"/>
              </a:spcBef>
              <a:buSzPct val="171000"/>
              <a:buFontTx/>
              <a:defRPr sz="3000">
                <a:latin typeface="+mn-lt"/>
                <a:ea typeface="+mn-ea"/>
                <a:cs typeface="+mn-cs"/>
                <a:sym typeface="Gill Sans"/>
              </a:defRPr>
            </a:lvl3pPr>
            <a:lvl4pPr marL="1562640" indent="-401822" defTabSz="410751">
              <a:spcBef>
                <a:spcPts val="1687"/>
              </a:spcBef>
              <a:buSzPct val="171000"/>
              <a:buFontTx/>
              <a:buChar char="•"/>
              <a:defRPr sz="3000">
                <a:latin typeface="+mn-lt"/>
                <a:ea typeface="+mn-ea"/>
                <a:cs typeface="+mn-cs"/>
                <a:sym typeface="Gill Sans"/>
              </a:defRPr>
            </a:lvl4pPr>
            <a:lvl5pPr marL="1875168" indent="-401822" defTabSz="410751">
              <a:spcBef>
                <a:spcPts val="1687"/>
              </a:spcBef>
              <a:buSzPct val="171000"/>
              <a:buFontTx/>
              <a:buChar char="•"/>
              <a:defRPr sz="3000">
                <a:latin typeface="+mn-lt"/>
                <a:ea typeface="+mn-ea"/>
                <a:cs typeface="+mn-cs"/>
                <a:sym typeface="Gill Sans"/>
              </a:defRPr>
            </a:lvl5pPr>
          </a:lstStyle>
          <a:p>
            <a:pPr lvl="0">
              <a:defRPr sz="1800"/>
            </a:pPr>
            <a:r>
              <a:rPr sz="3000"/>
              <a:t>Body Level One</a:t>
            </a:r>
          </a:p>
          <a:p>
            <a:pPr lvl="1">
              <a:defRPr sz="1800"/>
            </a:pPr>
            <a:r>
              <a:rPr sz="3000"/>
              <a:t>Body Level Two</a:t>
            </a:r>
          </a:p>
          <a:p>
            <a:pPr lvl="2">
              <a:defRPr sz="1800"/>
            </a:pPr>
            <a:r>
              <a:rPr sz="3000"/>
              <a:t>Body Level Three</a:t>
            </a:r>
          </a:p>
          <a:p>
            <a:pPr lvl="3">
              <a:defRPr sz="1800"/>
            </a:pPr>
            <a:r>
              <a:rPr sz="3000"/>
              <a:t>Body Level Four</a:t>
            </a:r>
          </a:p>
          <a:p>
            <a:pPr lvl="4">
              <a:defRPr sz="1800"/>
            </a:pPr>
            <a:r>
              <a:rPr sz="3000"/>
              <a:t>Body Level Five</a:t>
            </a:r>
          </a:p>
        </p:txBody>
      </p:sp>
    </p:spTree>
    <p:extLst>
      <p:ext uri="{BB962C8B-B14F-4D97-AF65-F5344CB8AC3E}">
        <p14:creationId xmlns:p14="http://schemas.microsoft.com/office/powerpoint/2010/main" val="263345791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03200" y="6243638"/>
            <a:ext cx="5791200" cy="457200"/>
          </a:xfrm>
          <a:prstGeom prst="rect">
            <a:avLst/>
          </a:prstGeom>
        </p:spPr>
        <p:txBody>
          <a:bodyPr/>
          <a:lstStyle>
            <a:lvl1pPr>
              <a:defRPr/>
            </a:lvl1pPr>
          </a:lstStyle>
          <a:p>
            <a:pPr defTabSz="457200"/>
            <a:r>
              <a:rPr lang="en-US">
                <a:solidFill>
                  <a:srgbClr val="000000"/>
                </a:solidFill>
                <a:cs typeface="Arial" charset="0"/>
              </a:rPr>
              <a:t>Topic 4 – Revenue Recognition</a:t>
            </a:r>
            <a:endParaRPr lang="en-US" altLang="en-US" dirty="0">
              <a:solidFill>
                <a:srgbClr val="000000"/>
              </a:solidFill>
              <a:cs typeface="Arial" charset="0"/>
            </a:endParaRPr>
          </a:p>
        </p:txBody>
      </p:sp>
      <p:sp>
        <p:nvSpPr>
          <p:cNvPr id="6" name="Slide Number Placeholder 5"/>
          <p:cNvSpPr>
            <a:spLocks noGrp="1"/>
          </p:cNvSpPr>
          <p:nvPr>
            <p:ph type="sldNum" sz="quarter" idx="11"/>
          </p:nvPr>
        </p:nvSpPr>
        <p:spPr>
          <a:xfrm>
            <a:off x="5283200" y="6248400"/>
            <a:ext cx="2844800" cy="457200"/>
          </a:xfrm>
        </p:spPr>
        <p:txBody>
          <a:bodyPr/>
          <a:lstStyle>
            <a:lvl1pPr>
              <a:defRPr/>
            </a:lvl1pPr>
          </a:lstStyle>
          <a:p>
            <a:fld id="{A591644C-F492-4730-9FCA-031FB179731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3781738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85840"/>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1582400" y="6506897"/>
            <a:ext cx="554992" cy="365125"/>
          </a:xfrm>
          <a:prstGeom prst="rect">
            <a:avLst/>
          </a:prstGeom>
        </p:spPr>
        <p:txBody>
          <a:bodyPr vert="horz" lIns="91440" tIns="45720" rIns="91440" bIns="45720" rtlCol="0" anchor="ctr"/>
          <a:lstStyle>
            <a:lvl1pPr algn="r">
              <a:defRPr sz="1000">
                <a:solidFill>
                  <a:srgbClr val="FFFFFF"/>
                </a:solidFill>
              </a:defRPr>
            </a:lvl1pPr>
          </a:lstStyle>
          <a:p>
            <a:pPr defTabSz="457200"/>
            <a:fld id="{8010B76C-C533-3848-ADE6-F03E9FE1ACEB}" type="slidenum">
              <a:rPr lang="en-US" smtClean="0">
                <a:cs typeface="Arial" charset="0"/>
              </a:rPr>
              <a:pPr defTabSz="457200"/>
              <a:t>‹#›</a:t>
            </a:fld>
            <a:endParaRPr lang="en-US" dirty="0">
              <a:cs typeface="Arial" charset="0"/>
            </a:endParaRPr>
          </a:p>
        </p:txBody>
      </p:sp>
      <p:sp>
        <p:nvSpPr>
          <p:cNvPr id="7" name="Footer Placeholder 3"/>
          <p:cNvSpPr>
            <a:spLocks noGrp="1"/>
          </p:cNvSpPr>
          <p:nvPr>
            <p:ph type="ftr" sz="quarter" idx="3"/>
          </p:nvPr>
        </p:nvSpPr>
        <p:spPr>
          <a:xfrm>
            <a:off x="6096000" y="6506897"/>
            <a:ext cx="5486400" cy="365125"/>
          </a:xfrm>
          <a:prstGeom prst="rect">
            <a:avLst/>
          </a:prstGeom>
        </p:spPr>
        <p:txBody>
          <a:bodyPr vert="horz" lIns="91440" tIns="45720" rIns="91440" bIns="45720" rtlCol="0" anchor="ctr"/>
          <a:lstStyle>
            <a:lvl1pPr algn="r">
              <a:defRPr sz="1000">
                <a:solidFill>
                  <a:schemeClr val="bg1"/>
                </a:solidFill>
              </a:defRPr>
            </a:lvl1pPr>
          </a:lstStyle>
          <a:p>
            <a:pPr defTabSz="457200"/>
            <a:r>
              <a:rPr lang="en-US">
                <a:solidFill>
                  <a:prstClr val="white"/>
                </a:solidFill>
                <a:cs typeface="Arial" charset="0"/>
              </a:rPr>
              <a:t>Copyright or confidentiality statement.</a:t>
            </a:r>
            <a:endParaRPr lang="en-US" dirty="0">
              <a:solidFill>
                <a:prstClr val="white"/>
              </a:solidFill>
              <a:cs typeface="Arial" charset="0"/>
            </a:endParaRPr>
          </a:p>
        </p:txBody>
      </p:sp>
    </p:spTree>
    <p:extLst>
      <p:ext uri="{BB962C8B-B14F-4D97-AF65-F5344CB8AC3E}">
        <p14:creationId xmlns:p14="http://schemas.microsoft.com/office/powerpoint/2010/main" val="38290007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hf hdr="0" dt="0"/>
  <p:txStyles>
    <p:titleStyle>
      <a:lvl1pPr algn="l" defTabSz="457200" rtl="0" eaLnBrk="1" latinLnBrk="0" hangingPunct="1">
        <a:spcBef>
          <a:spcPct val="0"/>
        </a:spcBef>
        <a:buNone/>
        <a:defRPr sz="3200" b="1" kern="1200">
          <a:solidFill>
            <a:srgbClr val="3D146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85840"/>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1582400" y="6506897"/>
            <a:ext cx="554992" cy="365125"/>
          </a:xfrm>
          <a:prstGeom prst="rect">
            <a:avLst/>
          </a:prstGeom>
        </p:spPr>
        <p:txBody>
          <a:bodyPr vert="horz" lIns="91440" tIns="45720" rIns="91440" bIns="45720" rtlCol="0" anchor="ctr"/>
          <a:lstStyle>
            <a:lvl1pPr algn="r">
              <a:defRPr sz="1000">
                <a:solidFill>
                  <a:srgbClr val="FFFFFF"/>
                </a:solidFill>
              </a:defRPr>
            </a:lvl1pPr>
          </a:lstStyle>
          <a:p>
            <a:pPr defTabSz="457200"/>
            <a:fld id="{8010B76C-C533-3848-ADE6-F03E9FE1ACEB}" type="slidenum">
              <a:rPr lang="en-US" smtClean="0"/>
              <a:pPr defTabSz="457200"/>
              <a:t>‹#›</a:t>
            </a:fld>
            <a:endParaRPr lang="en-US" dirty="0"/>
          </a:p>
        </p:txBody>
      </p:sp>
      <p:sp>
        <p:nvSpPr>
          <p:cNvPr id="7" name="Footer Placeholder 3"/>
          <p:cNvSpPr>
            <a:spLocks noGrp="1"/>
          </p:cNvSpPr>
          <p:nvPr>
            <p:ph type="ftr" sz="quarter" idx="3"/>
          </p:nvPr>
        </p:nvSpPr>
        <p:spPr>
          <a:xfrm>
            <a:off x="6096000" y="6506897"/>
            <a:ext cx="5486400" cy="365125"/>
          </a:xfrm>
          <a:prstGeom prst="rect">
            <a:avLst/>
          </a:prstGeom>
        </p:spPr>
        <p:txBody>
          <a:bodyPr vert="horz" lIns="91440" tIns="45720" rIns="91440" bIns="45720" rtlCol="0" anchor="ctr"/>
          <a:lstStyle>
            <a:lvl1pPr algn="r">
              <a:defRPr sz="1000">
                <a:solidFill>
                  <a:schemeClr val="bg1"/>
                </a:solidFill>
              </a:defRPr>
            </a:lvl1pPr>
          </a:lstStyle>
          <a:p>
            <a:pPr defTabSz="457200"/>
            <a:r>
              <a:rPr lang="en-US">
                <a:solidFill>
                  <a:prstClr val="white"/>
                </a:solidFill>
              </a:rPr>
              <a:t>Copyright or confidentiality statement.</a:t>
            </a:r>
            <a:endParaRPr lang="en-US" dirty="0">
              <a:solidFill>
                <a:prstClr val="white"/>
              </a:solidFill>
            </a:endParaRPr>
          </a:p>
        </p:txBody>
      </p:sp>
    </p:spTree>
    <p:extLst>
      <p:ext uri="{BB962C8B-B14F-4D97-AF65-F5344CB8AC3E}">
        <p14:creationId xmlns:p14="http://schemas.microsoft.com/office/powerpoint/2010/main" val="16313296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ransition spd="slow">
    <p:push dir="u"/>
  </p:transition>
  <p:hf hdr="0" dt="0"/>
  <p:txStyles>
    <p:titleStyle>
      <a:lvl1pPr algn="l" defTabSz="457200" rtl="0" eaLnBrk="1" latinLnBrk="0" hangingPunct="1">
        <a:spcBef>
          <a:spcPct val="0"/>
        </a:spcBef>
        <a:buNone/>
        <a:defRPr sz="3200" b="1" kern="1200">
          <a:solidFill>
            <a:srgbClr val="3D146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85840"/>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1582400" y="6506897"/>
            <a:ext cx="554992" cy="365125"/>
          </a:xfrm>
          <a:prstGeom prst="rect">
            <a:avLst/>
          </a:prstGeom>
        </p:spPr>
        <p:txBody>
          <a:bodyPr vert="horz" lIns="91440" tIns="45720" rIns="91440" bIns="45720" rtlCol="0" anchor="ctr"/>
          <a:lstStyle>
            <a:lvl1pPr algn="r">
              <a:defRPr sz="1000">
                <a:solidFill>
                  <a:srgbClr val="FFFFFF"/>
                </a:solidFill>
              </a:defRPr>
            </a:lvl1pPr>
          </a:lstStyle>
          <a:p>
            <a:pPr defTabSz="457200"/>
            <a:fld id="{8010B76C-C533-3848-ADE6-F03E9FE1ACEB}" type="slidenum">
              <a:rPr lang="en-US" smtClean="0"/>
              <a:pPr defTabSz="457200"/>
              <a:t>‹#›</a:t>
            </a:fld>
            <a:endParaRPr lang="en-US" dirty="0"/>
          </a:p>
        </p:txBody>
      </p:sp>
      <p:sp>
        <p:nvSpPr>
          <p:cNvPr id="7" name="Footer Placeholder 3"/>
          <p:cNvSpPr>
            <a:spLocks noGrp="1"/>
          </p:cNvSpPr>
          <p:nvPr>
            <p:ph type="ftr" sz="quarter" idx="3"/>
          </p:nvPr>
        </p:nvSpPr>
        <p:spPr>
          <a:xfrm>
            <a:off x="6096000" y="6506897"/>
            <a:ext cx="5486400" cy="365125"/>
          </a:xfrm>
          <a:prstGeom prst="rect">
            <a:avLst/>
          </a:prstGeom>
        </p:spPr>
        <p:txBody>
          <a:bodyPr vert="horz" lIns="91440" tIns="45720" rIns="91440" bIns="45720" rtlCol="0" anchor="ctr"/>
          <a:lstStyle>
            <a:lvl1pPr algn="r">
              <a:defRPr sz="1000">
                <a:solidFill>
                  <a:schemeClr val="bg1"/>
                </a:solidFill>
              </a:defRPr>
            </a:lvl1pPr>
          </a:lstStyle>
          <a:p>
            <a:pPr defTabSz="457200"/>
            <a:r>
              <a:rPr lang="en-US">
                <a:solidFill>
                  <a:prstClr val="white"/>
                </a:solidFill>
              </a:rPr>
              <a:t>Copyright or confidentiality statement.</a:t>
            </a:r>
            <a:endParaRPr lang="en-US" dirty="0">
              <a:solidFill>
                <a:prstClr val="white"/>
              </a:solidFill>
            </a:endParaRPr>
          </a:p>
        </p:txBody>
      </p:sp>
    </p:spTree>
    <p:extLst>
      <p:ext uri="{BB962C8B-B14F-4D97-AF65-F5344CB8AC3E}">
        <p14:creationId xmlns:p14="http://schemas.microsoft.com/office/powerpoint/2010/main" val="195862509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Lst>
  <p:transition spd="slow">
    <p:push dir="u"/>
  </p:transition>
  <p:hf hdr="0" dt="0"/>
  <p:txStyles>
    <p:titleStyle>
      <a:lvl1pPr algn="l" defTabSz="457200" rtl="0" eaLnBrk="1" latinLnBrk="0" hangingPunct="1">
        <a:spcBef>
          <a:spcPct val="0"/>
        </a:spcBef>
        <a:buNone/>
        <a:defRPr sz="3200" b="1" kern="1200">
          <a:solidFill>
            <a:srgbClr val="3D146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a:t>ACC435 – Assignment Template</a:t>
            </a:r>
            <a:br>
              <a:rPr lang="en-US" dirty="0"/>
            </a:br>
            <a:endParaRPr lang="en-US" dirty="0"/>
          </a:p>
        </p:txBody>
      </p:sp>
      <p:sp>
        <p:nvSpPr>
          <p:cNvPr id="7" name="Subtitle 6"/>
          <p:cNvSpPr>
            <a:spLocks noGrp="1"/>
          </p:cNvSpPr>
          <p:nvPr>
            <p:ph type="subTitle" idx="1"/>
          </p:nvPr>
        </p:nvSpPr>
        <p:spPr>
          <a:xfrm>
            <a:off x="1775671" y="3083133"/>
            <a:ext cx="8435130" cy="2763994"/>
          </a:xfrm>
        </p:spPr>
        <p:txBody>
          <a:bodyPr>
            <a:normAutofit/>
          </a:bodyPr>
          <a:lstStyle/>
          <a:p>
            <a:r>
              <a:rPr lang="en-US" dirty="0"/>
              <a:t>Financial Accounting</a:t>
            </a:r>
          </a:p>
          <a:p>
            <a:endParaRPr lang="en-US" dirty="0"/>
          </a:p>
        </p:txBody>
      </p:sp>
    </p:spTree>
    <p:extLst>
      <p:ext uri="{BB962C8B-B14F-4D97-AF65-F5344CB8AC3E}">
        <p14:creationId xmlns:p14="http://schemas.microsoft.com/office/powerpoint/2010/main" val="386863604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C361-3CF0-6345-A06A-F935A901A7BA}"/>
              </a:ext>
            </a:extLst>
          </p:cNvPr>
          <p:cNvSpPr>
            <a:spLocks noGrp="1"/>
          </p:cNvSpPr>
          <p:nvPr>
            <p:ph type="title"/>
          </p:nvPr>
        </p:nvSpPr>
        <p:spPr/>
        <p:txBody>
          <a:bodyPr/>
          <a:lstStyle/>
          <a:p>
            <a:r>
              <a:rPr lang="en-US" dirty="0"/>
              <a:t>Tables 4&amp;5 – example (Alteryx)</a:t>
            </a:r>
            <a:br>
              <a:rPr lang="en-US" dirty="0"/>
            </a:br>
            <a:r>
              <a:rPr lang="en-US" dirty="0"/>
              <a:t>Formulas from Python code</a:t>
            </a:r>
          </a:p>
        </p:txBody>
      </p:sp>
      <p:graphicFrame>
        <p:nvGraphicFramePr>
          <p:cNvPr id="6" name="Content Placeholder 5">
            <a:extLst>
              <a:ext uri="{FF2B5EF4-FFF2-40B4-BE49-F238E27FC236}">
                <a16:creationId xmlns:a16="http://schemas.microsoft.com/office/drawing/2014/main" id="{B387E056-9A7F-A647-8A1E-4DE5C6FA1A31}"/>
              </a:ext>
            </a:extLst>
          </p:cNvPr>
          <p:cNvGraphicFramePr>
            <a:graphicFrameLocks noGrp="1"/>
          </p:cNvGraphicFramePr>
          <p:nvPr>
            <p:ph idx="1"/>
            <p:extLst>
              <p:ext uri="{D42A27DB-BD31-4B8C-83A1-F6EECF244321}">
                <p14:modId xmlns:p14="http://schemas.microsoft.com/office/powerpoint/2010/main" val="3923875704"/>
              </p:ext>
            </p:extLst>
          </p:nvPr>
        </p:nvGraphicFramePr>
        <p:xfrm>
          <a:off x="903883" y="1134505"/>
          <a:ext cx="9710466" cy="4588990"/>
        </p:xfrm>
        <a:graphic>
          <a:graphicData uri="http://schemas.openxmlformats.org/drawingml/2006/table">
            <a:tbl>
              <a:tblPr firstRow="1">
                <a:tableStyleId>{00A15C55-8517-42AA-B614-E9B94910E393}</a:tableStyleId>
              </a:tblPr>
              <a:tblGrid>
                <a:gridCol w="1793687">
                  <a:extLst>
                    <a:ext uri="{9D8B030D-6E8A-4147-A177-3AD203B41FA5}">
                      <a16:colId xmlns:a16="http://schemas.microsoft.com/office/drawing/2014/main" val="3329842531"/>
                    </a:ext>
                  </a:extLst>
                </a:gridCol>
                <a:gridCol w="7916779">
                  <a:extLst>
                    <a:ext uri="{9D8B030D-6E8A-4147-A177-3AD203B41FA5}">
                      <a16:colId xmlns:a16="http://schemas.microsoft.com/office/drawing/2014/main" val="2822041761"/>
                    </a:ext>
                  </a:extLst>
                </a:gridCol>
              </a:tblGrid>
              <a:tr h="157768">
                <a:tc>
                  <a:txBody>
                    <a:bodyPr/>
                    <a:lstStyle/>
                    <a:p>
                      <a:pPr algn="l" fontAlgn="b"/>
                      <a:r>
                        <a:rPr lang="en-US" sz="900" b="0" i="0" u="none" strike="noStrike" dirty="0">
                          <a:solidFill>
                            <a:srgbClr val="000000"/>
                          </a:solidFill>
                          <a:effectLst/>
                          <a:latin typeface="Calibri" panose="020F0502020204030204" pitchFamily="34" charset="0"/>
                        </a:rPr>
                        <a:t>dd</a:t>
                      </a:r>
                    </a:p>
                  </a:txBody>
                  <a:tcPr marL="7395" marR="7395" marT="7395"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1631761760"/>
                  </a:ext>
                </a:extLst>
              </a:tr>
              <a:tr h="177489">
                <a:tc>
                  <a:txBody>
                    <a:bodyPr/>
                    <a:lstStyle/>
                    <a:p>
                      <a:pPr algn="ctr" fontAlgn="t"/>
                      <a:r>
                        <a:rPr lang="en-US" sz="900" b="1" u="none" strike="noStrike" dirty="0">
                          <a:effectLst/>
                        </a:rPr>
                        <a:t>Overall</a:t>
                      </a:r>
                      <a:endParaRPr lang="en-US" sz="900" b="1" i="0" u="none" strike="noStrike" dirty="0">
                        <a:solidFill>
                          <a:srgbClr val="000000"/>
                        </a:solidFill>
                        <a:effectLst/>
                        <a:latin typeface="Calibri" panose="020F0502020204030204" pitchFamily="34" charset="0"/>
                      </a:endParaRPr>
                    </a:p>
                  </a:txBody>
                  <a:tcPr marL="7395" marR="7395" marT="7395" marB="0"/>
                </a:tc>
                <a:tc>
                  <a:txBody>
                    <a:bodyPr/>
                    <a:lstStyle/>
                    <a:p>
                      <a:pPr algn="ctr" fontAlgn="t"/>
                      <a:endParaRPr lang="en-US" sz="900" b="1" i="0" u="none" strike="noStrike" dirty="0">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4168069713"/>
                  </a:ext>
                </a:extLst>
              </a:tr>
              <a:tr h="197210">
                <a:tc>
                  <a:txBody>
                    <a:bodyPr/>
                    <a:lstStyle/>
                    <a:p>
                      <a:pPr algn="l" fontAlgn="b"/>
                      <a:r>
                        <a:rPr lang="en-US" sz="900" u="none" strike="noStrike" dirty="0">
                          <a:effectLst/>
                        </a:rPr>
                        <a:t>ROE - TTM</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roe_ttm</a:t>
                      </a:r>
                      <a:r>
                        <a:rPr lang="en-US" sz="1200" kern="1200" dirty="0">
                          <a:solidFill>
                            <a:schemeClr val="dk1"/>
                          </a:solidFill>
                          <a:effectLst/>
                          <a:latin typeface="+mn-lt"/>
                          <a:ea typeface="+mn-ea"/>
                          <a:cs typeface="+mn-cs"/>
                        </a:rPr>
                        <a:t>'</a:t>
                      </a:r>
                      <a:r>
                        <a:rPr lang="en-US" sz="1200" dirty="0"/>
                        <a:t>]=</a:t>
                      </a:r>
                      <a:r>
                        <a:rPr lang="en-US" sz="1200" dirty="0" err="1"/>
                        <a:t>fsa.rolling_ni</a:t>
                      </a:r>
                      <a:r>
                        <a:rPr lang="en-US" sz="1200" dirty="0"/>
                        <a:t>/((fsa.teqq+fsa.lag4_teqq)/</a:t>
                      </a:r>
                      <a:r>
                        <a:rPr lang="en-US" sz="1200" kern="1200" dirty="0">
                          <a:solidFill>
                            <a:schemeClr val="dk1"/>
                          </a:solidFill>
                          <a:effectLst/>
                          <a:latin typeface="+mn-lt"/>
                          <a:ea typeface="+mn-ea"/>
                          <a:cs typeface="+mn-cs"/>
                        </a:rPr>
                        <a:t>2</a:t>
                      </a:r>
                      <a:r>
                        <a:rPr lang="en-US" sz="1200" dirty="0"/>
                        <a:t>)</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3043622233"/>
                  </a:ext>
                </a:extLst>
              </a:tr>
              <a:tr h="197210">
                <a:tc>
                  <a:txBody>
                    <a:bodyPr/>
                    <a:lstStyle/>
                    <a:p>
                      <a:pPr algn="l" fontAlgn="b"/>
                      <a:r>
                        <a:rPr lang="en-US" sz="900" u="none" strike="noStrike" dirty="0">
                          <a:effectLst/>
                        </a:rPr>
                        <a:t>ROA - TTM</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roa_ttm</a:t>
                      </a:r>
                      <a:r>
                        <a:rPr lang="en-US" sz="1200" kern="1200" dirty="0">
                          <a:solidFill>
                            <a:schemeClr val="dk1"/>
                          </a:solidFill>
                          <a:effectLst/>
                          <a:latin typeface="+mn-lt"/>
                          <a:ea typeface="+mn-ea"/>
                          <a:cs typeface="+mn-cs"/>
                        </a:rPr>
                        <a:t>'</a:t>
                      </a:r>
                      <a:r>
                        <a:rPr lang="en-US" sz="1200" dirty="0"/>
                        <a:t>]=</a:t>
                      </a:r>
                      <a:r>
                        <a:rPr lang="en-US" sz="1200" dirty="0" err="1"/>
                        <a:t>fsa.rolling_nopat</a:t>
                      </a:r>
                      <a:r>
                        <a:rPr lang="en-US" sz="1200" dirty="0"/>
                        <a:t>/((fsa.atq+fsa.lag4_atq)/</a:t>
                      </a:r>
                      <a:r>
                        <a:rPr lang="en-US" sz="1200" kern="1200" dirty="0">
                          <a:solidFill>
                            <a:schemeClr val="dk1"/>
                          </a:solidFill>
                          <a:effectLst/>
                          <a:latin typeface="+mn-lt"/>
                          <a:ea typeface="+mn-ea"/>
                          <a:cs typeface="+mn-cs"/>
                        </a:rPr>
                        <a:t>2</a:t>
                      </a:r>
                      <a:r>
                        <a:rPr lang="en-US" sz="1200" dirty="0"/>
                        <a:t>)</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584387878"/>
                  </a:ext>
                </a:extLst>
              </a:tr>
              <a:tr h="197210">
                <a:tc>
                  <a:txBody>
                    <a:bodyPr/>
                    <a:lstStyle/>
                    <a:p>
                      <a:pPr algn="l" fontAlgn="b"/>
                      <a:r>
                        <a:rPr lang="en-US" sz="900" u="none" strike="noStrike" dirty="0">
                          <a:effectLst/>
                        </a:rPr>
                        <a:t>Leverage</a:t>
                      </a: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'leverage'</a:t>
                      </a:r>
                      <a:r>
                        <a:rPr lang="en-US" sz="1200" dirty="0"/>
                        <a:t>]=(fsa.atq+fsa.lag4_atq)/(fsa.teqq+fsa.lag4_teqq)</a:t>
                      </a:r>
                      <a:endParaRPr lang="en-US" sz="1200" u="none" strike="noStrike" dirty="0">
                        <a:effectLst/>
                      </a:endParaRPr>
                    </a:p>
                  </a:txBody>
                  <a:tcPr marL="7395" marR="7395" marT="7395" marB="0" anchor="b"/>
                </a:tc>
                <a:extLst>
                  <a:ext uri="{0D108BD9-81ED-4DB2-BD59-A6C34878D82A}">
                    <a16:rowId xmlns:a16="http://schemas.microsoft.com/office/drawing/2014/main" val="2996016096"/>
                  </a:ext>
                </a:extLst>
              </a:tr>
              <a:tr h="187349">
                <a:tc>
                  <a:txBody>
                    <a:bodyPr/>
                    <a:lstStyle/>
                    <a:p>
                      <a:pPr algn="l" fontAlgn="b"/>
                      <a:r>
                        <a:rPr lang="en-US" sz="900" b="1" u="none" strike="noStrike" dirty="0">
                          <a:effectLst/>
                        </a:rPr>
                        <a:t>Profitability Ratios</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941540411"/>
                  </a:ext>
                </a:extLst>
              </a:tr>
              <a:tr h="189718">
                <a:tc>
                  <a:txBody>
                    <a:bodyPr/>
                    <a:lstStyle/>
                    <a:p>
                      <a:pPr algn="l" fontAlgn="b"/>
                      <a:r>
                        <a:rPr lang="en-US" sz="900" u="none" strike="noStrike" dirty="0">
                          <a:effectLst/>
                        </a:rPr>
                        <a:t>Gross Profit Margin</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gross_margin_ttm</a:t>
                      </a:r>
                      <a:r>
                        <a:rPr lang="en-US" sz="1200" kern="1200" dirty="0">
                          <a:solidFill>
                            <a:schemeClr val="dk1"/>
                          </a:solidFill>
                          <a:effectLst/>
                          <a:latin typeface="+mn-lt"/>
                          <a:ea typeface="+mn-ea"/>
                          <a:cs typeface="+mn-cs"/>
                        </a:rPr>
                        <a:t>'</a:t>
                      </a:r>
                      <a:r>
                        <a:rPr lang="en-US" sz="1200" dirty="0"/>
                        <a:t>]=(</a:t>
                      </a:r>
                      <a:r>
                        <a:rPr lang="en-US" sz="1200" dirty="0" err="1"/>
                        <a:t>fsa.rolling_sale-fsa.rolling_cogsq</a:t>
                      </a:r>
                      <a:r>
                        <a:rPr lang="en-US" sz="1200" dirty="0"/>
                        <a:t>)/</a:t>
                      </a:r>
                      <a:r>
                        <a:rPr lang="en-US" sz="1200" dirty="0" err="1"/>
                        <a:t>fsa.rolling_sale</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1897050118"/>
                  </a:ext>
                </a:extLst>
              </a:tr>
              <a:tr h="157768">
                <a:tc>
                  <a:txBody>
                    <a:bodyPr/>
                    <a:lstStyle/>
                    <a:p>
                      <a:pPr algn="l" fontAlgn="b"/>
                      <a:r>
                        <a:rPr lang="en-US" sz="900" u="none" strike="noStrike" dirty="0">
                          <a:effectLst/>
                        </a:rPr>
                        <a:t>Profit Margin</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profit_mgn_ttm</a:t>
                      </a:r>
                      <a:r>
                        <a:rPr lang="en-US" sz="1200" kern="1200" dirty="0">
                          <a:solidFill>
                            <a:schemeClr val="dk1"/>
                          </a:solidFill>
                          <a:effectLst/>
                          <a:latin typeface="+mn-lt"/>
                          <a:ea typeface="+mn-ea"/>
                          <a:cs typeface="+mn-cs"/>
                        </a:rPr>
                        <a:t>'</a:t>
                      </a:r>
                      <a:r>
                        <a:rPr lang="en-US" sz="1200" dirty="0"/>
                        <a:t>]=</a:t>
                      </a:r>
                      <a:r>
                        <a:rPr lang="en-US" sz="1200" dirty="0" err="1"/>
                        <a:t>fsa.rolling_nopat</a:t>
                      </a:r>
                      <a:r>
                        <a:rPr lang="en-US" sz="1200" dirty="0"/>
                        <a:t>/</a:t>
                      </a:r>
                      <a:r>
                        <a:rPr lang="en-US" sz="1200" dirty="0" err="1"/>
                        <a:t>fsa.rolling_sale</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2200427676"/>
                  </a:ext>
                </a:extLst>
              </a:tr>
              <a:tr h="167628">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3775324319"/>
                  </a:ext>
                </a:extLst>
              </a:tr>
              <a:tr h="187349">
                <a:tc>
                  <a:txBody>
                    <a:bodyPr/>
                    <a:lstStyle/>
                    <a:p>
                      <a:pPr algn="l" fontAlgn="b"/>
                      <a:r>
                        <a:rPr lang="en-US" sz="900" b="1" u="none" strike="noStrike" dirty="0">
                          <a:effectLst/>
                        </a:rPr>
                        <a:t>Efficiency Ratios</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1673457961"/>
                  </a:ext>
                </a:extLst>
              </a:tr>
              <a:tr h="167628">
                <a:tc>
                  <a:txBody>
                    <a:bodyPr/>
                    <a:lstStyle/>
                    <a:p>
                      <a:pPr algn="l" fontAlgn="b"/>
                      <a:r>
                        <a:rPr lang="en-US" sz="900" u="none" strike="noStrike">
                          <a:effectLst/>
                        </a:rPr>
                        <a:t>Asset Turnover</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asset_to_ttm</a:t>
                      </a:r>
                      <a:r>
                        <a:rPr lang="en-US" sz="1200" kern="1200" dirty="0">
                          <a:solidFill>
                            <a:schemeClr val="dk1"/>
                          </a:solidFill>
                          <a:effectLst/>
                          <a:latin typeface="+mn-lt"/>
                          <a:ea typeface="+mn-ea"/>
                          <a:cs typeface="+mn-cs"/>
                        </a:rPr>
                        <a:t>'</a:t>
                      </a:r>
                      <a:r>
                        <a:rPr lang="en-US" sz="1200" dirty="0"/>
                        <a:t>]=</a:t>
                      </a:r>
                      <a:r>
                        <a:rPr lang="en-US" sz="1200" dirty="0" err="1"/>
                        <a:t>fsa.rolling_sale</a:t>
                      </a:r>
                      <a:r>
                        <a:rPr lang="en-US" sz="1200" dirty="0"/>
                        <a:t>/((fsa.atq+fsa.lag4_atq)/</a:t>
                      </a:r>
                      <a:r>
                        <a:rPr lang="en-US" sz="1200" kern="1200" dirty="0">
                          <a:solidFill>
                            <a:schemeClr val="dk1"/>
                          </a:solidFill>
                          <a:effectLst/>
                          <a:latin typeface="+mn-lt"/>
                          <a:ea typeface="+mn-ea"/>
                          <a:cs typeface="+mn-cs"/>
                        </a:rPr>
                        <a:t>2</a:t>
                      </a:r>
                      <a:r>
                        <a:rPr lang="en-US" sz="1200" dirty="0"/>
                        <a:t>)</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3094076434"/>
                  </a:ext>
                </a:extLst>
              </a:tr>
              <a:tr h="197210">
                <a:tc>
                  <a:txBody>
                    <a:bodyPr/>
                    <a:lstStyle/>
                    <a:p>
                      <a:pPr algn="l" fontAlgn="b"/>
                      <a:r>
                        <a:rPr lang="en-US" sz="900" u="none" strike="noStrike" dirty="0">
                          <a:effectLst/>
                        </a:rPr>
                        <a:t>Days in Receivables</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dso_ttm</a:t>
                      </a:r>
                      <a:r>
                        <a:rPr lang="en-US" sz="1200" kern="1200" dirty="0">
                          <a:solidFill>
                            <a:schemeClr val="dk1"/>
                          </a:solidFill>
                          <a:effectLst/>
                          <a:latin typeface="+mn-lt"/>
                          <a:ea typeface="+mn-ea"/>
                          <a:cs typeface="+mn-cs"/>
                        </a:rPr>
                        <a:t>'</a:t>
                      </a:r>
                      <a:r>
                        <a:rPr lang="en-US" sz="1200" dirty="0"/>
                        <a:t>]=((fsa.rectrq+fsa.lag4_rectrq)/</a:t>
                      </a:r>
                      <a:r>
                        <a:rPr lang="en-US" sz="1200" kern="1200" dirty="0">
                          <a:solidFill>
                            <a:schemeClr val="dk1"/>
                          </a:solidFill>
                          <a:effectLst/>
                          <a:latin typeface="+mn-lt"/>
                          <a:ea typeface="+mn-ea"/>
                          <a:cs typeface="+mn-cs"/>
                        </a:rPr>
                        <a:t>2</a:t>
                      </a:r>
                      <a:r>
                        <a:rPr lang="en-US" sz="1200" dirty="0"/>
                        <a:t>)/(</a:t>
                      </a:r>
                      <a:r>
                        <a:rPr lang="en-US" sz="1200" dirty="0" err="1"/>
                        <a:t>fsa.rolling_sale</a:t>
                      </a:r>
                      <a:r>
                        <a:rPr lang="en-US" sz="1200" dirty="0"/>
                        <a:t>/</a:t>
                      </a:r>
                      <a:r>
                        <a:rPr lang="en-US" sz="1200" kern="1200" dirty="0">
                          <a:solidFill>
                            <a:schemeClr val="dk1"/>
                          </a:solidFill>
                          <a:effectLst/>
                          <a:latin typeface="+mn-lt"/>
                          <a:ea typeface="+mn-ea"/>
                          <a:cs typeface="+mn-cs"/>
                        </a:rPr>
                        <a:t>365</a:t>
                      </a:r>
                      <a:r>
                        <a:rPr lang="en-US" sz="1200" dirty="0"/>
                        <a:t>)</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4201357304"/>
                  </a:ext>
                </a:extLst>
              </a:tr>
              <a:tr h="197210">
                <a:tc>
                  <a:txBody>
                    <a:bodyPr/>
                    <a:lstStyle/>
                    <a:p>
                      <a:pPr algn="l" fontAlgn="b"/>
                      <a:r>
                        <a:rPr lang="en-US" sz="900" u="none" strike="noStrike" dirty="0">
                          <a:effectLst/>
                        </a:rPr>
                        <a:t>PP&amp;E Turnover</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ppe_to_ttm</a:t>
                      </a:r>
                      <a:r>
                        <a:rPr lang="en-US" sz="1200" kern="1200" dirty="0">
                          <a:solidFill>
                            <a:schemeClr val="dk1"/>
                          </a:solidFill>
                          <a:effectLst/>
                          <a:latin typeface="+mn-lt"/>
                          <a:ea typeface="+mn-ea"/>
                          <a:cs typeface="+mn-cs"/>
                        </a:rPr>
                        <a:t>'</a:t>
                      </a:r>
                      <a:r>
                        <a:rPr lang="en-US" sz="1200" dirty="0"/>
                        <a:t>]=</a:t>
                      </a:r>
                      <a:r>
                        <a:rPr lang="en-US" sz="1200" dirty="0" err="1"/>
                        <a:t>fsa.rolling_sale</a:t>
                      </a:r>
                      <a:r>
                        <a:rPr lang="en-US" sz="1200" dirty="0"/>
                        <a:t>/((fsa.ppentq+fsa.lag4_ppentq)/</a:t>
                      </a:r>
                      <a:r>
                        <a:rPr lang="en-US" sz="1200" kern="1200" dirty="0">
                          <a:solidFill>
                            <a:schemeClr val="dk1"/>
                          </a:solidFill>
                          <a:effectLst/>
                          <a:latin typeface="+mn-lt"/>
                          <a:ea typeface="+mn-ea"/>
                          <a:cs typeface="+mn-cs"/>
                        </a:rPr>
                        <a:t>2</a:t>
                      </a:r>
                      <a:r>
                        <a:rPr lang="en-US" sz="1200" dirty="0"/>
                        <a:t>)</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16927895"/>
                  </a:ext>
                </a:extLst>
              </a:tr>
              <a:tr h="187349">
                <a:tc>
                  <a:txBody>
                    <a:bodyPr/>
                    <a:lstStyle/>
                    <a:p>
                      <a:pPr algn="l" fontAlgn="b"/>
                      <a:r>
                        <a:rPr lang="en-US" sz="900" b="1" u="none" strike="noStrike" dirty="0">
                          <a:effectLst/>
                        </a:rPr>
                        <a:t>Financial Leverage</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1777828668"/>
                  </a:ext>
                </a:extLst>
              </a:tr>
              <a:tr h="197210">
                <a:tc>
                  <a:txBody>
                    <a:bodyPr/>
                    <a:lstStyle/>
                    <a:p>
                      <a:pPr algn="l" fontAlgn="b"/>
                      <a:r>
                        <a:rPr lang="en-US" sz="900" u="none" strike="noStrike" dirty="0">
                          <a:effectLst/>
                        </a:rPr>
                        <a:t>Current Ratio</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current_ratio</a:t>
                      </a:r>
                      <a:r>
                        <a:rPr lang="en-US" sz="1200" kern="1200" dirty="0">
                          <a:solidFill>
                            <a:schemeClr val="dk1"/>
                          </a:solidFill>
                          <a:effectLst/>
                          <a:latin typeface="+mn-lt"/>
                          <a:ea typeface="+mn-ea"/>
                          <a:cs typeface="+mn-cs"/>
                        </a:rPr>
                        <a:t>'</a:t>
                      </a:r>
                      <a:r>
                        <a:rPr lang="en-US" sz="1200" dirty="0"/>
                        <a:t>]=</a:t>
                      </a:r>
                      <a:r>
                        <a:rPr lang="en-US" sz="1200" dirty="0" err="1"/>
                        <a:t>fsa.actq</a:t>
                      </a:r>
                      <a:r>
                        <a:rPr lang="en-US" sz="1200" dirty="0"/>
                        <a:t>/</a:t>
                      </a:r>
                      <a:r>
                        <a:rPr lang="en-US" sz="1200" dirty="0" err="1"/>
                        <a:t>fsa.lctq</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2977314879"/>
                  </a:ext>
                </a:extLst>
              </a:tr>
              <a:tr h="197210">
                <a:tc>
                  <a:txBody>
                    <a:bodyPr/>
                    <a:lstStyle/>
                    <a:p>
                      <a:pPr algn="l" fontAlgn="b"/>
                      <a:r>
                        <a:rPr lang="en-US" sz="900" u="none" strike="noStrike" dirty="0">
                          <a:effectLst/>
                        </a:rPr>
                        <a:t>Operating Cash Flow Ratio TTM</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opcash_margin_ttm</a:t>
                      </a:r>
                      <a:r>
                        <a:rPr lang="en-US" sz="1200" kern="1200" dirty="0">
                          <a:solidFill>
                            <a:schemeClr val="dk1"/>
                          </a:solidFill>
                          <a:effectLst/>
                          <a:latin typeface="+mn-lt"/>
                          <a:ea typeface="+mn-ea"/>
                          <a:cs typeface="+mn-cs"/>
                        </a:rPr>
                        <a:t>'</a:t>
                      </a:r>
                      <a:r>
                        <a:rPr lang="en-US" sz="1200" dirty="0"/>
                        <a:t>]=</a:t>
                      </a:r>
                      <a:r>
                        <a:rPr lang="en-US" sz="1200" dirty="0" err="1"/>
                        <a:t>fsa.rolling_oancfq</a:t>
                      </a:r>
                      <a:r>
                        <a:rPr lang="en-US" sz="1200" dirty="0"/>
                        <a:t>/</a:t>
                      </a:r>
                      <a:r>
                        <a:rPr lang="en-US" sz="1200" dirty="0" err="1"/>
                        <a:t>fsa.rolling_sale</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4150007965"/>
                  </a:ext>
                </a:extLst>
              </a:tr>
              <a:tr h="167628">
                <a:tc>
                  <a:txBody>
                    <a:bodyPr/>
                    <a:lstStyle/>
                    <a:p>
                      <a:pPr algn="l" fontAlgn="b"/>
                      <a:r>
                        <a:rPr lang="en-US" sz="900" u="none" strike="noStrike" dirty="0">
                          <a:effectLst/>
                        </a:rPr>
                        <a:t>Debt-to-Equity Ratio</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debt_equity</a:t>
                      </a:r>
                      <a:r>
                        <a:rPr lang="en-US" sz="1200" kern="1200" dirty="0">
                          <a:solidFill>
                            <a:schemeClr val="dk1"/>
                          </a:solidFill>
                          <a:effectLst/>
                          <a:latin typeface="+mn-lt"/>
                          <a:ea typeface="+mn-ea"/>
                          <a:cs typeface="+mn-cs"/>
                        </a:rPr>
                        <a:t>'</a:t>
                      </a:r>
                      <a:r>
                        <a:rPr lang="en-US" sz="1200" dirty="0"/>
                        <a:t>]=(</a:t>
                      </a:r>
                      <a:r>
                        <a:rPr lang="en-US" sz="1200" dirty="0" err="1"/>
                        <a:t>fsa.atq-fsa.teqq</a:t>
                      </a:r>
                      <a:r>
                        <a:rPr lang="en-US" sz="1200" dirty="0"/>
                        <a:t>)/</a:t>
                      </a:r>
                      <a:r>
                        <a:rPr lang="en-US" sz="1200" dirty="0" err="1"/>
                        <a:t>fsa.teqq</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2622466669"/>
                  </a:ext>
                </a:extLst>
              </a:tr>
              <a:tr h="197210">
                <a:tc>
                  <a:txBody>
                    <a:bodyPr/>
                    <a:lstStyle/>
                    <a:p>
                      <a:pPr algn="l" fontAlgn="b"/>
                      <a:r>
                        <a:rPr lang="en-US" sz="900" u="none" strike="noStrike" dirty="0">
                          <a:effectLst/>
                        </a:rPr>
                        <a:t>Times interest earned TTM</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times_ie_ttm</a:t>
                      </a:r>
                      <a:r>
                        <a:rPr lang="en-US" sz="1200" kern="1200" dirty="0">
                          <a:solidFill>
                            <a:schemeClr val="dk1"/>
                          </a:solidFill>
                          <a:effectLst/>
                          <a:latin typeface="+mn-lt"/>
                          <a:ea typeface="+mn-ea"/>
                          <a:cs typeface="+mn-cs"/>
                        </a:rPr>
                        <a:t>'</a:t>
                      </a:r>
                      <a:r>
                        <a:rPr lang="en-US" sz="1200" dirty="0"/>
                        <a:t>]=</a:t>
                      </a:r>
                      <a:r>
                        <a:rPr lang="en-US" sz="1200" dirty="0" err="1"/>
                        <a:t>fsa.rolling_ebit</a:t>
                      </a:r>
                      <a:r>
                        <a:rPr lang="en-US" sz="1200" dirty="0"/>
                        <a:t>/</a:t>
                      </a:r>
                      <a:r>
                        <a:rPr lang="en-US" sz="1200" dirty="0" err="1"/>
                        <a:t>fsa.rolling_interest</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2394003174"/>
                  </a:ext>
                </a:extLst>
              </a:tr>
              <a:tr h="187349">
                <a:tc>
                  <a:txBody>
                    <a:bodyPr/>
                    <a:lstStyle/>
                    <a:p>
                      <a:pPr algn="l" fontAlgn="b"/>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119328413"/>
                  </a:ext>
                </a:extLst>
              </a:tr>
              <a:tr h="187349">
                <a:tc>
                  <a:txBody>
                    <a:bodyPr/>
                    <a:lstStyle/>
                    <a:p>
                      <a:pPr algn="l" fontAlgn="b"/>
                      <a:r>
                        <a:rPr lang="en-US" sz="900" b="1" u="none" strike="noStrike" dirty="0">
                          <a:effectLst/>
                        </a:rPr>
                        <a:t>Other</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endParaRPr lang="en-US" sz="1200" b="1"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3340427732"/>
                  </a:ext>
                </a:extLst>
              </a:tr>
              <a:tr h="202478">
                <a:tc>
                  <a:txBody>
                    <a:bodyPr/>
                    <a:lstStyle/>
                    <a:p>
                      <a:pPr algn="l" fontAlgn="b"/>
                      <a:r>
                        <a:rPr lang="en-US" sz="900" u="none" strike="noStrike" dirty="0">
                          <a:effectLst/>
                        </a:rPr>
                        <a:t>Days Sales in Deferred Revenue</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dsdefrev</a:t>
                      </a:r>
                      <a:r>
                        <a:rPr lang="en-US" sz="1200" kern="1200" dirty="0">
                          <a:solidFill>
                            <a:schemeClr val="dk1"/>
                          </a:solidFill>
                          <a:effectLst/>
                          <a:latin typeface="+mn-lt"/>
                          <a:ea typeface="+mn-ea"/>
                          <a:cs typeface="+mn-cs"/>
                        </a:rPr>
                        <a:t>'</a:t>
                      </a:r>
                      <a:r>
                        <a:rPr lang="en-US" sz="1200" dirty="0"/>
                        <a:t>]=((</a:t>
                      </a:r>
                      <a:r>
                        <a:rPr lang="en-US" sz="1200" dirty="0" err="1"/>
                        <a:t>fsa.drcq+fsa.drltq</a:t>
                      </a:r>
                      <a:r>
                        <a:rPr lang="en-US" sz="1200" dirty="0"/>
                        <a:t>)/(</a:t>
                      </a:r>
                      <a:r>
                        <a:rPr lang="en-US" sz="1200" dirty="0" err="1"/>
                        <a:t>fsa.saleq</a:t>
                      </a:r>
                      <a:r>
                        <a:rPr lang="en-US" sz="1200" dirty="0"/>
                        <a:t>/</a:t>
                      </a:r>
                      <a:r>
                        <a:rPr lang="en-US" sz="1200" kern="1200" dirty="0">
                          <a:solidFill>
                            <a:schemeClr val="dk1"/>
                          </a:solidFill>
                          <a:effectLst/>
                          <a:latin typeface="+mn-lt"/>
                          <a:ea typeface="+mn-ea"/>
                          <a:cs typeface="+mn-cs"/>
                        </a:rPr>
                        <a:t>91.25</a:t>
                      </a:r>
                      <a:r>
                        <a:rPr lang="en-US" sz="1200" dirty="0"/>
                        <a:t>))</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2164747243"/>
                  </a:ext>
                </a:extLst>
              </a:tr>
              <a:tr h="157768">
                <a:tc>
                  <a:txBody>
                    <a:bodyPr/>
                    <a:lstStyle/>
                    <a:p>
                      <a:pPr algn="l" fontAlgn="b"/>
                      <a:r>
                        <a:rPr lang="en-US" sz="900" u="none" strike="noStrike" dirty="0">
                          <a:effectLst/>
                        </a:rPr>
                        <a:t>Revenue Growth TTM</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rev_growth_ttm</a:t>
                      </a:r>
                      <a:r>
                        <a:rPr lang="en-US" sz="1200" kern="1200" dirty="0">
                          <a:solidFill>
                            <a:schemeClr val="dk1"/>
                          </a:solidFill>
                          <a:effectLst/>
                          <a:latin typeface="+mn-lt"/>
                          <a:ea typeface="+mn-ea"/>
                          <a:cs typeface="+mn-cs"/>
                        </a:rPr>
                        <a:t>'</a:t>
                      </a:r>
                      <a:r>
                        <a:rPr lang="en-US" sz="1200" dirty="0"/>
                        <a:t>]=(</a:t>
                      </a:r>
                      <a:r>
                        <a:rPr lang="en-US" sz="1200" dirty="0" err="1"/>
                        <a:t>fsa.rolling_sale</a:t>
                      </a:r>
                      <a:r>
                        <a:rPr lang="en-US" sz="1200" dirty="0"/>
                        <a:t>/fsa.lag4_rolling_sale)-</a:t>
                      </a:r>
                      <a:r>
                        <a:rPr lang="en-US" sz="1200" kern="1200" dirty="0">
                          <a:solidFill>
                            <a:schemeClr val="dk1"/>
                          </a:solidFill>
                          <a:effectLst/>
                          <a:latin typeface="+mn-lt"/>
                          <a:ea typeface="+mn-ea"/>
                          <a:cs typeface="+mn-cs"/>
                        </a:rPr>
                        <a:t>1</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3988257546"/>
                  </a:ext>
                </a:extLst>
              </a:tr>
              <a:tr h="157768">
                <a:tc>
                  <a:txBody>
                    <a:bodyPr/>
                    <a:lstStyle/>
                    <a:p>
                      <a:pPr algn="l" fontAlgn="b"/>
                      <a:r>
                        <a:rPr lang="en-US" sz="900" u="none" strike="noStrike" dirty="0">
                          <a:effectLst/>
                        </a:rPr>
                        <a:t>Free Cash low Margin </a:t>
                      </a:r>
                      <a:r>
                        <a:rPr lang="en-US" sz="900" u="none" strike="noStrike" dirty="0" err="1">
                          <a:effectLst/>
                        </a:rPr>
                        <a:t>TTm</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r>
                        <a:rPr lang="en-US" sz="1200" dirty="0" err="1"/>
                        <a:t>fsa</a:t>
                      </a:r>
                      <a:r>
                        <a:rPr lang="en-US" sz="1200" dirty="0"/>
                        <a:t>[</a:t>
                      </a:r>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fcfmgn_ttm</a:t>
                      </a:r>
                      <a:r>
                        <a:rPr lang="en-US" sz="1200" kern="1200" dirty="0">
                          <a:solidFill>
                            <a:schemeClr val="dk1"/>
                          </a:solidFill>
                          <a:effectLst/>
                          <a:latin typeface="+mn-lt"/>
                          <a:ea typeface="+mn-ea"/>
                          <a:cs typeface="+mn-cs"/>
                        </a:rPr>
                        <a:t>'</a:t>
                      </a:r>
                      <a:r>
                        <a:rPr lang="en-US" sz="1200" dirty="0"/>
                        <a:t>]=</a:t>
                      </a:r>
                      <a:r>
                        <a:rPr lang="en-US" sz="1200" dirty="0" err="1"/>
                        <a:t>fsa.rolling_fcf</a:t>
                      </a:r>
                      <a:r>
                        <a:rPr lang="en-US" sz="1200" dirty="0"/>
                        <a:t>/</a:t>
                      </a:r>
                      <a:r>
                        <a:rPr lang="en-US" sz="1200" dirty="0" err="1"/>
                        <a:t>fsa.rolling_sale</a:t>
                      </a:r>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3445760118"/>
                  </a:ext>
                </a:extLst>
              </a:tr>
              <a:tr h="157768">
                <a:tc>
                  <a:txBody>
                    <a:bodyPr/>
                    <a:lstStyle/>
                    <a:p>
                      <a:pPr algn="l" fontAlgn="b"/>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4235268522"/>
                  </a:ext>
                </a:extLst>
              </a:tr>
            </a:tbl>
          </a:graphicData>
        </a:graphic>
      </p:graphicFrame>
      <p:sp>
        <p:nvSpPr>
          <p:cNvPr id="4" name="Footer Placeholder 3">
            <a:extLst>
              <a:ext uri="{FF2B5EF4-FFF2-40B4-BE49-F238E27FC236}">
                <a16:creationId xmlns:a16="http://schemas.microsoft.com/office/drawing/2014/main" id="{D8FB9FC7-BCB3-E342-883F-13CD3637AA9F}"/>
              </a:ext>
            </a:extLst>
          </p:cNvPr>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5" name="Slide Number Placeholder 4">
            <a:extLst>
              <a:ext uri="{FF2B5EF4-FFF2-40B4-BE49-F238E27FC236}">
                <a16:creationId xmlns:a16="http://schemas.microsoft.com/office/drawing/2014/main" id="{AB7E5D3A-C676-E440-8B2D-7DB1DB4FBB76}"/>
              </a:ext>
            </a:extLst>
          </p:cNvPr>
          <p:cNvSpPr>
            <a:spLocks noGrp="1"/>
          </p:cNvSpPr>
          <p:nvPr>
            <p:ph type="sldNum" sz="quarter" idx="11"/>
          </p:nvPr>
        </p:nvSpPr>
        <p:spPr/>
        <p:txBody>
          <a:bodyPr/>
          <a:lstStyle/>
          <a:p>
            <a:fld id="{8010B76C-C533-3848-ADE6-F03E9FE1ACEB}" type="slidenum">
              <a:rPr lang="en-US" smtClean="0"/>
              <a:pPr/>
              <a:t>10</a:t>
            </a:fld>
            <a:endParaRPr lang="en-US" dirty="0"/>
          </a:p>
        </p:txBody>
      </p:sp>
      <p:cxnSp>
        <p:nvCxnSpPr>
          <p:cNvPr id="8" name="Straight Arrow Connector 7">
            <a:extLst>
              <a:ext uri="{FF2B5EF4-FFF2-40B4-BE49-F238E27FC236}">
                <a16:creationId xmlns:a16="http://schemas.microsoft.com/office/drawing/2014/main" id="{AEE389F9-5A09-CA45-9FF3-50880DC89173}"/>
              </a:ext>
            </a:extLst>
          </p:cNvPr>
          <p:cNvCxnSpPr/>
          <p:nvPr/>
        </p:nvCxnSpPr>
        <p:spPr>
          <a:xfrm flipH="1">
            <a:off x="10888824" y="2873829"/>
            <a:ext cx="8397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15289F2-E312-8C4E-A395-5F236EB3E6C4}"/>
              </a:ext>
            </a:extLst>
          </p:cNvPr>
          <p:cNvSpPr txBox="1"/>
          <p:nvPr/>
        </p:nvSpPr>
        <p:spPr>
          <a:xfrm>
            <a:off x="793493" y="5930530"/>
            <a:ext cx="9931245" cy="369332"/>
          </a:xfrm>
          <a:prstGeom prst="rect">
            <a:avLst/>
          </a:prstGeom>
          <a:noFill/>
        </p:spPr>
        <p:txBody>
          <a:bodyPr wrap="none" rtlCol="0">
            <a:spAutoFit/>
          </a:bodyPr>
          <a:lstStyle/>
          <a:p>
            <a:r>
              <a:rPr lang="en-US" dirty="0"/>
              <a:t>Note:  You are encouraged to consider other ratios that might be more relevant for your industry.</a:t>
            </a:r>
          </a:p>
        </p:txBody>
      </p:sp>
    </p:spTree>
    <p:extLst>
      <p:ext uri="{BB962C8B-B14F-4D97-AF65-F5344CB8AC3E}">
        <p14:creationId xmlns:p14="http://schemas.microsoft.com/office/powerpoint/2010/main" val="10556635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8AF2-5BE7-F541-AEEC-F52034FFF946}"/>
              </a:ext>
            </a:extLst>
          </p:cNvPr>
          <p:cNvSpPr>
            <a:spLocks noGrp="1"/>
          </p:cNvSpPr>
          <p:nvPr>
            <p:ph type="title"/>
          </p:nvPr>
        </p:nvSpPr>
        <p:spPr/>
        <p:txBody>
          <a:bodyPr>
            <a:normAutofit/>
          </a:bodyPr>
          <a:lstStyle/>
          <a:p>
            <a:r>
              <a:rPr lang="en-US" dirty="0"/>
              <a:t>Concluding remarks on ratio analysis. </a:t>
            </a:r>
          </a:p>
        </p:txBody>
      </p:sp>
      <p:sp>
        <p:nvSpPr>
          <p:cNvPr id="3" name="Content Placeholder 2">
            <a:extLst>
              <a:ext uri="{FF2B5EF4-FFF2-40B4-BE49-F238E27FC236}">
                <a16:creationId xmlns:a16="http://schemas.microsoft.com/office/drawing/2014/main" id="{2E8F6B38-7D3D-4B48-AD5C-57C55B6C4A92}"/>
              </a:ext>
            </a:extLst>
          </p:cNvPr>
          <p:cNvSpPr>
            <a:spLocks noGrp="1"/>
          </p:cNvSpPr>
          <p:nvPr>
            <p:ph idx="1"/>
          </p:nvPr>
        </p:nvSpPr>
        <p:spPr/>
        <p:txBody>
          <a:bodyPr/>
          <a:lstStyle/>
          <a:p>
            <a:r>
              <a:rPr lang="en-US" dirty="0"/>
              <a:t>Comment on what seems to be driving the extreme performance of the two companies in your sample (e.g., low ROA is due to poor profit margins, which seems to be driven by increased spending on R&amp;D).</a:t>
            </a:r>
          </a:p>
          <a:p>
            <a:r>
              <a:rPr lang="en-US" dirty="0"/>
              <a:t>You can also comment on the overall industry</a:t>
            </a:r>
          </a:p>
        </p:txBody>
      </p:sp>
      <p:sp>
        <p:nvSpPr>
          <p:cNvPr id="4" name="Footer Placeholder 3">
            <a:extLst>
              <a:ext uri="{FF2B5EF4-FFF2-40B4-BE49-F238E27FC236}">
                <a16:creationId xmlns:a16="http://schemas.microsoft.com/office/drawing/2014/main" id="{8F3069F9-9EF8-5E40-9E11-C8D805613991}"/>
              </a:ext>
            </a:extLst>
          </p:cNvPr>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5" name="Slide Number Placeholder 4">
            <a:extLst>
              <a:ext uri="{FF2B5EF4-FFF2-40B4-BE49-F238E27FC236}">
                <a16:creationId xmlns:a16="http://schemas.microsoft.com/office/drawing/2014/main" id="{7AB89BD6-8B57-F54E-97E8-0ACEA9ED7C9E}"/>
              </a:ext>
            </a:extLst>
          </p:cNvPr>
          <p:cNvSpPr>
            <a:spLocks noGrp="1"/>
          </p:cNvSpPr>
          <p:nvPr>
            <p:ph type="sldNum" sz="quarter" idx="11"/>
          </p:nvPr>
        </p:nvSpPr>
        <p:spPr/>
        <p:txBody>
          <a:bodyPr/>
          <a:lstStyle/>
          <a:p>
            <a:fld id="{8010B76C-C533-3848-ADE6-F03E9FE1ACEB}" type="slidenum">
              <a:rPr lang="en-US" smtClean="0"/>
              <a:pPr/>
              <a:t>11</a:t>
            </a:fld>
            <a:endParaRPr lang="en-US" dirty="0"/>
          </a:p>
        </p:txBody>
      </p:sp>
    </p:spTree>
    <p:extLst>
      <p:ext uri="{BB962C8B-B14F-4D97-AF65-F5344CB8AC3E}">
        <p14:creationId xmlns:p14="http://schemas.microsoft.com/office/powerpoint/2010/main" val="421508261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3518-2076-4DD0-8B43-01CAC5BD5918}"/>
              </a:ext>
            </a:extLst>
          </p:cNvPr>
          <p:cNvSpPr>
            <a:spLocks noGrp="1"/>
          </p:cNvSpPr>
          <p:nvPr>
            <p:ph type="ctrTitle"/>
          </p:nvPr>
        </p:nvSpPr>
        <p:spPr/>
        <p:txBody>
          <a:bodyPr/>
          <a:lstStyle/>
          <a:p>
            <a:r>
              <a:rPr lang="en-US" dirty="0"/>
              <a:t>Valuation</a:t>
            </a:r>
          </a:p>
        </p:txBody>
      </p:sp>
      <p:sp>
        <p:nvSpPr>
          <p:cNvPr id="5" name="Subtitle 4">
            <a:extLst>
              <a:ext uri="{FF2B5EF4-FFF2-40B4-BE49-F238E27FC236}">
                <a16:creationId xmlns:a16="http://schemas.microsoft.com/office/drawing/2014/main" id="{BA8C70DB-566B-774A-B20F-7E73FF3D68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02973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F8E3-898B-D94F-B3E9-B95094EE40BA}"/>
              </a:ext>
            </a:extLst>
          </p:cNvPr>
          <p:cNvSpPr>
            <a:spLocks noGrp="1"/>
          </p:cNvSpPr>
          <p:nvPr>
            <p:ph type="title"/>
          </p:nvPr>
        </p:nvSpPr>
        <p:spPr/>
        <p:txBody>
          <a:bodyPr/>
          <a:lstStyle/>
          <a:p>
            <a:r>
              <a:rPr lang="en-US" dirty="0"/>
              <a:t>Table 6 - Valuation</a:t>
            </a:r>
          </a:p>
        </p:txBody>
      </p:sp>
      <p:sp>
        <p:nvSpPr>
          <p:cNvPr id="4" name="Footer Placeholder 3">
            <a:extLst>
              <a:ext uri="{FF2B5EF4-FFF2-40B4-BE49-F238E27FC236}">
                <a16:creationId xmlns:a16="http://schemas.microsoft.com/office/drawing/2014/main" id="{44B8E00C-42D1-2C49-BA9C-FC0E3D97BBCA}"/>
              </a:ext>
            </a:extLst>
          </p:cNvPr>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5" name="Slide Number Placeholder 4">
            <a:extLst>
              <a:ext uri="{FF2B5EF4-FFF2-40B4-BE49-F238E27FC236}">
                <a16:creationId xmlns:a16="http://schemas.microsoft.com/office/drawing/2014/main" id="{2903DB8E-A4D0-4641-B3C5-9AC689BBA9B5}"/>
              </a:ext>
            </a:extLst>
          </p:cNvPr>
          <p:cNvSpPr>
            <a:spLocks noGrp="1"/>
          </p:cNvSpPr>
          <p:nvPr>
            <p:ph type="sldNum" sz="quarter" idx="11"/>
          </p:nvPr>
        </p:nvSpPr>
        <p:spPr/>
        <p:txBody>
          <a:bodyPr/>
          <a:lstStyle/>
          <a:p>
            <a:fld id="{8010B76C-C533-3848-ADE6-F03E9FE1ACEB}" type="slidenum">
              <a:rPr lang="en-US" smtClean="0"/>
              <a:pPr/>
              <a:t>13</a:t>
            </a:fld>
            <a:endParaRPr lang="en-US" dirty="0"/>
          </a:p>
        </p:txBody>
      </p:sp>
      <p:graphicFrame>
        <p:nvGraphicFramePr>
          <p:cNvPr id="6" name="Content Placeholder 8">
            <a:extLst>
              <a:ext uri="{FF2B5EF4-FFF2-40B4-BE49-F238E27FC236}">
                <a16:creationId xmlns:a16="http://schemas.microsoft.com/office/drawing/2014/main" id="{F0C24A85-9BB5-6E44-A5AD-AF714A2ECD7D}"/>
              </a:ext>
            </a:extLst>
          </p:cNvPr>
          <p:cNvGraphicFramePr>
            <a:graphicFrameLocks/>
          </p:cNvGraphicFramePr>
          <p:nvPr>
            <p:extLst>
              <p:ext uri="{D42A27DB-BD31-4B8C-83A1-F6EECF244321}">
                <p14:modId xmlns:p14="http://schemas.microsoft.com/office/powerpoint/2010/main" val="907505869"/>
              </p:ext>
            </p:extLst>
          </p:nvPr>
        </p:nvGraphicFramePr>
        <p:xfrm>
          <a:off x="1052901" y="960396"/>
          <a:ext cx="8841784" cy="2579116"/>
        </p:xfrm>
        <a:graphic>
          <a:graphicData uri="http://schemas.openxmlformats.org/drawingml/2006/table">
            <a:tbl>
              <a:tblPr firstRow="1">
                <a:tableStyleId>{00A15C55-8517-42AA-B614-E9B94910E393}</a:tableStyleId>
              </a:tblPr>
              <a:tblGrid>
                <a:gridCol w="548611">
                  <a:extLst>
                    <a:ext uri="{9D8B030D-6E8A-4147-A177-3AD203B41FA5}">
                      <a16:colId xmlns:a16="http://schemas.microsoft.com/office/drawing/2014/main" val="3995655705"/>
                    </a:ext>
                  </a:extLst>
                </a:gridCol>
                <a:gridCol w="2387259">
                  <a:extLst>
                    <a:ext uri="{9D8B030D-6E8A-4147-A177-3AD203B41FA5}">
                      <a16:colId xmlns:a16="http://schemas.microsoft.com/office/drawing/2014/main" val="2988900492"/>
                    </a:ext>
                  </a:extLst>
                </a:gridCol>
                <a:gridCol w="984319">
                  <a:extLst>
                    <a:ext uri="{9D8B030D-6E8A-4147-A177-3AD203B41FA5}">
                      <a16:colId xmlns:a16="http://schemas.microsoft.com/office/drawing/2014/main" val="1150374196"/>
                    </a:ext>
                  </a:extLst>
                </a:gridCol>
                <a:gridCol w="984319">
                  <a:extLst>
                    <a:ext uri="{9D8B030D-6E8A-4147-A177-3AD203B41FA5}">
                      <a16:colId xmlns:a16="http://schemas.microsoft.com/office/drawing/2014/main" val="1941612464"/>
                    </a:ext>
                  </a:extLst>
                </a:gridCol>
                <a:gridCol w="984319">
                  <a:extLst>
                    <a:ext uri="{9D8B030D-6E8A-4147-A177-3AD203B41FA5}">
                      <a16:colId xmlns:a16="http://schemas.microsoft.com/office/drawing/2014/main" val="3816022887"/>
                    </a:ext>
                  </a:extLst>
                </a:gridCol>
                <a:gridCol w="984319">
                  <a:extLst>
                    <a:ext uri="{9D8B030D-6E8A-4147-A177-3AD203B41FA5}">
                      <a16:colId xmlns:a16="http://schemas.microsoft.com/office/drawing/2014/main" val="2449143677"/>
                    </a:ext>
                  </a:extLst>
                </a:gridCol>
                <a:gridCol w="984319">
                  <a:extLst>
                    <a:ext uri="{9D8B030D-6E8A-4147-A177-3AD203B41FA5}">
                      <a16:colId xmlns:a16="http://schemas.microsoft.com/office/drawing/2014/main" val="1440488033"/>
                    </a:ext>
                  </a:extLst>
                </a:gridCol>
                <a:gridCol w="984319">
                  <a:extLst>
                    <a:ext uri="{9D8B030D-6E8A-4147-A177-3AD203B41FA5}">
                      <a16:colId xmlns:a16="http://schemas.microsoft.com/office/drawing/2014/main" val="1943287385"/>
                    </a:ext>
                  </a:extLst>
                </a:gridCol>
              </a:tblGrid>
              <a:tr h="207817">
                <a:tc>
                  <a:txBody>
                    <a:bodyPr/>
                    <a:lstStyle/>
                    <a:p>
                      <a:pPr algn="l" fontAlgn="b"/>
                      <a:endParaRPr lang="en-US" sz="1400" b="1" u="none" strike="noStrike" kern="1200" baseline="0" dirty="0">
                        <a:solidFill>
                          <a:schemeClr val="bg1"/>
                        </a:solidFill>
                        <a:effectLst/>
                        <a:latin typeface="+mn-lt"/>
                        <a:ea typeface="+mn-ea"/>
                        <a:cs typeface="+mn-cs"/>
                      </a:endParaRPr>
                    </a:p>
                  </a:txBody>
                  <a:tcPr marL="6489" marR="6489" marT="6489" marB="0" anchor="b"/>
                </a:tc>
                <a:tc>
                  <a:txBody>
                    <a:bodyPr/>
                    <a:lstStyle/>
                    <a:p>
                      <a:pPr algn="ctr" fontAlgn="b"/>
                      <a:endParaRPr lang="en-US" sz="1400" b="1" u="none" strike="noStrike" kern="1200" baseline="0" dirty="0">
                        <a:solidFill>
                          <a:schemeClr val="bg1"/>
                        </a:solidFill>
                        <a:effectLst/>
                        <a:latin typeface="+mn-lt"/>
                        <a:ea typeface="+mn-ea"/>
                        <a:cs typeface="+mn-cs"/>
                      </a:endParaRPr>
                    </a:p>
                  </a:txBody>
                  <a:tcPr marL="6489" marR="6489" marT="6489" marB="0" anchor="b"/>
                </a:tc>
                <a:tc>
                  <a:txBody>
                    <a:bodyPr/>
                    <a:lstStyle/>
                    <a:p>
                      <a:pPr algn="ctr" fontAlgn="b"/>
                      <a:endParaRPr lang="en-US" sz="1400" b="1" i="0" u="none" strike="noStrike" baseline="0" dirty="0">
                        <a:solidFill>
                          <a:srgbClr val="000000"/>
                        </a:solidFill>
                        <a:effectLst/>
                        <a:latin typeface="Calibri" panose="020F0502020204030204" pitchFamily="34" charset="0"/>
                      </a:endParaRPr>
                    </a:p>
                  </a:txBody>
                  <a:tcPr marL="6489" marR="6489" marT="6489" marB="0" anchor="b"/>
                </a:tc>
                <a:tc gridSpan="2">
                  <a:txBody>
                    <a:bodyPr/>
                    <a:lstStyle/>
                    <a:p>
                      <a:pPr algn="ctr" fontAlgn="b"/>
                      <a:r>
                        <a:rPr lang="en-US" sz="1400" b="1" i="0" u="none" strike="noStrike" baseline="0" dirty="0">
                          <a:solidFill>
                            <a:schemeClr val="bg1"/>
                          </a:solidFill>
                          <a:effectLst/>
                          <a:latin typeface="Calibri" panose="020F0502020204030204" pitchFamily="34" charset="0"/>
                        </a:rPr>
                        <a:t>EEPS VS Actual EPS</a:t>
                      </a:r>
                    </a:p>
                  </a:txBody>
                  <a:tcPr marL="6489" marR="6489" marT="6489" marB="0" anchor="b"/>
                </a:tc>
                <a:tc hMerge="1">
                  <a:txBody>
                    <a:bodyPr/>
                    <a:lstStyle/>
                    <a:p>
                      <a:pPr algn="ctr" fontAlgn="b"/>
                      <a:endParaRPr lang="en-US" sz="1400" b="1" u="none" strike="noStrike" kern="1200" baseline="0" dirty="0">
                        <a:solidFill>
                          <a:schemeClr val="lt1"/>
                        </a:solidFill>
                        <a:effectLst/>
                        <a:latin typeface="+mn-lt"/>
                        <a:ea typeface="+mn-ea"/>
                        <a:cs typeface="+mn-cs"/>
                      </a:endParaRPr>
                    </a:p>
                  </a:txBody>
                  <a:tcPr marL="6489" marR="6489" marT="6489"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1400" b="1" u="none" strike="noStrike" kern="1200" baseline="0" dirty="0">
                        <a:solidFill>
                          <a:schemeClr val="lt1"/>
                        </a:solidFill>
                        <a:effectLst/>
                        <a:latin typeface="+mn-lt"/>
                        <a:ea typeface="+mn-ea"/>
                        <a:cs typeface="+mn-cs"/>
                      </a:endParaRPr>
                    </a:p>
                  </a:txBody>
                  <a:tcPr marL="6489" marR="6489" marT="6489" marB="0" anchor="b"/>
                </a:tc>
                <a:tc>
                  <a:txBody>
                    <a:bodyPr/>
                    <a:lstStyle/>
                    <a:p>
                      <a:pPr algn="ctr" fontAlgn="b"/>
                      <a:endParaRPr lang="en-US" sz="1400" b="1"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ctr" fontAlgn="b"/>
                      <a:endParaRPr lang="en-US" sz="1400" b="1" i="0" u="none" strike="noStrike" baseline="0" dirty="0">
                        <a:solidFill>
                          <a:schemeClr val="bg1"/>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3630190563"/>
                  </a:ext>
                </a:extLst>
              </a:tr>
              <a:tr h="207817">
                <a:tc>
                  <a:txBody>
                    <a:bodyPr/>
                    <a:lstStyle/>
                    <a:p>
                      <a:pPr marL="0" algn="ctr" defTabSz="457200" rtl="0" eaLnBrk="1" fontAlgn="b" latinLnBrk="0" hangingPunct="1"/>
                      <a:r>
                        <a:rPr lang="en-US" sz="1400" b="1" u="none" strike="noStrike" kern="1200" baseline="0" dirty="0">
                          <a:solidFill>
                            <a:schemeClr val="bg1"/>
                          </a:solidFill>
                          <a:effectLst/>
                          <a:latin typeface="+mn-lt"/>
                          <a:ea typeface="+mn-ea"/>
                          <a:cs typeface="+mn-cs"/>
                        </a:rPr>
                        <a:t>Ticker</a:t>
                      </a:r>
                    </a:p>
                  </a:txBody>
                  <a:tcPr marL="6489" marR="6489" marT="6489" marB="0" anchor="b">
                    <a:solidFill>
                      <a:schemeClr val="accent4"/>
                    </a:solidFill>
                  </a:tcPr>
                </a:tc>
                <a:tc>
                  <a:txBody>
                    <a:bodyPr/>
                    <a:lstStyle/>
                    <a:p>
                      <a:pPr marL="0" algn="ctr" defTabSz="457200" rtl="0" eaLnBrk="1" fontAlgn="b" latinLnBrk="0" hangingPunct="1"/>
                      <a:r>
                        <a:rPr lang="en-US" sz="1400" b="1" u="none" strike="noStrike" kern="1200" baseline="0" dirty="0">
                          <a:solidFill>
                            <a:schemeClr val="bg1"/>
                          </a:solidFill>
                          <a:effectLst/>
                          <a:latin typeface="+mn-lt"/>
                          <a:ea typeface="+mn-ea"/>
                          <a:cs typeface="+mn-cs"/>
                        </a:rPr>
                        <a:t>Company</a:t>
                      </a:r>
                    </a:p>
                  </a:txBody>
                  <a:tcPr marL="6489" marR="6489" marT="6489" marB="0" anchor="b">
                    <a:solidFill>
                      <a:schemeClr val="accent4"/>
                    </a:solidFill>
                  </a:tcPr>
                </a:tc>
                <a:tc>
                  <a:txBody>
                    <a:bodyPr/>
                    <a:lstStyle/>
                    <a:p>
                      <a:pPr marL="0" algn="ctr" defTabSz="457200" rtl="0" eaLnBrk="1" fontAlgn="b" latinLnBrk="0" hangingPunct="1"/>
                      <a:r>
                        <a:rPr lang="en-US" sz="1400" b="1" u="none" strike="noStrike" kern="1200" baseline="0" dirty="0">
                          <a:solidFill>
                            <a:schemeClr val="bg1"/>
                          </a:solidFill>
                          <a:effectLst/>
                          <a:latin typeface="+mn-lt"/>
                          <a:ea typeface="+mn-ea"/>
                          <a:cs typeface="+mn-cs"/>
                        </a:rPr>
                        <a:t>Return on Invested Capital</a:t>
                      </a:r>
                    </a:p>
                  </a:txBody>
                  <a:tcPr marL="6489" marR="6489" marT="6489" marB="0" anchor="b">
                    <a:solidFill>
                      <a:schemeClr val="accent4"/>
                    </a:solidFill>
                  </a:tcPr>
                </a:tc>
                <a:tc>
                  <a:txBody>
                    <a:bodyPr/>
                    <a:lstStyle/>
                    <a:p>
                      <a:pPr marL="0" algn="ctr" defTabSz="457200" rtl="0" eaLnBrk="1" fontAlgn="b" latinLnBrk="0" hangingPunct="1"/>
                      <a:r>
                        <a:rPr lang="en-US" sz="1400" b="1" u="none" strike="noStrike" kern="1200" baseline="0" dirty="0">
                          <a:solidFill>
                            <a:schemeClr val="bg1"/>
                          </a:solidFill>
                          <a:effectLst/>
                          <a:latin typeface="+mn-lt"/>
                          <a:ea typeface="+mn-ea"/>
                          <a:cs typeface="+mn-cs"/>
                        </a:rPr>
                        <a:t>Economic Earnings EPS</a:t>
                      </a:r>
                    </a:p>
                  </a:txBody>
                  <a:tcPr marL="6489" marR="6489" marT="6489" marB="0" anchor="b">
                    <a:solidFill>
                      <a:schemeClr val="accent4"/>
                    </a:solidFill>
                  </a:tcPr>
                </a:tc>
                <a:tc>
                  <a:txBody>
                    <a:bodyPr/>
                    <a:lstStyle/>
                    <a:p>
                      <a:pPr marL="0" algn="ctr" defTabSz="457200" rtl="0" eaLnBrk="1" fontAlgn="b" latinLnBrk="0" hangingPunct="1"/>
                      <a:r>
                        <a:rPr lang="en-US" sz="1400" b="1" u="none" strike="noStrike" kern="1200" baseline="0" dirty="0">
                          <a:solidFill>
                            <a:schemeClr val="bg1"/>
                          </a:solidFill>
                          <a:effectLst/>
                          <a:latin typeface="+mn-lt"/>
                          <a:ea typeface="+mn-ea"/>
                          <a:cs typeface="+mn-cs"/>
                        </a:rPr>
                        <a:t>Actual </a:t>
                      </a:r>
                      <a:br>
                        <a:rPr lang="en-US" sz="1400" b="1" u="none" strike="noStrike" kern="1200" baseline="0" dirty="0">
                          <a:solidFill>
                            <a:schemeClr val="bg1"/>
                          </a:solidFill>
                          <a:effectLst/>
                          <a:latin typeface="+mn-lt"/>
                          <a:ea typeface="+mn-ea"/>
                          <a:cs typeface="+mn-cs"/>
                        </a:rPr>
                      </a:br>
                      <a:r>
                        <a:rPr lang="en-US" sz="1400" b="1" u="none" strike="noStrike" kern="1200" baseline="0" dirty="0">
                          <a:solidFill>
                            <a:schemeClr val="bg1"/>
                          </a:solidFill>
                          <a:effectLst/>
                          <a:latin typeface="+mn-lt"/>
                          <a:ea typeface="+mn-ea"/>
                          <a:cs typeface="+mn-cs"/>
                        </a:rPr>
                        <a:t>EPS</a:t>
                      </a:r>
                    </a:p>
                  </a:txBody>
                  <a:tcPr marL="6489" marR="6489" marT="6489" marB="0" anchor="b">
                    <a:solidFill>
                      <a:schemeClr val="accent4"/>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400" b="1" u="none" strike="noStrike" kern="1200" baseline="0" dirty="0">
                          <a:solidFill>
                            <a:schemeClr val="bg1"/>
                          </a:solidFill>
                          <a:effectLst/>
                          <a:latin typeface="+mn-lt"/>
                          <a:ea typeface="+mn-ea"/>
                          <a:cs typeface="+mn-cs"/>
                        </a:rPr>
                        <a:t>FCF Yield</a:t>
                      </a:r>
                    </a:p>
                  </a:txBody>
                  <a:tcPr marL="6489" marR="6489" marT="6489" marB="0" anchor="b">
                    <a:solidFill>
                      <a:schemeClr val="accent4"/>
                    </a:solidFill>
                  </a:tcPr>
                </a:tc>
                <a:tc>
                  <a:txBody>
                    <a:bodyPr/>
                    <a:lstStyle/>
                    <a:p>
                      <a:pPr marL="0" algn="ctr" defTabSz="457200" rtl="0" eaLnBrk="1" fontAlgn="b" latinLnBrk="0" hangingPunct="1"/>
                      <a:r>
                        <a:rPr lang="en-US" sz="1400" b="1" u="none" strike="noStrike" kern="1200" baseline="0" dirty="0">
                          <a:solidFill>
                            <a:schemeClr val="bg1"/>
                          </a:solidFill>
                          <a:effectLst/>
                          <a:latin typeface="+mn-lt"/>
                          <a:ea typeface="+mn-ea"/>
                          <a:cs typeface="+mn-cs"/>
                        </a:rPr>
                        <a:t>Price-to-EBV Ratio</a:t>
                      </a:r>
                    </a:p>
                  </a:txBody>
                  <a:tcPr marL="6489" marR="6489" marT="6489" marB="0" anchor="b">
                    <a:solidFill>
                      <a:schemeClr val="accent4"/>
                    </a:solidFill>
                  </a:tcPr>
                </a:tc>
                <a:tc>
                  <a:txBody>
                    <a:bodyPr/>
                    <a:lstStyle/>
                    <a:p>
                      <a:pPr marL="0" algn="ctr" defTabSz="457200" rtl="0" eaLnBrk="1" fontAlgn="b" latinLnBrk="0" hangingPunct="1"/>
                      <a:r>
                        <a:rPr lang="en-US" sz="1400" b="1" u="none" strike="noStrike" kern="1200" baseline="0" dirty="0">
                          <a:solidFill>
                            <a:schemeClr val="bg1"/>
                          </a:solidFill>
                          <a:effectLst/>
                          <a:latin typeface="+mn-lt"/>
                          <a:ea typeface="+mn-ea"/>
                          <a:cs typeface="+mn-cs"/>
                        </a:rPr>
                        <a:t>Rank</a:t>
                      </a:r>
                    </a:p>
                  </a:txBody>
                  <a:tcPr marL="6489" marR="6489" marT="6489" marB="0" anchor="b">
                    <a:solidFill>
                      <a:schemeClr val="accent4"/>
                    </a:solidFill>
                  </a:tcPr>
                </a:tc>
                <a:extLst>
                  <a:ext uri="{0D108BD9-81ED-4DB2-BD59-A6C34878D82A}">
                    <a16:rowId xmlns:a16="http://schemas.microsoft.com/office/drawing/2014/main" val="1813514551"/>
                  </a:ext>
                </a:extLst>
              </a:tr>
              <a:tr h="271412">
                <a:tc>
                  <a:txBody>
                    <a:bodyPr/>
                    <a:lstStyle/>
                    <a:p>
                      <a:pPr algn="l" fontAlgn="b"/>
                      <a:r>
                        <a:rPr lang="en-US" sz="1400" u="none" strike="noStrike" baseline="0" dirty="0">
                          <a:effectLst/>
                        </a:rPr>
                        <a:t>QLYS</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l" fontAlgn="b"/>
                      <a:r>
                        <a:rPr lang="en-US" sz="1400" u="none" strike="noStrike" baseline="0">
                          <a:effectLst/>
                        </a:rPr>
                        <a:t>QUALYS INC</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1313440219"/>
                  </a:ext>
                </a:extLst>
              </a:tr>
              <a:tr h="252693">
                <a:tc>
                  <a:txBody>
                    <a:bodyPr/>
                    <a:lstStyle/>
                    <a:p>
                      <a:pPr algn="l" fontAlgn="b"/>
                      <a:r>
                        <a:rPr lang="en-US" sz="1400" u="none" strike="noStrike" baseline="0" dirty="0">
                          <a:effectLst/>
                        </a:rPr>
                        <a:t>QTWO</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l" fontAlgn="b"/>
                      <a:r>
                        <a:rPr lang="en-US" sz="1400" u="none" strike="noStrike" baseline="0" dirty="0">
                          <a:effectLst/>
                        </a:rPr>
                        <a:t>Q2 HOLDINGS INC</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4030457081"/>
                  </a:ext>
                </a:extLst>
              </a:tr>
              <a:tr h="252694">
                <a:tc>
                  <a:txBody>
                    <a:bodyPr/>
                    <a:lstStyle/>
                    <a:p>
                      <a:pPr algn="l" fontAlgn="b"/>
                      <a:r>
                        <a:rPr lang="en-US" sz="1400" u="none" strike="noStrike" baseline="0" dirty="0">
                          <a:effectLst/>
                        </a:rPr>
                        <a:t>RNG</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l" fontAlgn="b"/>
                      <a:r>
                        <a:rPr lang="en-US" sz="1400" u="none" strike="noStrike" baseline="0">
                          <a:effectLst/>
                        </a:rPr>
                        <a:t>RINGCENTRAL INC</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3358392849"/>
                  </a:ext>
                </a:extLst>
              </a:tr>
              <a:tr h="269493">
                <a:tc>
                  <a:txBody>
                    <a:bodyPr/>
                    <a:lstStyle/>
                    <a:p>
                      <a:pPr algn="l" fontAlgn="b"/>
                      <a:r>
                        <a:rPr lang="en-US" sz="1400" u="none" strike="noStrike" baseline="0" dirty="0">
                          <a:effectLst/>
                        </a:rPr>
                        <a:t>SMAR</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l" fontAlgn="b"/>
                      <a:r>
                        <a:rPr lang="en-US" sz="1400" u="none" strike="noStrike" baseline="0" dirty="0">
                          <a:effectLst/>
                        </a:rPr>
                        <a:t>SMARTSHEET INC</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780091975"/>
                  </a:ext>
                </a:extLst>
              </a:tr>
              <a:tr h="232058">
                <a:tc>
                  <a:txBody>
                    <a:bodyPr/>
                    <a:lstStyle/>
                    <a:p>
                      <a:pPr algn="l"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l" fontAlgn="b"/>
                      <a:r>
                        <a:rPr lang="en-US" sz="1400" u="none" strike="noStrike" baseline="0">
                          <a:effectLst/>
                        </a:rPr>
                        <a:t>Average</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2679421329"/>
                  </a:ext>
                </a:extLst>
              </a:tr>
              <a:tr h="253832">
                <a:tc>
                  <a:txBody>
                    <a:bodyPr/>
                    <a:lstStyle/>
                    <a:p>
                      <a:pPr algn="l"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l" fontAlgn="b"/>
                      <a:r>
                        <a:rPr lang="en-US" sz="1400" u="none" strike="noStrike" baseline="0">
                          <a:effectLst/>
                        </a:rPr>
                        <a:t>Median</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1803195065"/>
                  </a:ext>
                </a:extLst>
              </a:tr>
            </a:tbl>
          </a:graphicData>
        </a:graphic>
      </p:graphicFrame>
      <p:sp>
        <p:nvSpPr>
          <p:cNvPr id="8" name="TextBox 7">
            <a:extLst>
              <a:ext uri="{FF2B5EF4-FFF2-40B4-BE49-F238E27FC236}">
                <a16:creationId xmlns:a16="http://schemas.microsoft.com/office/drawing/2014/main" id="{47027A44-CDC0-BB4D-873D-5FB49E63582E}"/>
              </a:ext>
            </a:extLst>
          </p:cNvPr>
          <p:cNvSpPr txBox="1"/>
          <p:nvPr/>
        </p:nvSpPr>
        <p:spPr>
          <a:xfrm>
            <a:off x="332104" y="3622745"/>
            <a:ext cx="11805288" cy="1754326"/>
          </a:xfrm>
          <a:prstGeom prst="rect">
            <a:avLst/>
          </a:prstGeom>
          <a:noFill/>
        </p:spPr>
        <p:txBody>
          <a:bodyPr wrap="square">
            <a:spAutoFit/>
          </a:bodyPr>
          <a:lstStyle/>
          <a:p>
            <a:r>
              <a:rPr lang="en-US" dirty="0"/>
              <a:t>ROIC: 	            </a:t>
            </a:r>
            <a:r>
              <a:rPr lang="en-US" dirty="0" err="1"/>
              <a:t>fsa</a:t>
            </a:r>
            <a:r>
              <a:rPr lang="en-US" dirty="0"/>
              <a:t>['</a:t>
            </a:r>
            <a:r>
              <a:rPr lang="en-US" dirty="0" err="1"/>
              <a:t>roic_ttm</a:t>
            </a:r>
            <a:r>
              <a:rPr lang="en-US" dirty="0"/>
              <a:t>']=</a:t>
            </a:r>
            <a:r>
              <a:rPr lang="en-US" dirty="0" err="1"/>
              <a:t>fsa.rolling_nopat</a:t>
            </a:r>
            <a:r>
              <a:rPr lang="en-US" dirty="0"/>
              <a:t>/</a:t>
            </a:r>
            <a:r>
              <a:rPr lang="en-US" dirty="0" err="1"/>
              <a:t>fsa.avg_inv_cap</a:t>
            </a:r>
            <a:endParaRPr lang="en-US" dirty="0"/>
          </a:p>
          <a:p>
            <a:r>
              <a:rPr lang="en-US" dirty="0"/>
              <a:t>Economic EPS: </a:t>
            </a:r>
            <a:r>
              <a:rPr lang="en-US" dirty="0" err="1"/>
              <a:t>fsa</a:t>
            </a:r>
            <a:r>
              <a:rPr lang="en-US" dirty="0"/>
              <a:t>[</a:t>
            </a:r>
            <a:r>
              <a:rPr lang="en-US" dirty="0">
                <a:solidFill>
                  <a:srgbClr val="6A8759"/>
                </a:solidFill>
                <a:effectLst/>
              </a:rPr>
              <a:t>'</a:t>
            </a:r>
            <a:r>
              <a:rPr lang="en-US" dirty="0" err="1">
                <a:solidFill>
                  <a:srgbClr val="6A8759"/>
                </a:solidFill>
                <a:effectLst/>
              </a:rPr>
              <a:t>ec_eps_ttm</a:t>
            </a:r>
            <a:r>
              <a:rPr lang="en-US" dirty="0">
                <a:solidFill>
                  <a:srgbClr val="6A8759"/>
                </a:solidFill>
                <a:effectLst/>
              </a:rPr>
              <a:t>'</a:t>
            </a:r>
            <a:r>
              <a:rPr lang="en-US" dirty="0"/>
              <a:t>]=((</a:t>
            </a:r>
            <a:r>
              <a:rPr lang="en-US" dirty="0" err="1"/>
              <a:t>fsa.roic_ttm-wacc</a:t>
            </a:r>
            <a:r>
              <a:rPr lang="en-US" dirty="0"/>
              <a:t>)*</a:t>
            </a:r>
            <a:r>
              <a:rPr lang="en-US" dirty="0" err="1"/>
              <a:t>fsa.avg_inv_cap</a:t>
            </a:r>
            <a:r>
              <a:rPr lang="en-US" dirty="0"/>
              <a:t>)/(</a:t>
            </a:r>
            <a:r>
              <a:rPr lang="en-US" dirty="0" err="1"/>
              <a:t>fsa.cshoc</a:t>
            </a:r>
            <a:r>
              <a:rPr lang="en-US" dirty="0"/>
              <a:t>/</a:t>
            </a:r>
            <a:r>
              <a:rPr lang="en-US" dirty="0">
                <a:solidFill>
                  <a:srgbClr val="6897BB"/>
                </a:solidFill>
                <a:effectLst/>
              </a:rPr>
              <a:t>1000000</a:t>
            </a:r>
            <a:r>
              <a:rPr lang="en-US" dirty="0"/>
              <a:t>)</a:t>
            </a:r>
          </a:p>
          <a:p>
            <a:r>
              <a:rPr lang="en-US" dirty="0"/>
              <a:t>EPS:	            </a:t>
            </a:r>
            <a:r>
              <a:rPr lang="en-US" dirty="0" err="1"/>
              <a:t>fsa.rolling_eps</a:t>
            </a:r>
            <a:endParaRPr lang="en-US" dirty="0"/>
          </a:p>
          <a:p>
            <a:r>
              <a:rPr lang="en-US" dirty="0"/>
              <a:t>FCF Yield: </a:t>
            </a:r>
            <a:r>
              <a:rPr lang="en-US" dirty="0" err="1"/>
              <a:t>fsa</a:t>
            </a:r>
            <a:r>
              <a:rPr lang="en-US" dirty="0"/>
              <a:t>['</a:t>
            </a:r>
            <a:r>
              <a:rPr lang="en-US" dirty="0" err="1"/>
              <a:t>fcf_ttm_to_ev</a:t>
            </a:r>
            <a:r>
              <a:rPr lang="en-US" dirty="0"/>
              <a:t>']=</a:t>
            </a:r>
            <a:r>
              <a:rPr lang="en-US" dirty="0" err="1"/>
              <a:t>fsa.rolling_fcf</a:t>
            </a:r>
            <a:r>
              <a:rPr lang="en-US" dirty="0"/>
              <a:t>/(</a:t>
            </a:r>
            <a:r>
              <a:rPr lang="en-US" dirty="0" err="1"/>
              <a:t>fsa.market_cap+fsa.dlttq+fsa.dlcq-fsa.cheq-fsa.ivltq</a:t>
            </a:r>
            <a:r>
              <a:rPr lang="en-US" dirty="0"/>
              <a:t>) </a:t>
            </a:r>
          </a:p>
          <a:p>
            <a:r>
              <a:rPr lang="en-US" dirty="0"/>
              <a:t>Price to EBV: </a:t>
            </a:r>
            <a:r>
              <a:rPr lang="en-US" dirty="0" err="1"/>
              <a:t>fsa</a:t>
            </a:r>
            <a:r>
              <a:rPr lang="en-US" dirty="0"/>
              <a:t>['</a:t>
            </a:r>
            <a:r>
              <a:rPr lang="en-US" dirty="0" err="1"/>
              <a:t>prc_to_ebv</a:t>
            </a:r>
            <a:r>
              <a:rPr lang="en-US" dirty="0"/>
              <a:t>']=</a:t>
            </a:r>
            <a:r>
              <a:rPr lang="en-US" dirty="0" err="1"/>
              <a:t>fsa.prccd</a:t>
            </a:r>
            <a:r>
              <a:rPr lang="en-US" dirty="0"/>
              <a:t>/(((</a:t>
            </a:r>
            <a:r>
              <a:rPr lang="en-US" dirty="0" err="1"/>
              <a:t>fsa.rolling_nopat</a:t>
            </a:r>
            <a:r>
              <a:rPr lang="en-US" dirty="0"/>
              <a:t>/</a:t>
            </a:r>
            <a:r>
              <a:rPr lang="en-US" dirty="0" err="1"/>
              <a:t>wacc</a:t>
            </a:r>
            <a:r>
              <a:rPr lang="en-US" dirty="0"/>
              <a:t>)+</a:t>
            </a:r>
            <a:r>
              <a:rPr lang="en-US" dirty="0" err="1"/>
              <a:t>fsa.cheq+fsa.ivltq-fsa.dlttq</a:t>
            </a:r>
            <a:r>
              <a:rPr lang="en-US" dirty="0"/>
              <a:t>-		        </a:t>
            </a:r>
            <a:r>
              <a:rPr lang="en-US" dirty="0" err="1"/>
              <a:t>fsa.dlcq</a:t>
            </a:r>
            <a:r>
              <a:rPr lang="en-US" dirty="0"/>
              <a:t>)/(</a:t>
            </a:r>
            <a:r>
              <a:rPr lang="en-US" dirty="0" err="1"/>
              <a:t>fsa.cshoc</a:t>
            </a:r>
            <a:r>
              <a:rPr lang="en-US" dirty="0"/>
              <a:t>/1000000))</a:t>
            </a:r>
          </a:p>
        </p:txBody>
      </p:sp>
      <p:sp>
        <p:nvSpPr>
          <p:cNvPr id="9" name="TextBox 8">
            <a:extLst>
              <a:ext uri="{FF2B5EF4-FFF2-40B4-BE49-F238E27FC236}">
                <a16:creationId xmlns:a16="http://schemas.microsoft.com/office/drawing/2014/main" id="{F8C02DC2-7003-D642-B31D-E4F37963CD35}"/>
              </a:ext>
            </a:extLst>
          </p:cNvPr>
          <p:cNvSpPr txBox="1"/>
          <p:nvPr/>
        </p:nvSpPr>
        <p:spPr>
          <a:xfrm>
            <a:off x="461980" y="5249487"/>
            <a:ext cx="11397916" cy="1384995"/>
          </a:xfrm>
          <a:prstGeom prst="rect">
            <a:avLst/>
          </a:prstGeom>
          <a:noFill/>
        </p:spPr>
        <p:txBody>
          <a:bodyPr wrap="square" rtlCol="0">
            <a:spAutoFit/>
          </a:bodyPr>
          <a:lstStyle/>
          <a:p>
            <a:r>
              <a:rPr lang="en-US" sz="1400" dirty="0"/>
              <a:t>Rank:  For each metric, rank the firms in your sample.  Then average the rank across these four metrics.  For example, Say QLYS has ranks of 1, 6, 5, and 2, for ROIC, Economic vs Actual EPS, FCF Yield, and Price-to-EBV Ratio, respectively.  QLYS, would have a rank of 3.5.  The firm with the lowest rank would be the best “buy” using these measures, and the firm with highest rank would be the biggest “sell.”  </a:t>
            </a:r>
          </a:p>
          <a:p>
            <a:endParaRPr lang="en-US" sz="1400" dirty="0"/>
          </a:p>
          <a:p>
            <a:r>
              <a:rPr lang="en-US" sz="1400" dirty="0"/>
              <a:t>To compare Economic earnings to actual, you can use the ratio of Economic EPS / Actual EPS.  Higher ratio, is better.  You just need to be careful with negative values.</a:t>
            </a:r>
          </a:p>
        </p:txBody>
      </p:sp>
    </p:spTree>
    <p:extLst>
      <p:ext uri="{BB962C8B-B14F-4D97-AF65-F5344CB8AC3E}">
        <p14:creationId xmlns:p14="http://schemas.microsoft.com/office/powerpoint/2010/main" val="182915550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5B0D-841C-B54D-8C42-434851576CD9}"/>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7FA20C7-5EF6-C249-95D6-567212841B55}"/>
              </a:ext>
            </a:extLst>
          </p:cNvPr>
          <p:cNvSpPr>
            <a:spLocks noGrp="1"/>
          </p:cNvSpPr>
          <p:nvPr>
            <p:ph idx="1"/>
          </p:nvPr>
        </p:nvSpPr>
        <p:spPr/>
        <p:txBody>
          <a:bodyPr/>
          <a:lstStyle/>
          <a:p>
            <a:r>
              <a:rPr lang="en-US" dirty="0"/>
              <a:t>Recommend the firm you would buy and the firm you would sell.  Note, you may recommend stocks that does not line up with the rankings from slide 6 if you think there are certain accounting issues that have not been adequately considered (e.g., the current low earnings are temporary, or the company has too much debt, etc.).</a:t>
            </a:r>
          </a:p>
          <a:p>
            <a:endParaRPr lang="en-US" dirty="0"/>
          </a:p>
        </p:txBody>
      </p:sp>
      <p:sp>
        <p:nvSpPr>
          <p:cNvPr id="4" name="Footer Placeholder 3">
            <a:extLst>
              <a:ext uri="{FF2B5EF4-FFF2-40B4-BE49-F238E27FC236}">
                <a16:creationId xmlns:a16="http://schemas.microsoft.com/office/drawing/2014/main" id="{266F6705-B795-1E48-B8A2-1D2581B33C5D}"/>
              </a:ext>
            </a:extLst>
          </p:cNvPr>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5" name="Slide Number Placeholder 4">
            <a:extLst>
              <a:ext uri="{FF2B5EF4-FFF2-40B4-BE49-F238E27FC236}">
                <a16:creationId xmlns:a16="http://schemas.microsoft.com/office/drawing/2014/main" id="{F5FA3DB5-2471-DE4E-8399-6F77AAEACF33}"/>
              </a:ext>
            </a:extLst>
          </p:cNvPr>
          <p:cNvSpPr>
            <a:spLocks noGrp="1"/>
          </p:cNvSpPr>
          <p:nvPr>
            <p:ph type="sldNum" sz="quarter" idx="11"/>
          </p:nvPr>
        </p:nvSpPr>
        <p:spPr/>
        <p:txBody>
          <a:bodyPr/>
          <a:lstStyle/>
          <a:p>
            <a:fld id="{8010B76C-C533-3848-ADE6-F03E9FE1ACEB}" type="slidenum">
              <a:rPr lang="en-US" smtClean="0"/>
              <a:pPr/>
              <a:t>14</a:t>
            </a:fld>
            <a:endParaRPr lang="en-US" dirty="0"/>
          </a:p>
        </p:txBody>
      </p:sp>
    </p:spTree>
    <p:extLst>
      <p:ext uri="{BB962C8B-B14F-4D97-AF65-F5344CB8AC3E}">
        <p14:creationId xmlns:p14="http://schemas.microsoft.com/office/powerpoint/2010/main" val="201018340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1DD7467-9001-44C3-8C81-9389A6C1BDB0}"/>
              </a:ext>
            </a:extLst>
          </p:cNvPr>
          <p:cNvSpPr>
            <a:spLocks noGrp="1"/>
          </p:cNvSpPr>
          <p:nvPr>
            <p:ph type="title"/>
          </p:nvPr>
        </p:nvSpPr>
        <p:spPr/>
        <p:txBody>
          <a:bodyPr/>
          <a:lstStyle/>
          <a:p>
            <a:pPr eaLnBrk="1" hangingPunct="1"/>
            <a:r>
              <a:rPr lang="en-US" altLang="en-US" dirty="0">
                <a:solidFill>
                  <a:srgbClr val="7030A0"/>
                </a:solidFill>
              </a:rPr>
              <a:t>Industry Overview</a:t>
            </a:r>
          </a:p>
        </p:txBody>
      </p:sp>
      <p:sp>
        <p:nvSpPr>
          <p:cNvPr id="22531" name="Content Placeholder 3">
            <a:extLst>
              <a:ext uri="{FF2B5EF4-FFF2-40B4-BE49-F238E27FC236}">
                <a16:creationId xmlns:a16="http://schemas.microsoft.com/office/drawing/2014/main" id="{CCC55CEE-6280-40E3-852C-D096AF443CFF}"/>
              </a:ext>
            </a:extLst>
          </p:cNvPr>
          <p:cNvSpPr>
            <a:spLocks noGrp="1"/>
          </p:cNvSpPr>
          <p:nvPr>
            <p:ph sz="quarter" idx="1"/>
          </p:nvPr>
        </p:nvSpPr>
        <p:spPr>
          <a:xfrm>
            <a:off x="609600" y="1295753"/>
            <a:ext cx="9738519" cy="4572000"/>
          </a:xfrm>
        </p:spPr>
        <p:txBody>
          <a:bodyPr>
            <a:normAutofit/>
          </a:bodyPr>
          <a:lstStyle/>
          <a:p>
            <a:pPr eaLnBrk="1" hangingPunct="1">
              <a:defRPr/>
            </a:pPr>
            <a:endParaRPr lang="en-US" altLang="en-US" dirty="0"/>
          </a:p>
        </p:txBody>
      </p:sp>
    </p:spTree>
    <p:extLst>
      <p:ext uri="{BB962C8B-B14F-4D97-AF65-F5344CB8AC3E}">
        <p14:creationId xmlns:p14="http://schemas.microsoft.com/office/powerpoint/2010/main" val="38700445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CE58C1-903E-9F49-B43B-7F7DBDC0130C}"/>
              </a:ext>
            </a:extLst>
          </p:cNvPr>
          <p:cNvSpPr>
            <a:spLocks noGrp="1"/>
          </p:cNvSpPr>
          <p:nvPr>
            <p:ph type="sldNum" sz="quarter" idx="10"/>
          </p:nvPr>
        </p:nvSpPr>
        <p:spPr/>
        <p:txBody>
          <a:bodyPr/>
          <a:lstStyle/>
          <a:p>
            <a:pPr>
              <a:defRPr/>
            </a:pPr>
            <a:fld id="{60ED8BF0-CD71-4683-B2C5-67F4CFF6558A}" type="slidenum">
              <a:rPr lang="en-US" smtClean="0">
                <a:solidFill>
                  <a:prstClr val="black"/>
                </a:solidFill>
              </a:rPr>
              <a:pPr>
                <a:defRPr/>
              </a:pPr>
              <a:t>3</a:t>
            </a:fld>
            <a:endParaRPr lang="en-US" dirty="0">
              <a:solidFill>
                <a:prstClr val="black"/>
              </a:solidFill>
            </a:endParaRPr>
          </a:p>
        </p:txBody>
      </p:sp>
      <p:sp>
        <p:nvSpPr>
          <p:cNvPr id="5" name="Footer Placeholder 4">
            <a:extLst>
              <a:ext uri="{FF2B5EF4-FFF2-40B4-BE49-F238E27FC236}">
                <a16:creationId xmlns:a16="http://schemas.microsoft.com/office/drawing/2014/main" id="{9DF86725-78D8-6449-A4EE-B929625EF08D}"/>
              </a:ext>
            </a:extLst>
          </p:cNvPr>
          <p:cNvSpPr>
            <a:spLocks noGrp="1"/>
          </p:cNvSpPr>
          <p:nvPr>
            <p:ph type="ftr" sz="quarter" idx="11"/>
          </p:nvPr>
        </p:nvSpPr>
        <p:spPr/>
        <p:txBody>
          <a:bodyPr/>
          <a:lstStyle/>
          <a:p>
            <a:pPr>
              <a:defRPr/>
            </a:pPr>
            <a:r>
              <a:rPr lang="en-US">
                <a:solidFill>
                  <a:prstClr val="black">
                    <a:tint val="75000"/>
                  </a:prstClr>
                </a:solidFill>
              </a:rPr>
              <a:t>© Dye, Finn, Lansford, Magee &amp; Sridharan</a:t>
            </a:r>
            <a:endParaRPr lang="en-US" dirty="0">
              <a:solidFill>
                <a:prstClr val="black">
                  <a:tint val="75000"/>
                </a:prstClr>
              </a:solidFill>
            </a:endParaRPr>
          </a:p>
        </p:txBody>
      </p:sp>
      <p:graphicFrame>
        <p:nvGraphicFramePr>
          <p:cNvPr id="6" name="Table 5">
            <a:extLst>
              <a:ext uri="{FF2B5EF4-FFF2-40B4-BE49-F238E27FC236}">
                <a16:creationId xmlns:a16="http://schemas.microsoft.com/office/drawing/2014/main" id="{B5297681-A395-D946-B378-98D49D193ADB}"/>
              </a:ext>
            </a:extLst>
          </p:cNvPr>
          <p:cNvGraphicFramePr>
            <a:graphicFrameLocks noGrp="1"/>
          </p:cNvGraphicFramePr>
          <p:nvPr>
            <p:extLst>
              <p:ext uri="{D42A27DB-BD31-4B8C-83A1-F6EECF244321}">
                <p14:modId xmlns:p14="http://schemas.microsoft.com/office/powerpoint/2010/main" val="3516381008"/>
              </p:ext>
            </p:extLst>
          </p:nvPr>
        </p:nvGraphicFramePr>
        <p:xfrm>
          <a:off x="1089349" y="1164772"/>
          <a:ext cx="10013302" cy="1848442"/>
        </p:xfrm>
        <a:graphic>
          <a:graphicData uri="http://schemas.openxmlformats.org/drawingml/2006/table">
            <a:tbl>
              <a:tblPr firstRow="1">
                <a:tableStyleId>{00A15C55-8517-42AA-B614-E9B94910E393}</a:tableStyleId>
              </a:tblPr>
              <a:tblGrid>
                <a:gridCol w="3526971">
                  <a:extLst>
                    <a:ext uri="{9D8B030D-6E8A-4147-A177-3AD203B41FA5}">
                      <a16:colId xmlns:a16="http://schemas.microsoft.com/office/drawing/2014/main" val="2827921868"/>
                    </a:ext>
                  </a:extLst>
                </a:gridCol>
                <a:gridCol w="1191765">
                  <a:extLst>
                    <a:ext uri="{9D8B030D-6E8A-4147-A177-3AD203B41FA5}">
                      <a16:colId xmlns:a16="http://schemas.microsoft.com/office/drawing/2014/main" val="2139112748"/>
                    </a:ext>
                  </a:extLst>
                </a:gridCol>
                <a:gridCol w="337807">
                  <a:extLst>
                    <a:ext uri="{9D8B030D-6E8A-4147-A177-3AD203B41FA5}">
                      <a16:colId xmlns:a16="http://schemas.microsoft.com/office/drawing/2014/main" val="3959244245"/>
                    </a:ext>
                  </a:extLst>
                </a:gridCol>
                <a:gridCol w="1377616">
                  <a:extLst>
                    <a:ext uri="{9D8B030D-6E8A-4147-A177-3AD203B41FA5}">
                      <a16:colId xmlns:a16="http://schemas.microsoft.com/office/drawing/2014/main" val="1685037864"/>
                    </a:ext>
                  </a:extLst>
                </a:gridCol>
                <a:gridCol w="443372">
                  <a:extLst>
                    <a:ext uri="{9D8B030D-6E8A-4147-A177-3AD203B41FA5}">
                      <a16:colId xmlns:a16="http://schemas.microsoft.com/office/drawing/2014/main" val="884875193"/>
                    </a:ext>
                  </a:extLst>
                </a:gridCol>
                <a:gridCol w="1377616">
                  <a:extLst>
                    <a:ext uri="{9D8B030D-6E8A-4147-A177-3AD203B41FA5}">
                      <a16:colId xmlns:a16="http://schemas.microsoft.com/office/drawing/2014/main" val="1875616735"/>
                    </a:ext>
                  </a:extLst>
                </a:gridCol>
                <a:gridCol w="401144">
                  <a:extLst>
                    <a:ext uri="{9D8B030D-6E8A-4147-A177-3AD203B41FA5}">
                      <a16:colId xmlns:a16="http://schemas.microsoft.com/office/drawing/2014/main" val="1620053245"/>
                    </a:ext>
                  </a:extLst>
                </a:gridCol>
                <a:gridCol w="1357011">
                  <a:extLst>
                    <a:ext uri="{9D8B030D-6E8A-4147-A177-3AD203B41FA5}">
                      <a16:colId xmlns:a16="http://schemas.microsoft.com/office/drawing/2014/main" val="158377195"/>
                    </a:ext>
                  </a:extLst>
                </a:gridCol>
              </a:tblGrid>
              <a:tr h="632186">
                <a:tc>
                  <a:txBody>
                    <a:bodyPr/>
                    <a:lstStyle/>
                    <a:p>
                      <a:pPr algn="l" fontAlgn="b"/>
                      <a:endParaRPr lang="en-US" sz="1600" b="0" i="0" u="none" strike="noStrike" dirty="0">
                        <a:solidFill>
                          <a:srgbClr val="000000"/>
                        </a:solidFill>
                        <a:effectLst/>
                        <a:latin typeface="Calibri" panose="020F0502020204030204" pitchFamily="34" charset="0"/>
                      </a:endParaRPr>
                    </a:p>
                  </a:txBody>
                  <a:tcPr marL="7776" marR="7776" marT="7776" marB="0" anchor="b"/>
                </a:tc>
                <a:tc>
                  <a:txBody>
                    <a:bodyPr/>
                    <a:lstStyle/>
                    <a:p>
                      <a:pPr algn="ctr" fontAlgn="b"/>
                      <a:r>
                        <a:rPr lang="en-US" sz="1600" u="none" strike="noStrike">
                          <a:effectLst/>
                        </a:rPr>
                        <a:t>ROE</a:t>
                      </a:r>
                      <a:endParaRPr lang="en-US" sz="1600" b="1" i="0" u="none" strike="noStrike">
                        <a:solidFill>
                          <a:srgbClr val="000000"/>
                        </a:solidFill>
                        <a:effectLst/>
                        <a:latin typeface="Calibri" panose="020F0502020204030204" pitchFamily="34" charset="0"/>
                      </a:endParaRPr>
                    </a:p>
                  </a:txBody>
                  <a:tcPr marL="7776" marR="7776" marT="7776" marB="0" anchor="b"/>
                </a:tc>
                <a:tc>
                  <a:txBody>
                    <a:bodyPr/>
                    <a:lstStyle/>
                    <a:p>
                      <a:pPr algn="ctr" fontAlgn="b"/>
                      <a:r>
                        <a:rPr lang="en-US" sz="1600" u="none" strike="noStrike">
                          <a:effectLst/>
                        </a:rPr>
                        <a:t>-</a:t>
                      </a:r>
                      <a:endParaRPr lang="en-US" sz="1600" b="1" i="0" u="none" strike="noStrike">
                        <a:solidFill>
                          <a:srgbClr val="000000"/>
                        </a:solidFill>
                        <a:effectLst/>
                        <a:latin typeface="Calibri" panose="020F0502020204030204" pitchFamily="34" charset="0"/>
                      </a:endParaRPr>
                    </a:p>
                  </a:txBody>
                  <a:tcPr marL="7776" marR="7776" marT="7776" marB="0" anchor="b"/>
                </a:tc>
                <a:tc>
                  <a:txBody>
                    <a:bodyPr/>
                    <a:lstStyle/>
                    <a:p>
                      <a:pPr algn="ctr" fontAlgn="b"/>
                      <a:r>
                        <a:rPr lang="en-US" sz="1600" u="none" strike="noStrike">
                          <a:effectLst/>
                        </a:rPr>
                        <a:t>ROA</a:t>
                      </a:r>
                      <a:endParaRPr lang="en-US" sz="1600" b="1" i="0" u="none" strike="noStrike">
                        <a:solidFill>
                          <a:srgbClr val="000000"/>
                        </a:solidFill>
                        <a:effectLst/>
                        <a:latin typeface="Calibri" panose="020F0502020204030204" pitchFamily="34" charset="0"/>
                      </a:endParaRPr>
                    </a:p>
                  </a:txBody>
                  <a:tcPr marL="7776" marR="7776" marT="7776" marB="0" anchor="b"/>
                </a:tc>
                <a:tc>
                  <a:txBody>
                    <a:bodyPr/>
                    <a:lstStyle/>
                    <a:p>
                      <a:pPr algn="ctr" fontAlgn="b"/>
                      <a:r>
                        <a:rPr lang="en-US" sz="1600" u="none" strike="noStrike">
                          <a:effectLst/>
                        </a:rPr>
                        <a:t>=</a:t>
                      </a:r>
                      <a:endParaRPr lang="en-US" sz="1600" b="1" i="0" u="none" strike="noStrike">
                        <a:solidFill>
                          <a:srgbClr val="000000"/>
                        </a:solidFill>
                        <a:effectLst/>
                        <a:latin typeface="Calibri" panose="020F0502020204030204" pitchFamily="34" charset="0"/>
                      </a:endParaRPr>
                    </a:p>
                  </a:txBody>
                  <a:tcPr marL="7776" marR="7776" marT="7776" marB="0" anchor="b"/>
                </a:tc>
                <a:tc>
                  <a:txBody>
                    <a:bodyPr/>
                    <a:lstStyle/>
                    <a:p>
                      <a:pPr algn="ctr" fontAlgn="b"/>
                      <a:r>
                        <a:rPr lang="en-US" sz="1600" u="none" strike="noStrike" dirty="0">
                          <a:effectLst/>
                        </a:rPr>
                        <a:t>ROFL</a:t>
                      </a:r>
                      <a:endParaRPr lang="en-US" sz="1600" b="1" i="0" u="none" strike="noStrike" dirty="0">
                        <a:solidFill>
                          <a:srgbClr val="000000"/>
                        </a:solidFill>
                        <a:effectLst/>
                        <a:latin typeface="Calibri" panose="020F0502020204030204" pitchFamily="34" charset="0"/>
                      </a:endParaRPr>
                    </a:p>
                  </a:txBody>
                  <a:tcPr marL="7776" marR="7776" marT="7776" marB="0" anchor="b"/>
                </a:tc>
                <a:tc>
                  <a:txBody>
                    <a:bodyPr/>
                    <a:lstStyle/>
                    <a:p>
                      <a:pPr algn="ctr" fontAlgn="b"/>
                      <a:endParaRPr lang="en-US" sz="1600" b="1" i="0" u="none" strike="noStrike">
                        <a:solidFill>
                          <a:srgbClr val="000000"/>
                        </a:solidFill>
                        <a:effectLst/>
                        <a:latin typeface="Calibri" panose="020F0502020204030204" pitchFamily="34" charset="0"/>
                      </a:endParaRPr>
                    </a:p>
                  </a:txBody>
                  <a:tcPr marL="7776" marR="7776" marT="7776" marB="0" anchor="b"/>
                </a:tc>
                <a:tc>
                  <a:txBody>
                    <a:bodyPr/>
                    <a:lstStyle/>
                    <a:p>
                      <a:pPr algn="ctr" fontAlgn="b"/>
                      <a:r>
                        <a:rPr lang="en-US" sz="1600" u="none" strike="noStrike">
                          <a:effectLst/>
                        </a:rPr>
                        <a:t>Financial Leverage</a:t>
                      </a:r>
                      <a:endParaRPr lang="en-US" sz="1600" b="1" i="0" u="none" strike="noStrike">
                        <a:solidFill>
                          <a:srgbClr val="000000"/>
                        </a:solidFill>
                        <a:effectLst/>
                        <a:latin typeface="Calibri" panose="020F0502020204030204" pitchFamily="34" charset="0"/>
                      </a:endParaRPr>
                    </a:p>
                  </a:txBody>
                  <a:tcPr marL="7776" marR="7776" marT="7776" marB="0" anchor="b"/>
                </a:tc>
                <a:extLst>
                  <a:ext uri="{0D108BD9-81ED-4DB2-BD59-A6C34878D82A}">
                    <a16:rowId xmlns:a16="http://schemas.microsoft.com/office/drawing/2014/main" val="2439525514"/>
                  </a:ext>
                </a:extLst>
              </a:tr>
              <a:tr h="456161">
                <a:tc>
                  <a:txBody>
                    <a:bodyPr/>
                    <a:lstStyle/>
                    <a:p>
                      <a:pPr algn="l" fontAlgn="b"/>
                      <a:r>
                        <a:rPr lang="en-US" sz="1600" u="none" strike="noStrike" dirty="0">
                          <a:effectLst/>
                        </a:rPr>
                        <a:t>ADOBE INC</a:t>
                      </a:r>
                      <a:endParaRPr lang="en-US" sz="1600" b="0" i="0" u="none" strike="noStrike" dirty="0">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r" fontAlgn="b"/>
                      <a:r>
                        <a:rPr lang="en-US" sz="1600" u="none" strike="noStrike" dirty="0">
                          <a:effectLst/>
                        </a:rPr>
                        <a:t>34.37%</a:t>
                      </a:r>
                      <a:endParaRPr lang="en-US" sz="1600" b="0" i="0" u="none" strike="noStrike" dirty="0">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r" fontAlgn="b"/>
                      <a:r>
                        <a:rPr lang="en-US" sz="1600" u="none" strike="noStrike" dirty="0">
                          <a:effectLst/>
                        </a:rPr>
                        <a:t>19.06%</a:t>
                      </a:r>
                      <a:endParaRPr lang="en-US" sz="1600" b="0" i="0" u="none" strike="noStrike" dirty="0">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marL="0" algn="r" defTabSz="457200" rtl="0" eaLnBrk="1" fontAlgn="b" latinLnBrk="0" hangingPunct="1"/>
                      <a:r>
                        <a:rPr lang="en-US" sz="1600" u="none" strike="noStrike" kern="1200" dirty="0">
                          <a:solidFill>
                            <a:schemeClr val="dk1"/>
                          </a:solidFill>
                          <a:effectLst/>
                          <a:latin typeface="+mn-lt"/>
                          <a:ea typeface="+mn-ea"/>
                          <a:cs typeface="+mn-cs"/>
                        </a:rPr>
                        <a:t>15%</a:t>
                      </a:r>
                    </a:p>
                  </a:txBody>
                  <a:tcPr marL="9525" marR="9525" marT="9525" marB="0" anchor="b">
                    <a:solidFill>
                      <a:schemeClr val="bg1"/>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r" fontAlgn="b"/>
                      <a:r>
                        <a:rPr lang="en-US" sz="1600" u="none" strike="noStrike" dirty="0">
                          <a:effectLst/>
                        </a:rPr>
                        <a:t>1.84</a:t>
                      </a:r>
                      <a:endParaRPr lang="en-US" sz="1600" b="0" i="0" u="none" strike="noStrike" dirty="0">
                        <a:solidFill>
                          <a:srgbClr val="000000"/>
                        </a:solidFill>
                        <a:effectLst/>
                        <a:latin typeface="Calibri" panose="020F0502020204030204" pitchFamily="34" charset="0"/>
                      </a:endParaRPr>
                    </a:p>
                  </a:txBody>
                  <a:tcPr marL="7776" marR="7776" marT="7776" marB="0" anchor="b">
                    <a:solidFill>
                      <a:schemeClr val="bg1"/>
                    </a:solidFill>
                  </a:tcPr>
                </a:tc>
                <a:extLst>
                  <a:ext uri="{0D108BD9-81ED-4DB2-BD59-A6C34878D82A}">
                    <a16:rowId xmlns:a16="http://schemas.microsoft.com/office/drawing/2014/main" val="3799869484"/>
                  </a:ext>
                </a:extLst>
              </a:tr>
              <a:tr h="248685">
                <a:tc>
                  <a:txBody>
                    <a:bodyPr/>
                    <a:lstStyle/>
                    <a:p>
                      <a:pPr algn="l" fontAlgn="b"/>
                      <a:r>
                        <a:rPr lang="en-US" sz="1600" u="none" strike="noStrike" dirty="0">
                          <a:effectLst/>
                        </a:rPr>
                        <a:t>ZENDESK INC</a:t>
                      </a:r>
                      <a:endParaRPr lang="en-US" sz="1600" b="0" i="0" u="none" strike="noStrike" dirty="0">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r" fontAlgn="b"/>
                      <a:r>
                        <a:rPr lang="en-US" sz="1600" u="sng" strike="noStrike">
                          <a:effectLst/>
                        </a:rPr>
                        <a:t>-48.56%</a:t>
                      </a:r>
                      <a:endParaRPr lang="en-US" sz="1600" b="0" i="0" u="sng"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l" fontAlgn="b"/>
                      <a:endParaRPr lang="en-US" sz="1600" b="0" i="0" u="sng"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r" fontAlgn="b"/>
                      <a:r>
                        <a:rPr lang="en-US" sz="1600" u="sng" strike="noStrike" dirty="0">
                          <a:effectLst/>
                        </a:rPr>
                        <a:t>-7.69%</a:t>
                      </a:r>
                      <a:endParaRPr lang="en-US" sz="1600" b="0" i="0" u="sng" strike="noStrike" dirty="0">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l" fontAlgn="b"/>
                      <a:endParaRPr lang="en-US" sz="1600" b="0" i="0" u="sng"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marL="0" algn="r" defTabSz="457200" rtl="0" eaLnBrk="1" fontAlgn="b" latinLnBrk="0" hangingPunct="1"/>
                      <a:r>
                        <a:rPr lang="en-US" sz="1600" u="sng" strike="noStrike" kern="1200" dirty="0">
                          <a:solidFill>
                            <a:schemeClr val="dk1"/>
                          </a:solidFill>
                          <a:effectLst/>
                          <a:latin typeface="+mn-lt"/>
                          <a:ea typeface="+mn-ea"/>
                          <a:cs typeface="+mn-cs"/>
                        </a:rPr>
                        <a:t>-41%</a:t>
                      </a:r>
                    </a:p>
                  </a:txBody>
                  <a:tcPr marL="9525" marR="9525" marT="9525" marB="0" anchor="b">
                    <a:solidFill>
                      <a:schemeClr val="bg1"/>
                    </a:solidFill>
                  </a:tcPr>
                </a:tc>
                <a:tc>
                  <a:txBody>
                    <a:bodyPr/>
                    <a:lstStyle/>
                    <a:p>
                      <a:pPr algn="l" fontAlgn="b"/>
                      <a:endParaRPr lang="en-US" sz="1600" b="0" i="0" u="sng"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r" fontAlgn="b"/>
                      <a:r>
                        <a:rPr lang="en-US" sz="1600" u="sng" strike="noStrike" dirty="0">
                          <a:effectLst/>
                        </a:rPr>
                        <a:t>5.00</a:t>
                      </a:r>
                      <a:endParaRPr lang="en-US" sz="1600" b="0" i="0" u="sng" strike="noStrike" dirty="0">
                        <a:solidFill>
                          <a:srgbClr val="000000"/>
                        </a:solidFill>
                        <a:effectLst/>
                        <a:latin typeface="Calibri" panose="020F0502020204030204" pitchFamily="34" charset="0"/>
                      </a:endParaRPr>
                    </a:p>
                  </a:txBody>
                  <a:tcPr marL="7776" marR="7776" marT="7776" marB="0" anchor="b">
                    <a:solidFill>
                      <a:schemeClr val="bg1"/>
                    </a:solidFill>
                  </a:tcPr>
                </a:tc>
                <a:extLst>
                  <a:ext uri="{0D108BD9-81ED-4DB2-BD59-A6C34878D82A}">
                    <a16:rowId xmlns:a16="http://schemas.microsoft.com/office/drawing/2014/main" val="3068257069"/>
                  </a:ext>
                </a:extLst>
              </a:tr>
              <a:tr h="248685">
                <a:tc>
                  <a:txBody>
                    <a:bodyPr/>
                    <a:lstStyle/>
                    <a:p>
                      <a:pPr algn="l" fontAlgn="b"/>
                      <a:r>
                        <a:rPr lang="en-US" sz="1600" u="none" strike="noStrike">
                          <a:effectLst/>
                        </a:rPr>
                        <a:t>Average</a:t>
                      </a:r>
                      <a:endParaRPr lang="en-US" sz="1600" b="0" i="0" u="none"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r" fontAlgn="b"/>
                      <a:r>
                        <a:rPr lang="en-US" sz="1600" u="none" strike="noStrike">
                          <a:effectLst/>
                        </a:rPr>
                        <a:t>-21.23%</a:t>
                      </a:r>
                      <a:endParaRPr lang="en-US" sz="1600" b="0" i="0" u="none"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r" fontAlgn="b"/>
                      <a:r>
                        <a:rPr lang="en-US" sz="1600" u="none" strike="noStrike" dirty="0">
                          <a:effectLst/>
                        </a:rPr>
                        <a:t>-3.27%</a:t>
                      </a:r>
                      <a:endParaRPr lang="en-US" sz="1600" b="0" i="0" u="none" strike="noStrike" dirty="0">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marL="0" algn="r" defTabSz="457200" rtl="0" eaLnBrk="1" fontAlgn="b" latinLnBrk="0" hangingPunct="1"/>
                      <a:r>
                        <a:rPr lang="en-US" sz="1600" u="none" strike="noStrike" kern="1200" dirty="0">
                          <a:solidFill>
                            <a:schemeClr val="dk1"/>
                          </a:solidFill>
                          <a:effectLst/>
                          <a:latin typeface="+mn-lt"/>
                          <a:ea typeface="+mn-ea"/>
                          <a:cs typeface="+mn-cs"/>
                        </a:rPr>
                        <a:t>-18%</a:t>
                      </a:r>
                    </a:p>
                  </a:txBody>
                  <a:tcPr marL="9525" marR="9525" marT="9525" marB="0" anchor="b">
                    <a:solidFill>
                      <a:schemeClr val="bg1"/>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r" fontAlgn="b"/>
                      <a:r>
                        <a:rPr lang="en-US" sz="1600" u="none" strike="noStrike" dirty="0">
                          <a:effectLst/>
                        </a:rPr>
                        <a:t>2.94</a:t>
                      </a:r>
                      <a:endParaRPr lang="en-US" sz="1600" b="0" i="0" u="none" strike="noStrike" dirty="0">
                        <a:solidFill>
                          <a:srgbClr val="000000"/>
                        </a:solidFill>
                        <a:effectLst/>
                        <a:latin typeface="Calibri" panose="020F0502020204030204" pitchFamily="34" charset="0"/>
                      </a:endParaRPr>
                    </a:p>
                  </a:txBody>
                  <a:tcPr marL="7776" marR="7776" marT="7776" marB="0" anchor="b">
                    <a:solidFill>
                      <a:schemeClr val="bg1"/>
                    </a:solidFill>
                  </a:tcPr>
                </a:tc>
                <a:extLst>
                  <a:ext uri="{0D108BD9-81ED-4DB2-BD59-A6C34878D82A}">
                    <a16:rowId xmlns:a16="http://schemas.microsoft.com/office/drawing/2014/main" val="2297469606"/>
                  </a:ext>
                </a:extLst>
              </a:tr>
              <a:tr h="248685">
                <a:tc>
                  <a:txBody>
                    <a:bodyPr/>
                    <a:lstStyle/>
                    <a:p>
                      <a:pPr algn="l" fontAlgn="b"/>
                      <a:r>
                        <a:rPr lang="en-US" sz="1600" u="none" strike="noStrike">
                          <a:effectLst/>
                        </a:rPr>
                        <a:t>Median</a:t>
                      </a:r>
                      <a:endParaRPr lang="en-US" sz="1600" b="0" i="0" u="none"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r" fontAlgn="b"/>
                      <a:r>
                        <a:rPr lang="en-US" sz="1600" u="none" strike="noStrike">
                          <a:effectLst/>
                        </a:rPr>
                        <a:t>-6.83%</a:t>
                      </a:r>
                      <a:endParaRPr lang="en-US" sz="1600" b="0" i="0" u="none"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r" fontAlgn="b"/>
                      <a:r>
                        <a:rPr lang="en-US" sz="1600" u="none" strike="noStrike" dirty="0">
                          <a:effectLst/>
                        </a:rPr>
                        <a:t>-2.50%</a:t>
                      </a:r>
                      <a:endParaRPr lang="en-US" sz="1600" b="0" i="0" u="none" strike="noStrike" dirty="0">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marL="0" algn="r" defTabSz="457200" rtl="0" eaLnBrk="1" fontAlgn="b" latinLnBrk="0" hangingPunct="1"/>
                      <a:r>
                        <a:rPr lang="en-US" sz="1600" u="none" strike="noStrike" kern="1200" dirty="0">
                          <a:solidFill>
                            <a:schemeClr val="dk1"/>
                          </a:solidFill>
                          <a:effectLst/>
                          <a:latin typeface="+mn-lt"/>
                          <a:ea typeface="+mn-ea"/>
                          <a:cs typeface="+mn-cs"/>
                        </a:rPr>
                        <a:t>-4%</a:t>
                      </a:r>
                    </a:p>
                  </a:txBody>
                  <a:tcPr marL="9525" marR="9525" marT="9525" marB="0" anchor="b">
                    <a:solidFill>
                      <a:schemeClr val="bg1"/>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7776" marR="7776" marT="7776" marB="0" anchor="b">
                    <a:solidFill>
                      <a:schemeClr val="bg1"/>
                    </a:solidFill>
                  </a:tcPr>
                </a:tc>
                <a:tc>
                  <a:txBody>
                    <a:bodyPr/>
                    <a:lstStyle/>
                    <a:p>
                      <a:pPr algn="r" fontAlgn="b"/>
                      <a:r>
                        <a:rPr lang="en-US" sz="1600" u="none" strike="noStrike" dirty="0">
                          <a:effectLst/>
                        </a:rPr>
                        <a:t>2.49</a:t>
                      </a:r>
                      <a:endParaRPr lang="en-US" sz="1600" b="0" i="0" u="none" strike="noStrike" dirty="0">
                        <a:solidFill>
                          <a:srgbClr val="000000"/>
                        </a:solidFill>
                        <a:effectLst/>
                        <a:latin typeface="Calibri" panose="020F0502020204030204" pitchFamily="34" charset="0"/>
                      </a:endParaRPr>
                    </a:p>
                  </a:txBody>
                  <a:tcPr marL="7776" marR="7776" marT="7776" marB="0" anchor="b">
                    <a:solidFill>
                      <a:schemeClr val="bg1"/>
                    </a:solidFill>
                  </a:tcPr>
                </a:tc>
                <a:extLst>
                  <a:ext uri="{0D108BD9-81ED-4DB2-BD59-A6C34878D82A}">
                    <a16:rowId xmlns:a16="http://schemas.microsoft.com/office/drawing/2014/main" val="194723729"/>
                  </a:ext>
                </a:extLst>
              </a:tr>
            </a:tbl>
          </a:graphicData>
        </a:graphic>
      </p:graphicFrame>
      <p:sp>
        <p:nvSpPr>
          <p:cNvPr id="2" name="TextBox 1">
            <a:extLst>
              <a:ext uri="{FF2B5EF4-FFF2-40B4-BE49-F238E27FC236}">
                <a16:creationId xmlns:a16="http://schemas.microsoft.com/office/drawing/2014/main" id="{7B499BCF-95BF-5140-B4F3-70F64E674FF9}"/>
              </a:ext>
            </a:extLst>
          </p:cNvPr>
          <p:cNvSpPr txBox="1"/>
          <p:nvPr/>
        </p:nvSpPr>
        <p:spPr>
          <a:xfrm>
            <a:off x="990600" y="152400"/>
            <a:ext cx="9274626" cy="923330"/>
          </a:xfrm>
          <a:prstGeom prst="rect">
            <a:avLst/>
          </a:prstGeom>
          <a:noFill/>
        </p:spPr>
        <p:txBody>
          <a:bodyPr wrap="square" rtlCol="0">
            <a:spAutoFit/>
          </a:bodyPr>
          <a:lstStyle/>
          <a:p>
            <a:r>
              <a:rPr lang="en-US" dirty="0"/>
              <a:t>Table 1 – ROE, ROA, ROFL and Financial Leverage.  Use the most recent quarter of data available (Trailing twelve months). Present data for each firm in your sample.  Highlight top and bottom performer in terms of ROE</a:t>
            </a:r>
          </a:p>
        </p:txBody>
      </p:sp>
      <p:sp>
        <p:nvSpPr>
          <p:cNvPr id="3" name="TextBox 2">
            <a:extLst>
              <a:ext uri="{FF2B5EF4-FFF2-40B4-BE49-F238E27FC236}">
                <a16:creationId xmlns:a16="http://schemas.microsoft.com/office/drawing/2014/main" id="{514AB2F5-B364-2A40-A576-F6E2C2B2660B}"/>
              </a:ext>
            </a:extLst>
          </p:cNvPr>
          <p:cNvSpPr txBox="1"/>
          <p:nvPr/>
        </p:nvSpPr>
        <p:spPr>
          <a:xfrm>
            <a:off x="1179095" y="4310916"/>
            <a:ext cx="8181474" cy="369332"/>
          </a:xfrm>
          <a:prstGeom prst="rect">
            <a:avLst/>
          </a:prstGeom>
          <a:noFill/>
        </p:spPr>
        <p:txBody>
          <a:bodyPr wrap="square" rtlCol="0">
            <a:spAutoFit/>
          </a:bodyPr>
          <a:lstStyle/>
          <a:p>
            <a:r>
              <a:rPr lang="en-US" dirty="0"/>
              <a:t>ROA:  </a:t>
            </a:r>
            <a:r>
              <a:rPr lang="en-US" dirty="0" err="1"/>
              <a:t>fsa</a:t>
            </a:r>
            <a:r>
              <a:rPr lang="en-US" dirty="0"/>
              <a:t>['</a:t>
            </a:r>
            <a:r>
              <a:rPr lang="en-US" dirty="0" err="1"/>
              <a:t>roa_ttm</a:t>
            </a:r>
            <a:r>
              <a:rPr lang="en-US" dirty="0"/>
              <a:t>']=</a:t>
            </a:r>
            <a:r>
              <a:rPr lang="en-US" dirty="0" err="1"/>
              <a:t>fsa.rolling_nopat</a:t>
            </a:r>
            <a:r>
              <a:rPr lang="en-US" dirty="0"/>
              <a:t>/((fsa.atq+fsa.lag4_atq)/2)</a:t>
            </a:r>
          </a:p>
        </p:txBody>
      </p:sp>
      <p:sp>
        <p:nvSpPr>
          <p:cNvPr id="7" name="TextBox 6">
            <a:extLst>
              <a:ext uri="{FF2B5EF4-FFF2-40B4-BE49-F238E27FC236}">
                <a16:creationId xmlns:a16="http://schemas.microsoft.com/office/drawing/2014/main" id="{AABB9BCE-FFFF-DD42-95C8-BFE04430C3A0}"/>
              </a:ext>
            </a:extLst>
          </p:cNvPr>
          <p:cNvSpPr txBox="1"/>
          <p:nvPr/>
        </p:nvSpPr>
        <p:spPr>
          <a:xfrm>
            <a:off x="1179095" y="3530332"/>
            <a:ext cx="2185214" cy="646331"/>
          </a:xfrm>
          <a:prstGeom prst="rect">
            <a:avLst/>
          </a:prstGeom>
          <a:noFill/>
        </p:spPr>
        <p:txBody>
          <a:bodyPr wrap="none" rtlCol="0">
            <a:spAutoFit/>
          </a:bodyPr>
          <a:lstStyle/>
          <a:p>
            <a:r>
              <a:rPr lang="en-US" dirty="0"/>
              <a:t>From Python Code:</a:t>
            </a:r>
          </a:p>
          <a:p>
            <a:endParaRPr lang="en-US" dirty="0"/>
          </a:p>
        </p:txBody>
      </p:sp>
      <p:sp>
        <p:nvSpPr>
          <p:cNvPr id="8" name="TextBox 7">
            <a:extLst>
              <a:ext uri="{FF2B5EF4-FFF2-40B4-BE49-F238E27FC236}">
                <a16:creationId xmlns:a16="http://schemas.microsoft.com/office/drawing/2014/main" id="{B459DBD6-D5CC-7F43-9DED-BB45E2DE2B53}"/>
              </a:ext>
            </a:extLst>
          </p:cNvPr>
          <p:cNvSpPr txBox="1"/>
          <p:nvPr/>
        </p:nvSpPr>
        <p:spPr>
          <a:xfrm>
            <a:off x="1179095" y="3941584"/>
            <a:ext cx="6452407" cy="369332"/>
          </a:xfrm>
          <a:prstGeom prst="rect">
            <a:avLst/>
          </a:prstGeom>
          <a:noFill/>
        </p:spPr>
        <p:txBody>
          <a:bodyPr wrap="none" rtlCol="0">
            <a:spAutoFit/>
          </a:bodyPr>
          <a:lstStyle/>
          <a:p>
            <a:r>
              <a:rPr lang="en-US" dirty="0"/>
              <a:t>ROE: </a:t>
            </a:r>
            <a:r>
              <a:rPr lang="en-US" dirty="0" err="1"/>
              <a:t>fsa</a:t>
            </a:r>
            <a:r>
              <a:rPr lang="en-US" dirty="0"/>
              <a:t>['</a:t>
            </a:r>
            <a:r>
              <a:rPr lang="en-US" dirty="0" err="1"/>
              <a:t>roe_ttm</a:t>
            </a:r>
            <a:r>
              <a:rPr lang="en-US" dirty="0"/>
              <a:t>']=</a:t>
            </a:r>
            <a:r>
              <a:rPr lang="en-US" dirty="0" err="1"/>
              <a:t>fsa.rolling_ni</a:t>
            </a:r>
            <a:r>
              <a:rPr lang="en-US" dirty="0"/>
              <a:t>/((fsa.teqq+fsa.lag4_teqq)/2)</a:t>
            </a:r>
          </a:p>
        </p:txBody>
      </p:sp>
      <p:sp>
        <p:nvSpPr>
          <p:cNvPr id="9" name="TextBox 8">
            <a:extLst>
              <a:ext uri="{FF2B5EF4-FFF2-40B4-BE49-F238E27FC236}">
                <a16:creationId xmlns:a16="http://schemas.microsoft.com/office/drawing/2014/main" id="{1550057F-8FC6-324F-8D18-8BEBD1B2E81C}"/>
              </a:ext>
            </a:extLst>
          </p:cNvPr>
          <p:cNvSpPr txBox="1"/>
          <p:nvPr/>
        </p:nvSpPr>
        <p:spPr>
          <a:xfrm>
            <a:off x="1179095" y="4680248"/>
            <a:ext cx="8600431" cy="369332"/>
          </a:xfrm>
          <a:prstGeom prst="rect">
            <a:avLst/>
          </a:prstGeom>
          <a:noFill/>
        </p:spPr>
        <p:txBody>
          <a:bodyPr wrap="none" rtlCol="0">
            <a:spAutoFit/>
          </a:bodyPr>
          <a:lstStyle/>
          <a:p>
            <a:r>
              <a:rPr lang="en-US" dirty="0"/>
              <a:t>Financial Leverage: </a:t>
            </a:r>
            <a:r>
              <a:rPr lang="en-US" dirty="0" err="1"/>
              <a:t>fsa</a:t>
            </a:r>
            <a:r>
              <a:rPr lang="en-US" dirty="0"/>
              <a:t>['leverage']=(fsa.atq+fsa.lag4_atq)/(fsa.teqq+fsa.lag4_teqq)</a:t>
            </a:r>
          </a:p>
        </p:txBody>
      </p:sp>
    </p:spTree>
    <p:extLst>
      <p:ext uri="{BB962C8B-B14F-4D97-AF65-F5344CB8AC3E}">
        <p14:creationId xmlns:p14="http://schemas.microsoft.com/office/powerpoint/2010/main" val="5578629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93EDE59-4851-4D00-A9EA-499707A8A959}"/>
              </a:ext>
            </a:extLst>
          </p:cNvPr>
          <p:cNvSpPr>
            <a:spLocks noGrp="1"/>
          </p:cNvSpPr>
          <p:nvPr>
            <p:ph type="title"/>
          </p:nvPr>
        </p:nvSpPr>
        <p:spPr/>
        <p:txBody>
          <a:bodyPr/>
          <a:lstStyle/>
          <a:p>
            <a:pPr eaLnBrk="1" hangingPunct="1"/>
            <a:r>
              <a:rPr lang="en-US" altLang="en-US" dirty="0">
                <a:solidFill>
                  <a:srgbClr val="7030A0"/>
                </a:solidFill>
              </a:rPr>
              <a:t>Comments/Observations related to Table 1</a:t>
            </a:r>
          </a:p>
        </p:txBody>
      </p:sp>
    </p:spTree>
    <p:extLst>
      <p:ext uri="{BB962C8B-B14F-4D97-AF65-F5344CB8AC3E}">
        <p14:creationId xmlns:p14="http://schemas.microsoft.com/office/powerpoint/2010/main" val="267134797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5E7355-79D6-2646-94B2-C632D6529C42}"/>
              </a:ext>
            </a:extLst>
          </p:cNvPr>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5" name="Slide Number Placeholder 4">
            <a:extLst>
              <a:ext uri="{FF2B5EF4-FFF2-40B4-BE49-F238E27FC236}">
                <a16:creationId xmlns:a16="http://schemas.microsoft.com/office/drawing/2014/main" id="{1235FE7D-0C59-9048-BF37-A933897A4416}"/>
              </a:ext>
            </a:extLst>
          </p:cNvPr>
          <p:cNvSpPr>
            <a:spLocks noGrp="1"/>
          </p:cNvSpPr>
          <p:nvPr>
            <p:ph type="sldNum" sz="quarter" idx="11"/>
          </p:nvPr>
        </p:nvSpPr>
        <p:spPr/>
        <p:txBody>
          <a:bodyPr/>
          <a:lstStyle/>
          <a:p>
            <a:fld id="{8010B76C-C533-3848-ADE6-F03E9FE1ACEB}" type="slidenum">
              <a:rPr lang="en-US" smtClean="0"/>
              <a:pPr/>
              <a:t>5</a:t>
            </a:fld>
            <a:endParaRPr lang="en-US" dirty="0"/>
          </a:p>
        </p:txBody>
      </p:sp>
      <p:graphicFrame>
        <p:nvGraphicFramePr>
          <p:cNvPr id="9" name="Content Placeholder 8">
            <a:extLst>
              <a:ext uri="{FF2B5EF4-FFF2-40B4-BE49-F238E27FC236}">
                <a16:creationId xmlns:a16="http://schemas.microsoft.com/office/drawing/2014/main" id="{F4D6D260-95F6-B543-9654-109DEE6A24C3}"/>
              </a:ext>
            </a:extLst>
          </p:cNvPr>
          <p:cNvGraphicFramePr>
            <a:graphicFrameLocks noGrp="1"/>
          </p:cNvGraphicFramePr>
          <p:nvPr>
            <p:ph idx="1"/>
            <p:extLst>
              <p:ext uri="{D42A27DB-BD31-4B8C-83A1-F6EECF244321}">
                <p14:modId xmlns:p14="http://schemas.microsoft.com/office/powerpoint/2010/main" val="2672686638"/>
              </p:ext>
            </p:extLst>
          </p:nvPr>
        </p:nvGraphicFramePr>
        <p:xfrm>
          <a:off x="1413848" y="1676969"/>
          <a:ext cx="8841787" cy="1752031"/>
        </p:xfrm>
        <a:graphic>
          <a:graphicData uri="http://schemas.openxmlformats.org/drawingml/2006/table">
            <a:tbl>
              <a:tblPr firstRow="1">
                <a:tableStyleId>{00A15C55-8517-42AA-B614-E9B94910E393}</a:tableStyleId>
              </a:tblPr>
              <a:tblGrid>
                <a:gridCol w="705746">
                  <a:extLst>
                    <a:ext uri="{9D8B030D-6E8A-4147-A177-3AD203B41FA5}">
                      <a16:colId xmlns:a16="http://schemas.microsoft.com/office/drawing/2014/main" val="3995655705"/>
                    </a:ext>
                  </a:extLst>
                </a:gridCol>
                <a:gridCol w="3071029">
                  <a:extLst>
                    <a:ext uri="{9D8B030D-6E8A-4147-A177-3AD203B41FA5}">
                      <a16:colId xmlns:a16="http://schemas.microsoft.com/office/drawing/2014/main" val="2988900492"/>
                    </a:ext>
                  </a:extLst>
                </a:gridCol>
                <a:gridCol w="1266253">
                  <a:extLst>
                    <a:ext uri="{9D8B030D-6E8A-4147-A177-3AD203B41FA5}">
                      <a16:colId xmlns:a16="http://schemas.microsoft.com/office/drawing/2014/main" val="1150374196"/>
                    </a:ext>
                  </a:extLst>
                </a:gridCol>
                <a:gridCol w="1266253">
                  <a:extLst>
                    <a:ext uri="{9D8B030D-6E8A-4147-A177-3AD203B41FA5}">
                      <a16:colId xmlns:a16="http://schemas.microsoft.com/office/drawing/2014/main" val="1941612464"/>
                    </a:ext>
                  </a:extLst>
                </a:gridCol>
                <a:gridCol w="1266253">
                  <a:extLst>
                    <a:ext uri="{9D8B030D-6E8A-4147-A177-3AD203B41FA5}">
                      <a16:colId xmlns:a16="http://schemas.microsoft.com/office/drawing/2014/main" val="3816022887"/>
                    </a:ext>
                  </a:extLst>
                </a:gridCol>
                <a:gridCol w="1266253">
                  <a:extLst>
                    <a:ext uri="{9D8B030D-6E8A-4147-A177-3AD203B41FA5}">
                      <a16:colId xmlns:a16="http://schemas.microsoft.com/office/drawing/2014/main" val="1440488033"/>
                    </a:ext>
                  </a:extLst>
                </a:gridCol>
              </a:tblGrid>
              <a:tr h="207817">
                <a:tc>
                  <a:txBody>
                    <a:bodyPr/>
                    <a:lstStyle/>
                    <a:p>
                      <a:pPr algn="l"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l" fontAlgn="b"/>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dirty="0">
                          <a:effectLst/>
                        </a:rPr>
                        <a:t>20211</a:t>
                      </a:r>
                      <a:endParaRPr lang="en-US" sz="1400" b="1"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20212</a:t>
                      </a:r>
                      <a:endParaRPr lang="en-US" sz="1400" b="1"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20213</a:t>
                      </a:r>
                      <a:endParaRPr lang="en-US" sz="1400" b="1"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20214</a:t>
                      </a:r>
                      <a:endParaRPr lang="en-US" sz="1400" b="1" i="0" u="none" strike="noStrike" baseline="0">
                        <a:solidFill>
                          <a:srgbClr val="000000"/>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1813514551"/>
                  </a:ext>
                </a:extLst>
              </a:tr>
              <a:tr h="271412">
                <a:tc>
                  <a:txBody>
                    <a:bodyPr/>
                    <a:lstStyle/>
                    <a:p>
                      <a:pPr algn="l" fontAlgn="b"/>
                      <a:r>
                        <a:rPr lang="en-US" sz="1400" u="none" strike="noStrike" baseline="0" dirty="0">
                          <a:effectLst/>
                        </a:rPr>
                        <a:t>QLYS</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l" fontAlgn="b"/>
                      <a:r>
                        <a:rPr lang="en-US" sz="1400" u="none" strike="noStrike" baseline="0">
                          <a:effectLst/>
                        </a:rPr>
                        <a:t>QUALYS INC</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10.34%</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9.41%</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dirty="0">
                          <a:effectLst/>
                        </a:rPr>
                        <a:t>9.97%</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dirty="0">
                          <a:effectLst/>
                        </a:rPr>
                        <a:t>9.15%</a:t>
                      </a:r>
                      <a:endParaRPr lang="en-US" sz="1400" b="0" i="0" u="none" strike="noStrike" baseline="0" dirty="0">
                        <a:solidFill>
                          <a:srgbClr val="000000"/>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1313440219"/>
                  </a:ext>
                </a:extLst>
              </a:tr>
              <a:tr h="252693">
                <a:tc>
                  <a:txBody>
                    <a:bodyPr/>
                    <a:lstStyle/>
                    <a:p>
                      <a:pPr algn="l" fontAlgn="b"/>
                      <a:r>
                        <a:rPr lang="en-US" sz="1400" u="none" strike="noStrike" baseline="0" dirty="0">
                          <a:effectLst/>
                        </a:rPr>
                        <a:t>QTWO</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l" fontAlgn="b"/>
                      <a:r>
                        <a:rPr lang="en-US" sz="1400" u="none" strike="noStrike" baseline="0" dirty="0">
                          <a:effectLst/>
                        </a:rPr>
                        <a:t>Q2 HOLDINGS INC</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-8.91%</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-7.37%</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dirty="0">
                          <a:effectLst/>
                        </a:rPr>
                        <a:t>-7.66%</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dirty="0">
                          <a:effectLst/>
                        </a:rPr>
                        <a:t>-6.31%</a:t>
                      </a:r>
                      <a:endParaRPr lang="en-US" sz="1400" b="0" i="0" u="none" strike="noStrike" baseline="0" dirty="0">
                        <a:solidFill>
                          <a:srgbClr val="000000"/>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4030457081"/>
                  </a:ext>
                </a:extLst>
              </a:tr>
              <a:tr h="252694">
                <a:tc>
                  <a:txBody>
                    <a:bodyPr/>
                    <a:lstStyle/>
                    <a:p>
                      <a:pPr algn="l" fontAlgn="b"/>
                      <a:r>
                        <a:rPr lang="en-US" sz="1400" u="none" strike="noStrike" baseline="0" dirty="0">
                          <a:effectLst/>
                        </a:rPr>
                        <a:t>RNG</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l" fontAlgn="b"/>
                      <a:r>
                        <a:rPr lang="en-US" sz="1400" u="none" strike="noStrike" baseline="0">
                          <a:effectLst/>
                        </a:rPr>
                        <a:t>RINGCENTRAL INC</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1.19%</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-4.34%</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dirty="0">
                          <a:effectLst/>
                        </a:rPr>
                        <a:t>-10.22%</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dirty="0">
                          <a:effectLst/>
                        </a:rPr>
                        <a:t>-13.66%</a:t>
                      </a:r>
                      <a:endParaRPr lang="en-US" sz="1400" b="0" i="0" u="none" strike="noStrike" baseline="0" dirty="0">
                        <a:solidFill>
                          <a:srgbClr val="000000"/>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3358392849"/>
                  </a:ext>
                </a:extLst>
              </a:tr>
              <a:tr h="269493">
                <a:tc>
                  <a:txBody>
                    <a:bodyPr/>
                    <a:lstStyle/>
                    <a:p>
                      <a:pPr algn="l" fontAlgn="b"/>
                      <a:r>
                        <a:rPr lang="en-US" sz="1400" u="none" strike="noStrike" baseline="0" dirty="0">
                          <a:effectLst/>
                        </a:rPr>
                        <a:t>SMAR</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l" fontAlgn="b"/>
                      <a:r>
                        <a:rPr lang="en-US" sz="1400" u="none" strike="noStrike" baseline="0" dirty="0">
                          <a:effectLst/>
                        </a:rPr>
                        <a:t>SMARTSHEET INC</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dirty="0">
                          <a:effectLst/>
                        </a:rPr>
                        <a:t>-14.73%</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dirty="0">
                          <a:effectLst/>
                        </a:rPr>
                        <a:t>-16.59%</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dirty="0">
                          <a:effectLst/>
                        </a:rPr>
                        <a:t>-16.59%</a:t>
                      </a:r>
                      <a:endParaRPr lang="en-US" sz="1400" b="0" i="0" u="none" strike="noStrike" baseline="0" dirty="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dirty="0">
                          <a:effectLst/>
                        </a:rPr>
                        <a:t>-17.87%</a:t>
                      </a:r>
                      <a:endParaRPr lang="en-US" sz="1400" b="0" i="0" u="none" strike="noStrike" baseline="0" dirty="0">
                        <a:solidFill>
                          <a:srgbClr val="000000"/>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780091975"/>
                  </a:ext>
                </a:extLst>
              </a:tr>
              <a:tr h="232058">
                <a:tc>
                  <a:txBody>
                    <a:bodyPr/>
                    <a:lstStyle/>
                    <a:p>
                      <a:pPr algn="l"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l" fontAlgn="b"/>
                      <a:r>
                        <a:rPr lang="en-US" sz="1400" u="none" strike="noStrike" baseline="0">
                          <a:effectLst/>
                        </a:rPr>
                        <a:t>Average</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-2.63%</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-3.00%</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-3.42%</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dirty="0">
                          <a:effectLst/>
                        </a:rPr>
                        <a:t>-2.24%</a:t>
                      </a:r>
                      <a:endParaRPr lang="en-US" sz="1400" b="0" i="0" u="none" strike="noStrike" baseline="0" dirty="0">
                        <a:solidFill>
                          <a:srgbClr val="000000"/>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2679421329"/>
                  </a:ext>
                </a:extLst>
              </a:tr>
              <a:tr h="253832">
                <a:tc>
                  <a:txBody>
                    <a:bodyPr/>
                    <a:lstStyle/>
                    <a:p>
                      <a:pPr algn="l" fontAlgn="b"/>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l" fontAlgn="b"/>
                      <a:r>
                        <a:rPr lang="en-US" sz="1400" u="none" strike="noStrike" baseline="0">
                          <a:effectLst/>
                        </a:rPr>
                        <a:t>Median</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-1.40%</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-1.95%</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a:effectLst/>
                        </a:rPr>
                        <a:t>-1.91%</a:t>
                      </a:r>
                      <a:endParaRPr lang="en-US" sz="1400" b="0" i="0" u="none" strike="noStrike" baseline="0">
                        <a:solidFill>
                          <a:srgbClr val="000000"/>
                        </a:solidFill>
                        <a:effectLst/>
                        <a:latin typeface="Calibri" panose="020F0502020204030204" pitchFamily="34" charset="0"/>
                      </a:endParaRPr>
                    </a:p>
                  </a:txBody>
                  <a:tcPr marL="6489" marR="6489" marT="6489" marB="0" anchor="b"/>
                </a:tc>
                <a:tc>
                  <a:txBody>
                    <a:bodyPr/>
                    <a:lstStyle/>
                    <a:p>
                      <a:pPr algn="r" fontAlgn="b"/>
                      <a:r>
                        <a:rPr lang="en-US" sz="1400" u="none" strike="noStrike" baseline="0" dirty="0">
                          <a:effectLst/>
                        </a:rPr>
                        <a:t>-1.89%</a:t>
                      </a:r>
                      <a:endParaRPr lang="en-US" sz="1400" b="0" i="0" u="none" strike="noStrike" baseline="0" dirty="0">
                        <a:solidFill>
                          <a:srgbClr val="000000"/>
                        </a:solidFill>
                        <a:effectLst/>
                        <a:latin typeface="Calibri" panose="020F0502020204030204" pitchFamily="34" charset="0"/>
                      </a:endParaRPr>
                    </a:p>
                  </a:txBody>
                  <a:tcPr marL="6489" marR="6489" marT="6489" marB="0" anchor="b"/>
                </a:tc>
                <a:extLst>
                  <a:ext uri="{0D108BD9-81ED-4DB2-BD59-A6C34878D82A}">
                    <a16:rowId xmlns:a16="http://schemas.microsoft.com/office/drawing/2014/main" val="1803195065"/>
                  </a:ext>
                </a:extLst>
              </a:tr>
            </a:tbl>
          </a:graphicData>
        </a:graphic>
      </p:graphicFrame>
      <p:sp>
        <p:nvSpPr>
          <p:cNvPr id="3" name="TextBox 2">
            <a:extLst>
              <a:ext uri="{FF2B5EF4-FFF2-40B4-BE49-F238E27FC236}">
                <a16:creationId xmlns:a16="http://schemas.microsoft.com/office/drawing/2014/main" id="{4331ED60-2FD2-1740-8C71-D1003740353B}"/>
              </a:ext>
            </a:extLst>
          </p:cNvPr>
          <p:cNvSpPr txBox="1"/>
          <p:nvPr/>
        </p:nvSpPr>
        <p:spPr>
          <a:xfrm>
            <a:off x="1243838" y="801924"/>
            <a:ext cx="9521004" cy="646331"/>
          </a:xfrm>
          <a:prstGeom prst="rect">
            <a:avLst/>
          </a:prstGeom>
          <a:noFill/>
        </p:spPr>
        <p:txBody>
          <a:bodyPr wrap="none" rtlCol="0">
            <a:spAutoFit/>
          </a:bodyPr>
          <a:lstStyle/>
          <a:p>
            <a:r>
              <a:rPr lang="en-US" dirty="0"/>
              <a:t>Table 2 – Trends in ROA.  You can include the most recent four quarters.  Or you can report</a:t>
            </a:r>
          </a:p>
          <a:p>
            <a:r>
              <a:rPr lang="en-US" dirty="0"/>
              <a:t>The fourth quarter for each of the past four years to show a longer trend).  </a:t>
            </a:r>
          </a:p>
        </p:txBody>
      </p:sp>
      <p:sp>
        <p:nvSpPr>
          <p:cNvPr id="10" name="TextBox 9">
            <a:extLst>
              <a:ext uri="{FF2B5EF4-FFF2-40B4-BE49-F238E27FC236}">
                <a16:creationId xmlns:a16="http://schemas.microsoft.com/office/drawing/2014/main" id="{313AA4CA-444C-F245-970D-5671CAF7C6DC}"/>
              </a:ext>
            </a:extLst>
          </p:cNvPr>
          <p:cNvSpPr txBox="1"/>
          <p:nvPr/>
        </p:nvSpPr>
        <p:spPr>
          <a:xfrm>
            <a:off x="1828800" y="4223084"/>
            <a:ext cx="9276899" cy="369332"/>
          </a:xfrm>
          <a:prstGeom prst="rect">
            <a:avLst/>
          </a:prstGeom>
          <a:noFill/>
        </p:spPr>
        <p:txBody>
          <a:bodyPr wrap="none" rtlCol="0">
            <a:spAutoFit/>
          </a:bodyPr>
          <a:lstStyle/>
          <a:p>
            <a:r>
              <a:rPr lang="en-US" dirty="0"/>
              <a:t>Comment on industry trends or unusual trends for one or more of the firms in the sample.</a:t>
            </a:r>
          </a:p>
        </p:txBody>
      </p:sp>
    </p:spTree>
    <p:extLst>
      <p:ext uri="{BB962C8B-B14F-4D97-AF65-F5344CB8AC3E}">
        <p14:creationId xmlns:p14="http://schemas.microsoft.com/office/powerpoint/2010/main" val="18988280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BC3DFF-2E90-2D41-9FFB-56813388F0A5}"/>
              </a:ext>
            </a:extLst>
          </p:cNvPr>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3" name="Slide Number Placeholder 2">
            <a:extLst>
              <a:ext uri="{FF2B5EF4-FFF2-40B4-BE49-F238E27FC236}">
                <a16:creationId xmlns:a16="http://schemas.microsoft.com/office/drawing/2014/main" id="{A7A0DC9E-52B8-5744-AAFF-86485F6BA6BD}"/>
              </a:ext>
            </a:extLst>
          </p:cNvPr>
          <p:cNvSpPr>
            <a:spLocks noGrp="1"/>
          </p:cNvSpPr>
          <p:nvPr>
            <p:ph type="sldNum" sz="quarter" idx="11"/>
          </p:nvPr>
        </p:nvSpPr>
        <p:spPr/>
        <p:txBody>
          <a:bodyPr/>
          <a:lstStyle/>
          <a:p>
            <a:fld id="{8010B76C-C533-3848-ADE6-F03E9FE1ACEB}" type="slidenum">
              <a:rPr lang="en-US" smtClean="0"/>
              <a:pPr/>
              <a:t>6</a:t>
            </a:fld>
            <a:endParaRPr lang="en-US" dirty="0"/>
          </a:p>
        </p:txBody>
      </p:sp>
      <p:graphicFrame>
        <p:nvGraphicFramePr>
          <p:cNvPr id="4" name="Table 3">
            <a:extLst>
              <a:ext uri="{FF2B5EF4-FFF2-40B4-BE49-F238E27FC236}">
                <a16:creationId xmlns:a16="http://schemas.microsoft.com/office/drawing/2014/main" id="{AFEC86B7-AC89-CA4A-872A-5D93A4EDAD08}"/>
              </a:ext>
            </a:extLst>
          </p:cNvPr>
          <p:cNvGraphicFramePr>
            <a:graphicFrameLocks noGrp="1"/>
          </p:cNvGraphicFramePr>
          <p:nvPr>
            <p:extLst>
              <p:ext uri="{D42A27DB-BD31-4B8C-83A1-F6EECF244321}">
                <p14:modId xmlns:p14="http://schemas.microsoft.com/office/powerpoint/2010/main" val="1782396946"/>
              </p:ext>
            </p:extLst>
          </p:nvPr>
        </p:nvGraphicFramePr>
        <p:xfrm>
          <a:off x="2209801" y="944629"/>
          <a:ext cx="6788428" cy="1767547"/>
        </p:xfrm>
        <a:graphic>
          <a:graphicData uri="http://schemas.openxmlformats.org/drawingml/2006/table">
            <a:tbl>
              <a:tblPr firstRow="1">
                <a:tableStyleId>{00A15C55-8517-42AA-B614-E9B94910E393}</a:tableStyleId>
              </a:tblPr>
              <a:tblGrid>
                <a:gridCol w="3034657">
                  <a:extLst>
                    <a:ext uri="{9D8B030D-6E8A-4147-A177-3AD203B41FA5}">
                      <a16:colId xmlns:a16="http://schemas.microsoft.com/office/drawing/2014/main" val="2363637506"/>
                    </a:ext>
                  </a:extLst>
                </a:gridCol>
                <a:gridCol w="1251257">
                  <a:extLst>
                    <a:ext uri="{9D8B030D-6E8A-4147-A177-3AD203B41FA5}">
                      <a16:colId xmlns:a16="http://schemas.microsoft.com/office/drawing/2014/main" val="3452939957"/>
                    </a:ext>
                  </a:extLst>
                </a:gridCol>
                <a:gridCol w="1251257">
                  <a:extLst>
                    <a:ext uri="{9D8B030D-6E8A-4147-A177-3AD203B41FA5}">
                      <a16:colId xmlns:a16="http://schemas.microsoft.com/office/drawing/2014/main" val="722243921"/>
                    </a:ext>
                  </a:extLst>
                </a:gridCol>
                <a:gridCol w="1251257">
                  <a:extLst>
                    <a:ext uri="{9D8B030D-6E8A-4147-A177-3AD203B41FA5}">
                      <a16:colId xmlns:a16="http://schemas.microsoft.com/office/drawing/2014/main" val="2625471633"/>
                    </a:ext>
                  </a:extLst>
                </a:gridCol>
              </a:tblGrid>
              <a:tr h="436033">
                <a:tc>
                  <a:txBody>
                    <a:bodyPr/>
                    <a:lstStyle/>
                    <a:p>
                      <a:pPr algn="l" fontAlgn="b"/>
                      <a:endParaRPr lang="en-US" sz="1400" b="0" i="0" u="none" strike="noStrike" dirty="0">
                        <a:solidFill>
                          <a:srgbClr val="000000"/>
                        </a:solidFill>
                        <a:effectLst/>
                        <a:latin typeface="Calibri" panose="020F0502020204030204" pitchFamily="34" charset="0"/>
                      </a:endParaRPr>
                    </a:p>
                  </a:txBody>
                  <a:tcPr marL="7776" marR="7776" marT="7776" marB="0" anchor="b"/>
                </a:tc>
                <a:tc>
                  <a:txBody>
                    <a:bodyPr/>
                    <a:lstStyle/>
                    <a:p>
                      <a:pPr algn="ctr" fontAlgn="b"/>
                      <a:r>
                        <a:rPr lang="en-US" sz="1400" u="none" strike="noStrike" dirty="0">
                          <a:effectLst/>
                        </a:rPr>
                        <a:t>ROA</a:t>
                      </a:r>
                      <a:endParaRPr lang="en-US" sz="1400" b="1" i="0" u="none" strike="noStrike" dirty="0">
                        <a:solidFill>
                          <a:srgbClr val="000000"/>
                        </a:solidFill>
                        <a:effectLst/>
                        <a:latin typeface="Calibri" panose="020F0502020204030204" pitchFamily="34" charset="0"/>
                      </a:endParaRPr>
                    </a:p>
                  </a:txBody>
                  <a:tcPr marL="7776" marR="7776" marT="7776" marB="0" anchor="b"/>
                </a:tc>
                <a:tc>
                  <a:txBody>
                    <a:bodyPr/>
                    <a:lstStyle/>
                    <a:p>
                      <a:pPr algn="ctr" fontAlgn="b"/>
                      <a:r>
                        <a:rPr lang="en-US" sz="1400" u="none" strike="noStrike" dirty="0">
                          <a:effectLst/>
                        </a:rPr>
                        <a:t>Profit Margin</a:t>
                      </a:r>
                      <a:endParaRPr lang="en-US" sz="1400" b="1" i="0" u="none" strike="noStrike" dirty="0">
                        <a:solidFill>
                          <a:srgbClr val="000000"/>
                        </a:solidFill>
                        <a:effectLst/>
                        <a:latin typeface="Calibri" panose="020F0502020204030204" pitchFamily="34" charset="0"/>
                      </a:endParaRPr>
                    </a:p>
                  </a:txBody>
                  <a:tcPr marL="7776" marR="7776" marT="7776" marB="0" anchor="b"/>
                </a:tc>
                <a:tc>
                  <a:txBody>
                    <a:bodyPr/>
                    <a:lstStyle/>
                    <a:p>
                      <a:pPr algn="ctr" fontAlgn="b"/>
                      <a:r>
                        <a:rPr lang="en-US" sz="1400" u="none" strike="noStrike" dirty="0">
                          <a:effectLst/>
                        </a:rPr>
                        <a:t>Asset Turnover</a:t>
                      </a:r>
                      <a:endParaRPr lang="en-US" sz="1400" b="1" i="0" u="none" strike="noStrike" dirty="0">
                        <a:solidFill>
                          <a:srgbClr val="000000"/>
                        </a:solidFill>
                        <a:effectLst/>
                        <a:latin typeface="Calibri" panose="020F0502020204030204" pitchFamily="34" charset="0"/>
                      </a:endParaRPr>
                    </a:p>
                  </a:txBody>
                  <a:tcPr marL="7776" marR="7776" marT="7776" marB="0" anchor="b"/>
                </a:tc>
                <a:extLst>
                  <a:ext uri="{0D108BD9-81ED-4DB2-BD59-A6C34878D82A}">
                    <a16:rowId xmlns:a16="http://schemas.microsoft.com/office/drawing/2014/main" val="3759581376"/>
                  </a:ext>
                </a:extLst>
              </a:tr>
              <a:tr h="221919">
                <a:tc>
                  <a:txBody>
                    <a:bodyPr/>
                    <a:lstStyle/>
                    <a:p>
                      <a:pPr algn="l" fontAlgn="b"/>
                      <a:r>
                        <a:rPr lang="en-US" sz="1400" u="none" strike="noStrike">
                          <a:effectLst/>
                        </a:rPr>
                        <a:t>GUIDEWIRE SOFTWARE INC</a:t>
                      </a:r>
                      <a:endParaRPr lang="en-US" sz="1400" b="0" i="0" u="none" strike="noStrike">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a:effectLst/>
                        </a:rPr>
                        <a:t>-2.21%</a:t>
                      </a:r>
                      <a:endParaRPr lang="en-US" sz="1400" b="0" i="0" u="none" strike="noStrike">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dirty="0">
                          <a:effectLst/>
                        </a:rPr>
                        <a:t>-6.96%</a:t>
                      </a:r>
                      <a:endParaRPr lang="en-US" sz="1400" b="0" i="0" u="none" strike="noStrike" dirty="0">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dirty="0">
                          <a:effectLst/>
                        </a:rPr>
                        <a:t>0.32</a:t>
                      </a:r>
                      <a:endParaRPr lang="en-US" sz="1400" b="0" i="0" u="none" strike="noStrike" dirty="0">
                        <a:solidFill>
                          <a:srgbClr val="000000"/>
                        </a:solidFill>
                        <a:effectLst/>
                        <a:latin typeface="Calibri" panose="020F0502020204030204" pitchFamily="34" charset="0"/>
                      </a:endParaRPr>
                    </a:p>
                  </a:txBody>
                  <a:tcPr marL="7776" marR="7776" marT="7776" marB="0" anchor="b"/>
                </a:tc>
                <a:extLst>
                  <a:ext uri="{0D108BD9-81ED-4DB2-BD59-A6C34878D82A}">
                    <a16:rowId xmlns:a16="http://schemas.microsoft.com/office/drawing/2014/main" val="3226022784"/>
                  </a:ext>
                </a:extLst>
              </a:tr>
              <a:tr h="221919">
                <a:tc>
                  <a:txBody>
                    <a:bodyPr/>
                    <a:lstStyle/>
                    <a:p>
                      <a:pPr algn="l" fontAlgn="b"/>
                      <a:r>
                        <a:rPr lang="en-US" sz="1400" u="none" strike="noStrike">
                          <a:effectLst/>
                        </a:rPr>
                        <a:t>HUBSPOT INC</a:t>
                      </a:r>
                      <a:endParaRPr lang="en-US" sz="1400" b="0" i="0" u="none" strike="noStrike">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a:effectLst/>
                        </a:rPr>
                        <a:t>-2.79%</a:t>
                      </a:r>
                      <a:endParaRPr lang="en-US" sz="1400" b="0" i="0" u="none" strike="noStrike">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dirty="0">
                          <a:effectLst/>
                        </a:rPr>
                        <a:t>-4.44%</a:t>
                      </a:r>
                      <a:endParaRPr lang="en-US" sz="1400" b="0" i="0" u="none" strike="noStrike" dirty="0">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a:effectLst/>
                        </a:rPr>
                        <a:t>0.63</a:t>
                      </a:r>
                      <a:endParaRPr lang="en-US" sz="1400" b="0" i="0" u="none" strike="noStrike">
                        <a:solidFill>
                          <a:srgbClr val="000000"/>
                        </a:solidFill>
                        <a:effectLst/>
                        <a:latin typeface="Calibri" panose="020F0502020204030204" pitchFamily="34" charset="0"/>
                      </a:endParaRPr>
                    </a:p>
                  </a:txBody>
                  <a:tcPr marL="7776" marR="7776" marT="7776" marB="0" anchor="b"/>
                </a:tc>
                <a:extLst>
                  <a:ext uri="{0D108BD9-81ED-4DB2-BD59-A6C34878D82A}">
                    <a16:rowId xmlns:a16="http://schemas.microsoft.com/office/drawing/2014/main" val="2655494236"/>
                  </a:ext>
                </a:extLst>
              </a:tr>
              <a:tr h="221919">
                <a:tc>
                  <a:txBody>
                    <a:bodyPr/>
                    <a:lstStyle/>
                    <a:p>
                      <a:pPr algn="l" fontAlgn="b"/>
                      <a:r>
                        <a:rPr lang="en-US" sz="1400" u="none" strike="noStrike" dirty="0">
                          <a:effectLst/>
                        </a:rPr>
                        <a:t>SERVICENOW INC</a:t>
                      </a:r>
                      <a:endParaRPr lang="en-US" sz="1400" b="0" i="0" u="none" strike="noStrike" dirty="0">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a:effectLst/>
                        </a:rPr>
                        <a:t>2.58%</a:t>
                      </a:r>
                      <a:endParaRPr lang="en-US" sz="1400" b="0" i="0" u="none" strike="noStrike">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dirty="0">
                          <a:effectLst/>
                        </a:rPr>
                        <a:t>4.28%</a:t>
                      </a:r>
                      <a:endParaRPr lang="en-US" sz="1400" b="0" i="0" u="none" strike="noStrike" dirty="0">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a:effectLst/>
                        </a:rPr>
                        <a:t>0.60</a:t>
                      </a:r>
                      <a:endParaRPr lang="en-US" sz="1400" b="0" i="0" u="none" strike="noStrike">
                        <a:solidFill>
                          <a:srgbClr val="000000"/>
                        </a:solidFill>
                        <a:effectLst/>
                        <a:latin typeface="Calibri" panose="020F0502020204030204" pitchFamily="34" charset="0"/>
                      </a:endParaRPr>
                    </a:p>
                  </a:txBody>
                  <a:tcPr marL="7776" marR="7776" marT="7776" marB="0" anchor="b"/>
                </a:tc>
                <a:extLst>
                  <a:ext uri="{0D108BD9-81ED-4DB2-BD59-A6C34878D82A}">
                    <a16:rowId xmlns:a16="http://schemas.microsoft.com/office/drawing/2014/main" val="3989825291"/>
                  </a:ext>
                </a:extLst>
              </a:tr>
              <a:tr h="221919">
                <a:tc>
                  <a:txBody>
                    <a:bodyPr/>
                    <a:lstStyle/>
                    <a:p>
                      <a:pPr algn="l" fontAlgn="b"/>
                      <a:r>
                        <a:rPr lang="en-US" sz="1400" u="none" strike="noStrike">
                          <a:effectLst/>
                        </a:rPr>
                        <a:t>ZENDESK INC</a:t>
                      </a:r>
                      <a:endParaRPr lang="en-US" sz="1400" b="0" i="0" u="none" strike="noStrike">
                        <a:solidFill>
                          <a:srgbClr val="000000"/>
                        </a:solidFill>
                        <a:effectLst/>
                        <a:latin typeface="Calibri" panose="020F0502020204030204" pitchFamily="34" charset="0"/>
                      </a:endParaRPr>
                    </a:p>
                  </a:txBody>
                  <a:tcPr marL="7776" marR="7776" marT="7776" marB="0" anchor="b"/>
                </a:tc>
                <a:tc>
                  <a:txBody>
                    <a:bodyPr/>
                    <a:lstStyle/>
                    <a:p>
                      <a:pPr algn="r" fontAlgn="b"/>
                      <a:r>
                        <a:rPr lang="en-US" sz="1400" u="sng" strike="noStrike" dirty="0">
                          <a:effectLst/>
                        </a:rPr>
                        <a:t>-7.69%</a:t>
                      </a:r>
                      <a:endParaRPr lang="en-US" sz="1400" b="0" i="0" u="sng" strike="noStrike" dirty="0">
                        <a:solidFill>
                          <a:srgbClr val="000000"/>
                        </a:solidFill>
                        <a:effectLst/>
                        <a:latin typeface="Calibri" panose="020F0502020204030204" pitchFamily="34" charset="0"/>
                      </a:endParaRPr>
                    </a:p>
                  </a:txBody>
                  <a:tcPr marL="7776" marR="7776" marT="7776" marB="0" anchor="b"/>
                </a:tc>
                <a:tc>
                  <a:txBody>
                    <a:bodyPr/>
                    <a:lstStyle/>
                    <a:p>
                      <a:pPr algn="r" fontAlgn="b"/>
                      <a:r>
                        <a:rPr lang="en-US" sz="1400" u="sng" strike="noStrike" dirty="0">
                          <a:effectLst/>
                        </a:rPr>
                        <a:t>-13.24%</a:t>
                      </a:r>
                      <a:endParaRPr lang="en-US" sz="1400" b="0" i="0" u="sng" strike="noStrike" dirty="0">
                        <a:solidFill>
                          <a:srgbClr val="000000"/>
                        </a:solidFill>
                        <a:effectLst/>
                        <a:latin typeface="Calibri" panose="020F0502020204030204" pitchFamily="34" charset="0"/>
                      </a:endParaRPr>
                    </a:p>
                  </a:txBody>
                  <a:tcPr marL="7776" marR="7776" marT="7776" marB="0" anchor="b"/>
                </a:tc>
                <a:tc>
                  <a:txBody>
                    <a:bodyPr/>
                    <a:lstStyle/>
                    <a:p>
                      <a:pPr algn="r" fontAlgn="b"/>
                      <a:r>
                        <a:rPr lang="en-US" sz="1400" u="sng" strike="noStrike" dirty="0">
                          <a:effectLst/>
                        </a:rPr>
                        <a:t>0.58</a:t>
                      </a:r>
                      <a:endParaRPr lang="en-US" sz="1400" b="0" i="0" u="sng" strike="noStrike" dirty="0">
                        <a:solidFill>
                          <a:srgbClr val="000000"/>
                        </a:solidFill>
                        <a:effectLst/>
                        <a:latin typeface="Calibri" panose="020F0502020204030204" pitchFamily="34" charset="0"/>
                      </a:endParaRPr>
                    </a:p>
                  </a:txBody>
                  <a:tcPr marL="7776" marR="7776" marT="7776" marB="0" anchor="b"/>
                </a:tc>
                <a:extLst>
                  <a:ext uri="{0D108BD9-81ED-4DB2-BD59-A6C34878D82A}">
                    <a16:rowId xmlns:a16="http://schemas.microsoft.com/office/drawing/2014/main" val="3054370626"/>
                  </a:ext>
                </a:extLst>
              </a:tr>
              <a:tr h="221919">
                <a:tc>
                  <a:txBody>
                    <a:bodyPr/>
                    <a:lstStyle/>
                    <a:p>
                      <a:pPr algn="l" fontAlgn="b"/>
                      <a:r>
                        <a:rPr lang="en-US" sz="1400" u="none" strike="noStrike">
                          <a:effectLst/>
                        </a:rPr>
                        <a:t>Average</a:t>
                      </a:r>
                      <a:endParaRPr lang="en-US" sz="1400" b="0" i="0" u="none" strike="noStrike">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a:effectLst/>
                        </a:rPr>
                        <a:t>-3.27%</a:t>
                      </a:r>
                      <a:endParaRPr lang="en-US" sz="1400" b="0" i="0" u="none" strike="noStrike">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a:effectLst/>
                        </a:rPr>
                        <a:t>-8.36%</a:t>
                      </a:r>
                      <a:endParaRPr lang="en-US" sz="1400" b="0" i="0" u="none" strike="noStrike">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dirty="0">
                          <a:effectLst/>
                        </a:rPr>
                        <a:t>0.49</a:t>
                      </a:r>
                      <a:endParaRPr lang="en-US" sz="1400" b="0" i="0" u="none" strike="noStrike" dirty="0">
                        <a:solidFill>
                          <a:srgbClr val="000000"/>
                        </a:solidFill>
                        <a:effectLst/>
                        <a:latin typeface="Calibri" panose="020F0502020204030204" pitchFamily="34" charset="0"/>
                      </a:endParaRPr>
                    </a:p>
                  </a:txBody>
                  <a:tcPr marL="7776" marR="7776" marT="7776" marB="0" anchor="b"/>
                </a:tc>
                <a:extLst>
                  <a:ext uri="{0D108BD9-81ED-4DB2-BD59-A6C34878D82A}">
                    <a16:rowId xmlns:a16="http://schemas.microsoft.com/office/drawing/2014/main" val="227617110"/>
                  </a:ext>
                </a:extLst>
              </a:tr>
              <a:tr h="221919">
                <a:tc>
                  <a:txBody>
                    <a:bodyPr/>
                    <a:lstStyle/>
                    <a:p>
                      <a:pPr algn="l" fontAlgn="b"/>
                      <a:r>
                        <a:rPr lang="en-US" sz="1400" u="none" strike="noStrike" dirty="0">
                          <a:effectLst/>
                        </a:rPr>
                        <a:t>Median</a:t>
                      </a:r>
                      <a:endParaRPr lang="en-US" sz="1400" b="0" i="0" u="none" strike="noStrike" dirty="0">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a:effectLst/>
                        </a:rPr>
                        <a:t>-5.70%</a:t>
                      </a:r>
                      <a:endParaRPr lang="en-US" sz="1400" b="0" i="0" u="none" strike="noStrike">
                        <a:solidFill>
                          <a:srgbClr val="000000"/>
                        </a:solidFill>
                        <a:effectLst/>
                        <a:latin typeface="Calibri" panose="020F0502020204030204" pitchFamily="34" charset="0"/>
                      </a:endParaRPr>
                    </a:p>
                  </a:txBody>
                  <a:tcPr marL="7776" marR="7776" marT="7776" marB="0" anchor="b"/>
                </a:tc>
                <a:tc>
                  <a:txBody>
                    <a:bodyPr/>
                    <a:lstStyle/>
                    <a:p>
                      <a:pPr algn="r" fontAlgn="b"/>
                      <a:r>
                        <a:rPr lang="en-US" sz="1400" u="none" strike="noStrike" dirty="0">
                          <a:effectLst/>
                        </a:rPr>
                        <a:t>0.53</a:t>
                      </a:r>
                      <a:endParaRPr lang="en-US" sz="1400" b="0" i="0" u="none" strike="noStrike" dirty="0">
                        <a:solidFill>
                          <a:srgbClr val="000000"/>
                        </a:solidFill>
                        <a:effectLst/>
                        <a:latin typeface="Calibri" panose="020F0502020204030204" pitchFamily="34" charset="0"/>
                      </a:endParaRPr>
                    </a:p>
                  </a:txBody>
                  <a:tcPr marL="7776" marR="7776" marT="7776" marB="0" anchor="b"/>
                </a:tc>
                <a:extLst>
                  <a:ext uri="{0D108BD9-81ED-4DB2-BD59-A6C34878D82A}">
                    <a16:rowId xmlns:a16="http://schemas.microsoft.com/office/drawing/2014/main" val="1566756973"/>
                  </a:ext>
                </a:extLst>
              </a:tr>
            </a:tbl>
          </a:graphicData>
        </a:graphic>
      </p:graphicFrame>
      <p:sp>
        <p:nvSpPr>
          <p:cNvPr id="6" name="TextBox 5">
            <a:extLst>
              <a:ext uri="{FF2B5EF4-FFF2-40B4-BE49-F238E27FC236}">
                <a16:creationId xmlns:a16="http://schemas.microsoft.com/office/drawing/2014/main" id="{6C8C0DDA-F6D7-DA4E-84E2-1F2DAB79C934}"/>
              </a:ext>
            </a:extLst>
          </p:cNvPr>
          <p:cNvSpPr txBox="1"/>
          <p:nvPr/>
        </p:nvSpPr>
        <p:spPr>
          <a:xfrm>
            <a:off x="1978230" y="166437"/>
            <a:ext cx="7019999" cy="369332"/>
          </a:xfrm>
          <a:prstGeom prst="rect">
            <a:avLst/>
          </a:prstGeom>
          <a:noFill/>
        </p:spPr>
        <p:txBody>
          <a:bodyPr wrap="none" rtlCol="0">
            <a:spAutoFit/>
          </a:bodyPr>
          <a:lstStyle/>
          <a:p>
            <a:r>
              <a:rPr lang="en-US" dirty="0"/>
              <a:t>Table 3 – ROA Decomposition for the most recent available quarter.</a:t>
            </a:r>
          </a:p>
        </p:txBody>
      </p:sp>
      <p:sp>
        <p:nvSpPr>
          <p:cNvPr id="7" name="TextBox 6">
            <a:extLst>
              <a:ext uri="{FF2B5EF4-FFF2-40B4-BE49-F238E27FC236}">
                <a16:creationId xmlns:a16="http://schemas.microsoft.com/office/drawing/2014/main" id="{27742A49-4F38-5F42-BD3A-2145DD70FB24}"/>
              </a:ext>
            </a:extLst>
          </p:cNvPr>
          <p:cNvSpPr txBox="1"/>
          <p:nvPr/>
        </p:nvSpPr>
        <p:spPr>
          <a:xfrm>
            <a:off x="1117194" y="3417055"/>
            <a:ext cx="2185214" cy="646331"/>
          </a:xfrm>
          <a:prstGeom prst="rect">
            <a:avLst/>
          </a:prstGeom>
          <a:noFill/>
        </p:spPr>
        <p:txBody>
          <a:bodyPr wrap="none" rtlCol="0">
            <a:spAutoFit/>
          </a:bodyPr>
          <a:lstStyle/>
          <a:p>
            <a:r>
              <a:rPr lang="en-US" dirty="0"/>
              <a:t>From Python Code:</a:t>
            </a:r>
          </a:p>
          <a:p>
            <a:endParaRPr lang="en-US" dirty="0"/>
          </a:p>
        </p:txBody>
      </p:sp>
      <p:sp>
        <p:nvSpPr>
          <p:cNvPr id="8" name="TextBox 7">
            <a:extLst>
              <a:ext uri="{FF2B5EF4-FFF2-40B4-BE49-F238E27FC236}">
                <a16:creationId xmlns:a16="http://schemas.microsoft.com/office/drawing/2014/main" id="{591031BF-88AF-3E4C-BD24-0E98917BFC59}"/>
              </a:ext>
            </a:extLst>
          </p:cNvPr>
          <p:cNvSpPr txBox="1"/>
          <p:nvPr/>
        </p:nvSpPr>
        <p:spPr>
          <a:xfrm>
            <a:off x="1041370" y="3975973"/>
            <a:ext cx="8181474" cy="369332"/>
          </a:xfrm>
          <a:prstGeom prst="rect">
            <a:avLst/>
          </a:prstGeom>
          <a:noFill/>
        </p:spPr>
        <p:txBody>
          <a:bodyPr wrap="square" rtlCol="0">
            <a:spAutoFit/>
          </a:bodyPr>
          <a:lstStyle/>
          <a:p>
            <a:r>
              <a:rPr lang="en-US" dirty="0"/>
              <a:t>ROA:  </a:t>
            </a:r>
            <a:r>
              <a:rPr lang="en-US" dirty="0" err="1"/>
              <a:t>fsa</a:t>
            </a:r>
            <a:r>
              <a:rPr lang="en-US" dirty="0"/>
              <a:t>['</a:t>
            </a:r>
            <a:r>
              <a:rPr lang="en-US" dirty="0" err="1"/>
              <a:t>roa_ttm</a:t>
            </a:r>
            <a:r>
              <a:rPr lang="en-US" dirty="0"/>
              <a:t>']=</a:t>
            </a:r>
            <a:r>
              <a:rPr lang="en-US" dirty="0" err="1"/>
              <a:t>fsa.rolling_nopat</a:t>
            </a:r>
            <a:r>
              <a:rPr lang="en-US" dirty="0"/>
              <a:t>/((fsa.atq+fsa.lag4_atq)/2)</a:t>
            </a:r>
          </a:p>
        </p:txBody>
      </p:sp>
      <p:sp>
        <p:nvSpPr>
          <p:cNvPr id="9" name="TextBox 8">
            <a:extLst>
              <a:ext uri="{FF2B5EF4-FFF2-40B4-BE49-F238E27FC236}">
                <a16:creationId xmlns:a16="http://schemas.microsoft.com/office/drawing/2014/main" id="{E90FC7D0-4213-ED48-BDA8-2761FB892869}"/>
              </a:ext>
            </a:extLst>
          </p:cNvPr>
          <p:cNvSpPr txBox="1"/>
          <p:nvPr/>
        </p:nvSpPr>
        <p:spPr>
          <a:xfrm>
            <a:off x="1117194" y="4403224"/>
            <a:ext cx="7176965" cy="369332"/>
          </a:xfrm>
          <a:prstGeom prst="rect">
            <a:avLst/>
          </a:prstGeom>
          <a:noFill/>
        </p:spPr>
        <p:txBody>
          <a:bodyPr wrap="none" rtlCol="0">
            <a:spAutoFit/>
          </a:bodyPr>
          <a:lstStyle/>
          <a:p>
            <a:r>
              <a:rPr lang="en-US" dirty="0"/>
              <a:t>Profit Margin:  </a:t>
            </a:r>
            <a:r>
              <a:rPr lang="en-US" dirty="0" err="1"/>
              <a:t>fsa</a:t>
            </a:r>
            <a:r>
              <a:rPr lang="en-US" dirty="0"/>
              <a:t>['</a:t>
            </a:r>
            <a:r>
              <a:rPr lang="en-US" dirty="0" err="1"/>
              <a:t>profit_mgn_ttm</a:t>
            </a:r>
            <a:r>
              <a:rPr lang="en-US" dirty="0"/>
              <a:t>']=</a:t>
            </a:r>
            <a:r>
              <a:rPr lang="en-US" dirty="0" err="1"/>
              <a:t>fsa.rolling_nopat</a:t>
            </a:r>
            <a:r>
              <a:rPr lang="en-US" dirty="0"/>
              <a:t>/</a:t>
            </a:r>
            <a:r>
              <a:rPr lang="en-US" dirty="0" err="1"/>
              <a:t>fsa.rolling_sale</a:t>
            </a:r>
            <a:endParaRPr lang="en-US" dirty="0"/>
          </a:p>
        </p:txBody>
      </p:sp>
      <p:sp>
        <p:nvSpPr>
          <p:cNvPr id="10" name="TextBox 9">
            <a:extLst>
              <a:ext uri="{FF2B5EF4-FFF2-40B4-BE49-F238E27FC236}">
                <a16:creationId xmlns:a16="http://schemas.microsoft.com/office/drawing/2014/main" id="{D71831A4-CF73-AA42-AFED-E0F93E1196B1}"/>
              </a:ext>
            </a:extLst>
          </p:cNvPr>
          <p:cNvSpPr txBox="1"/>
          <p:nvPr/>
        </p:nvSpPr>
        <p:spPr>
          <a:xfrm>
            <a:off x="1117194" y="4830475"/>
            <a:ext cx="8029827" cy="369332"/>
          </a:xfrm>
          <a:prstGeom prst="rect">
            <a:avLst/>
          </a:prstGeom>
          <a:noFill/>
        </p:spPr>
        <p:txBody>
          <a:bodyPr wrap="none" rtlCol="0">
            <a:spAutoFit/>
          </a:bodyPr>
          <a:lstStyle/>
          <a:p>
            <a:r>
              <a:rPr lang="en-US" dirty="0"/>
              <a:t>Asset Turnover: </a:t>
            </a:r>
            <a:r>
              <a:rPr lang="en-US" dirty="0" err="1"/>
              <a:t>fsa</a:t>
            </a:r>
            <a:r>
              <a:rPr lang="en-US" dirty="0"/>
              <a:t>['</a:t>
            </a:r>
            <a:r>
              <a:rPr lang="en-US" dirty="0" err="1"/>
              <a:t>asset_to_ttm</a:t>
            </a:r>
            <a:r>
              <a:rPr lang="en-US" dirty="0"/>
              <a:t>']=</a:t>
            </a:r>
            <a:r>
              <a:rPr lang="en-US" dirty="0" err="1"/>
              <a:t>fsa.rolling_sale</a:t>
            </a:r>
            <a:r>
              <a:rPr lang="en-US" dirty="0"/>
              <a:t>/((fsa.atq+fsa.lag4_atq)/2)</a:t>
            </a:r>
          </a:p>
        </p:txBody>
      </p:sp>
    </p:spTree>
    <p:extLst>
      <p:ext uri="{BB962C8B-B14F-4D97-AF65-F5344CB8AC3E}">
        <p14:creationId xmlns:p14="http://schemas.microsoft.com/office/powerpoint/2010/main" val="346149570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B6A9D6-4A51-3043-9EFD-58A2E57BD240}"/>
              </a:ext>
            </a:extLst>
          </p:cNvPr>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3" name="Slide Number Placeholder 2">
            <a:extLst>
              <a:ext uri="{FF2B5EF4-FFF2-40B4-BE49-F238E27FC236}">
                <a16:creationId xmlns:a16="http://schemas.microsoft.com/office/drawing/2014/main" id="{C2C0D787-ECF7-AB47-AC99-26D4ED352649}"/>
              </a:ext>
            </a:extLst>
          </p:cNvPr>
          <p:cNvSpPr>
            <a:spLocks noGrp="1"/>
          </p:cNvSpPr>
          <p:nvPr>
            <p:ph type="sldNum" sz="quarter" idx="11"/>
          </p:nvPr>
        </p:nvSpPr>
        <p:spPr/>
        <p:txBody>
          <a:bodyPr/>
          <a:lstStyle/>
          <a:p>
            <a:fld id="{8010B76C-C533-3848-ADE6-F03E9FE1ACEB}" type="slidenum">
              <a:rPr lang="en-US" smtClean="0"/>
              <a:pPr/>
              <a:t>7</a:t>
            </a:fld>
            <a:endParaRPr lang="en-US" dirty="0"/>
          </a:p>
        </p:txBody>
      </p:sp>
      <p:sp>
        <p:nvSpPr>
          <p:cNvPr id="4" name="TextBox 3">
            <a:extLst>
              <a:ext uri="{FF2B5EF4-FFF2-40B4-BE49-F238E27FC236}">
                <a16:creationId xmlns:a16="http://schemas.microsoft.com/office/drawing/2014/main" id="{FDCE09F5-104F-8D42-AEA6-1EC76267327C}"/>
              </a:ext>
            </a:extLst>
          </p:cNvPr>
          <p:cNvSpPr txBox="1"/>
          <p:nvPr/>
        </p:nvSpPr>
        <p:spPr>
          <a:xfrm>
            <a:off x="1034715" y="228600"/>
            <a:ext cx="2873607" cy="369332"/>
          </a:xfrm>
          <a:prstGeom prst="rect">
            <a:avLst/>
          </a:prstGeom>
          <a:noFill/>
        </p:spPr>
        <p:txBody>
          <a:bodyPr wrap="none" rtlCol="0">
            <a:spAutoFit/>
          </a:bodyPr>
          <a:lstStyle/>
          <a:p>
            <a:r>
              <a:rPr lang="en-US" dirty="0"/>
              <a:t>Observations from Table 3</a:t>
            </a:r>
          </a:p>
        </p:txBody>
      </p:sp>
      <p:sp>
        <p:nvSpPr>
          <p:cNvPr id="6" name="TextBox 5">
            <a:extLst>
              <a:ext uri="{FF2B5EF4-FFF2-40B4-BE49-F238E27FC236}">
                <a16:creationId xmlns:a16="http://schemas.microsoft.com/office/drawing/2014/main" id="{E1EEE7C3-4F71-0A48-9A08-F766B12FBE0E}"/>
              </a:ext>
            </a:extLst>
          </p:cNvPr>
          <p:cNvSpPr txBox="1"/>
          <p:nvPr/>
        </p:nvSpPr>
        <p:spPr>
          <a:xfrm>
            <a:off x="676322" y="1167064"/>
            <a:ext cx="11085279" cy="1477328"/>
          </a:xfrm>
          <a:prstGeom prst="rect">
            <a:avLst/>
          </a:prstGeom>
          <a:noFill/>
        </p:spPr>
        <p:txBody>
          <a:bodyPr wrap="none" rtlCol="0">
            <a:spAutoFit/>
          </a:bodyPr>
          <a:lstStyle/>
          <a:p>
            <a:r>
              <a:rPr lang="en-US" dirty="0"/>
              <a:t>- Comment on where your industry falls in terms of the tradeoff between profit margin and turnover.  </a:t>
            </a:r>
          </a:p>
          <a:p>
            <a:r>
              <a:rPr lang="en-US" dirty="0"/>
              <a:t>Typically, an industry is either a high margin lower turnover business (e.g., Tobacco industry, or low margin </a:t>
            </a:r>
          </a:p>
          <a:p>
            <a:r>
              <a:rPr lang="en-US" dirty="0"/>
              <a:t>high turnover business (e.g., grocery stores).</a:t>
            </a:r>
          </a:p>
          <a:p>
            <a:r>
              <a:rPr lang="en-US" dirty="0"/>
              <a:t>-Comment on the two extreme companies (highest and lowest ROA) in your sample</a:t>
            </a:r>
          </a:p>
          <a:p>
            <a:r>
              <a:rPr lang="en-US" dirty="0"/>
              <a:t> </a:t>
            </a:r>
          </a:p>
        </p:txBody>
      </p:sp>
    </p:spTree>
    <p:extLst>
      <p:ext uri="{BB962C8B-B14F-4D97-AF65-F5344CB8AC3E}">
        <p14:creationId xmlns:p14="http://schemas.microsoft.com/office/powerpoint/2010/main" val="336174492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327DB02-4D2E-4D61-A74D-12874AA91007}"/>
              </a:ext>
            </a:extLst>
          </p:cNvPr>
          <p:cNvSpPr>
            <a:spLocks noGrp="1" noChangeArrowheads="1"/>
          </p:cNvSpPr>
          <p:nvPr>
            <p:ph type="title"/>
          </p:nvPr>
        </p:nvSpPr>
        <p:spPr/>
        <p:txBody>
          <a:bodyPr/>
          <a:lstStyle/>
          <a:p>
            <a:pPr eaLnBrk="1" hangingPunct="1"/>
            <a:r>
              <a:rPr lang="en-US" altLang="en-US" dirty="0">
                <a:solidFill>
                  <a:schemeClr val="accent4">
                    <a:lumMod val="50000"/>
                  </a:schemeClr>
                </a:solidFill>
              </a:rPr>
              <a:t>Tables 4 &amp; 5 – In depth analysis of high and low roe firms.</a:t>
            </a:r>
          </a:p>
        </p:txBody>
      </p:sp>
      <p:sp>
        <p:nvSpPr>
          <p:cNvPr id="48131" name="Rectangle 3">
            <a:extLst>
              <a:ext uri="{FF2B5EF4-FFF2-40B4-BE49-F238E27FC236}">
                <a16:creationId xmlns:a16="http://schemas.microsoft.com/office/drawing/2014/main" id="{2B448B6D-649D-416A-8014-31D991DD4C32}"/>
              </a:ext>
            </a:extLst>
          </p:cNvPr>
          <p:cNvSpPr>
            <a:spLocks noGrp="1" noChangeArrowheads="1"/>
          </p:cNvSpPr>
          <p:nvPr>
            <p:ph sz="quarter" idx="1"/>
          </p:nvPr>
        </p:nvSpPr>
        <p:spPr>
          <a:xfrm>
            <a:off x="506896" y="1527175"/>
            <a:ext cx="10515600" cy="4572000"/>
          </a:xfrm>
        </p:spPr>
        <p:txBody>
          <a:bodyPr>
            <a:normAutofit fontScale="92500" lnSpcReduction="10000"/>
          </a:bodyPr>
          <a:lstStyle/>
          <a:p>
            <a:pPr>
              <a:defRPr/>
            </a:pPr>
            <a:r>
              <a:rPr lang="en-US" altLang="en-US" dirty="0"/>
              <a:t>Evaluate the financial performance of a firm, identifying the underlying drivers of any unusual performance</a:t>
            </a:r>
          </a:p>
          <a:p>
            <a:pPr eaLnBrk="1" hangingPunct="1">
              <a:defRPr/>
            </a:pPr>
            <a:r>
              <a:rPr lang="en-US" altLang="en-US" dirty="0"/>
              <a:t>Time-series analysis: Comparing a firm’s ratios across time</a:t>
            </a:r>
          </a:p>
          <a:p>
            <a:pPr lvl="1" eaLnBrk="1" hangingPunct="1">
              <a:defRPr/>
            </a:pPr>
            <a:r>
              <a:rPr lang="en-US" altLang="en-US" sz="2000" dirty="0">
                <a:solidFill>
                  <a:schemeClr val="accent1">
                    <a:lumMod val="75000"/>
                  </a:schemeClr>
                </a:solidFill>
              </a:rPr>
              <a:t>Here you can conduct a time-series analysis of the two extreme companies in your sample to get a better understanding of the source.</a:t>
            </a:r>
          </a:p>
          <a:p>
            <a:pPr lvl="1" eaLnBrk="1" hangingPunct="1">
              <a:defRPr/>
            </a:pPr>
            <a:r>
              <a:rPr lang="en-US" altLang="en-US" sz="2000" dirty="0">
                <a:solidFill>
                  <a:schemeClr val="accent1">
                    <a:lumMod val="75000"/>
                  </a:schemeClr>
                </a:solidFill>
              </a:rPr>
              <a:t>You can focus more attention (use more ratios) on the area (profit margin, asset turnover, or leverage) having the biggest impact on ROE. For example, if ROE is low mostly because asset turnover is low, emphasize those ratios related to asset turnover (e.g., inventory turnover, receivables turnover, fixed asset turnover).</a:t>
            </a:r>
          </a:p>
          <a:p>
            <a:pPr lvl="1" eaLnBrk="1" hangingPunct="1">
              <a:defRPr/>
            </a:pPr>
            <a:r>
              <a:rPr lang="en-US" altLang="en-US" sz="2000" dirty="0">
                <a:solidFill>
                  <a:schemeClr val="accent1">
                    <a:lumMod val="75000"/>
                  </a:schemeClr>
                </a:solidFill>
              </a:rPr>
              <a:t>Also consider adding ratios that might be more relevant for the industry you are looking at.</a:t>
            </a:r>
          </a:p>
          <a:p>
            <a:pPr marL="0" indent="0" eaLnBrk="1" hangingPunct="1">
              <a:buNone/>
              <a:defRPr/>
            </a:pPr>
            <a:endParaRPr lang="en-US" altLang="en-US" dirty="0">
              <a:latin typeface="+mj-lt"/>
            </a:endParaRPr>
          </a:p>
          <a:p>
            <a:pPr eaLnBrk="1" hangingPunct="1">
              <a:defRPr/>
            </a:pPr>
            <a:r>
              <a:rPr lang="en-US" altLang="en-US" dirty="0">
                <a:latin typeface="+mj-lt"/>
              </a:rPr>
              <a:t>Evaluate the financial performance of a firm, identifying the underlying drivers of any unusual performance</a:t>
            </a:r>
          </a:p>
          <a:p>
            <a:pPr lvl="1" eaLnBrk="1" hangingPunct="1">
              <a:defRPr/>
            </a:pPr>
            <a:endParaRPr lang="en-US" altLang="en-US" dirty="0">
              <a:latin typeface="+mj-lt"/>
            </a:endParaRPr>
          </a:p>
        </p:txBody>
      </p:sp>
    </p:spTree>
    <p:extLst>
      <p:ext uri="{BB962C8B-B14F-4D97-AF65-F5344CB8AC3E}">
        <p14:creationId xmlns:p14="http://schemas.microsoft.com/office/powerpoint/2010/main" val="183157874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C361-3CF0-6345-A06A-F935A901A7BA}"/>
              </a:ext>
            </a:extLst>
          </p:cNvPr>
          <p:cNvSpPr>
            <a:spLocks noGrp="1"/>
          </p:cNvSpPr>
          <p:nvPr>
            <p:ph type="title"/>
          </p:nvPr>
        </p:nvSpPr>
        <p:spPr/>
        <p:txBody>
          <a:bodyPr/>
          <a:lstStyle/>
          <a:p>
            <a:r>
              <a:rPr lang="en-US" dirty="0"/>
              <a:t>Tables 4&amp;5 – example (Alteryx)</a:t>
            </a:r>
          </a:p>
        </p:txBody>
      </p:sp>
      <p:graphicFrame>
        <p:nvGraphicFramePr>
          <p:cNvPr id="6" name="Content Placeholder 5">
            <a:extLst>
              <a:ext uri="{FF2B5EF4-FFF2-40B4-BE49-F238E27FC236}">
                <a16:creationId xmlns:a16="http://schemas.microsoft.com/office/drawing/2014/main" id="{B387E056-9A7F-A647-8A1E-4DE5C6FA1A31}"/>
              </a:ext>
            </a:extLst>
          </p:cNvPr>
          <p:cNvGraphicFramePr>
            <a:graphicFrameLocks noGrp="1"/>
          </p:cNvGraphicFramePr>
          <p:nvPr>
            <p:ph idx="1"/>
            <p:extLst>
              <p:ext uri="{D42A27DB-BD31-4B8C-83A1-F6EECF244321}">
                <p14:modId xmlns:p14="http://schemas.microsoft.com/office/powerpoint/2010/main" val="1072514470"/>
              </p:ext>
            </p:extLst>
          </p:nvPr>
        </p:nvGraphicFramePr>
        <p:xfrm>
          <a:off x="793103" y="1341520"/>
          <a:ext cx="10011281" cy="4375834"/>
        </p:xfrm>
        <a:graphic>
          <a:graphicData uri="http://schemas.openxmlformats.org/drawingml/2006/table">
            <a:tbl>
              <a:tblPr firstRow="1">
                <a:tableStyleId>{00A15C55-8517-42AA-B614-E9B94910E393}</a:tableStyleId>
              </a:tblPr>
              <a:tblGrid>
                <a:gridCol w="1783800">
                  <a:extLst>
                    <a:ext uri="{9D8B030D-6E8A-4147-A177-3AD203B41FA5}">
                      <a16:colId xmlns:a16="http://schemas.microsoft.com/office/drawing/2014/main" val="3329842531"/>
                    </a:ext>
                  </a:extLst>
                </a:gridCol>
                <a:gridCol w="526496">
                  <a:extLst>
                    <a:ext uri="{9D8B030D-6E8A-4147-A177-3AD203B41FA5}">
                      <a16:colId xmlns:a16="http://schemas.microsoft.com/office/drawing/2014/main" val="3523725218"/>
                    </a:ext>
                  </a:extLst>
                </a:gridCol>
                <a:gridCol w="513399">
                  <a:extLst>
                    <a:ext uri="{9D8B030D-6E8A-4147-A177-3AD203B41FA5}">
                      <a16:colId xmlns:a16="http://schemas.microsoft.com/office/drawing/2014/main" val="462501217"/>
                    </a:ext>
                  </a:extLst>
                </a:gridCol>
                <a:gridCol w="513399">
                  <a:extLst>
                    <a:ext uri="{9D8B030D-6E8A-4147-A177-3AD203B41FA5}">
                      <a16:colId xmlns:a16="http://schemas.microsoft.com/office/drawing/2014/main" val="1737586378"/>
                    </a:ext>
                  </a:extLst>
                </a:gridCol>
                <a:gridCol w="513399">
                  <a:extLst>
                    <a:ext uri="{9D8B030D-6E8A-4147-A177-3AD203B41FA5}">
                      <a16:colId xmlns:a16="http://schemas.microsoft.com/office/drawing/2014/main" val="4177851061"/>
                    </a:ext>
                  </a:extLst>
                </a:gridCol>
                <a:gridCol w="513399">
                  <a:extLst>
                    <a:ext uri="{9D8B030D-6E8A-4147-A177-3AD203B41FA5}">
                      <a16:colId xmlns:a16="http://schemas.microsoft.com/office/drawing/2014/main" val="1453552657"/>
                    </a:ext>
                  </a:extLst>
                </a:gridCol>
                <a:gridCol w="513399">
                  <a:extLst>
                    <a:ext uri="{9D8B030D-6E8A-4147-A177-3AD203B41FA5}">
                      <a16:colId xmlns:a16="http://schemas.microsoft.com/office/drawing/2014/main" val="1262442106"/>
                    </a:ext>
                  </a:extLst>
                </a:gridCol>
                <a:gridCol w="513399">
                  <a:extLst>
                    <a:ext uri="{9D8B030D-6E8A-4147-A177-3AD203B41FA5}">
                      <a16:colId xmlns:a16="http://schemas.microsoft.com/office/drawing/2014/main" val="3324204367"/>
                    </a:ext>
                  </a:extLst>
                </a:gridCol>
                <a:gridCol w="513399">
                  <a:extLst>
                    <a:ext uri="{9D8B030D-6E8A-4147-A177-3AD203B41FA5}">
                      <a16:colId xmlns:a16="http://schemas.microsoft.com/office/drawing/2014/main" val="4046069396"/>
                    </a:ext>
                  </a:extLst>
                </a:gridCol>
                <a:gridCol w="513399">
                  <a:extLst>
                    <a:ext uri="{9D8B030D-6E8A-4147-A177-3AD203B41FA5}">
                      <a16:colId xmlns:a16="http://schemas.microsoft.com/office/drawing/2014/main" val="466581681"/>
                    </a:ext>
                  </a:extLst>
                </a:gridCol>
                <a:gridCol w="513399">
                  <a:extLst>
                    <a:ext uri="{9D8B030D-6E8A-4147-A177-3AD203B41FA5}">
                      <a16:colId xmlns:a16="http://schemas.microsoft.com/office/drawing/2014/main" val="1219832497"/>
                    </a:ext>
                  </a:extLst>
                </a:gridCol>
                <a:gridCol w="513399">
                  <a:extLst>
                    <a:ext uri="{9D8B030D-6E8A-4147-A177-3AD203B41FA5}">
                      <a16:colId xmlns:a16="http://schemas.microsoft.com/office/drawing/2014/main" val="349695739"/>
                    </a:ext>
                  </a:extLst>
                </a:gridCol>
                <a:gridCol w="513399">
                  <a:extLst>
                    <a:ext uri="{9D8B030D-6E8A-4147-A177-3AD203B41FA5}">
                      <a16:colId xmlns:a16="http://schemas.microsoft.com/office/drawing/2014/main" val="2828161650"/>
                    </a:ext>
                  </a:extLst>
                </a:gridCol>
                <a:gridCol w="513399">
                  <a:extLst>
                    <a:ext uri="{9D8B030D-6E8A-4147-A177-3AD203B41FA5}">
                      <a16:colId xmlns:a16="http://schemas.microsoft.com/office/drawing/2014/main" val="2691252215"/>
                    </a:ext>
                  </a:extLst>
                </a:gridCol>
                <a:gridCol w="513399">
                  <a:extLst>
                    <a:ext uri="{9D8B030D-6E8A-4147-A177-3AD203B41FA5}">
                      <a16:colId xmlns:a16="http://schemas.microsoft.com/office/drawing/2014/main" val="444460982"/>
                    </a:ext>
                  </a:extLst>
                </a:gridCol>
                <a:gridCol w="513399">
                  <a:extLst>
                    <a:ext uri="{9D8B030D-6E8A-4147-A177-3AD203B41FA5}">
                      <a16:colId xmlns:a16="http://schemas.microsoft.com/office/drawing/2014/main" val="1097640303"/>
                    </a:ext>
                  </a:extLst>
                </a:gridCol>
                <a:gridCol w="513399">
                  <a:extLst>
                    <a:ext uri="{9D8B030D-6E8A-4147-A177-3AD203B41FA5}">
                      <a16:colId xmlns:a16="http://schemas.microsoft.com/office/drawing/2014/main" val="4088606955"/>
                    </a:ext>
                  </a:extLst>
                </a:gridCol>
              </a:tblGrid>
              <a:tr h="157768">
                <a:tc>
                  <a:txBody>
                    <a:bodyPr/>
                    <a:lstStyle/>
                    <a:p>
                      <a:pPr algn="l" fontAlgn="b"/>
                      <a:endParaRPr lang="en-US" sz="900" b="0" i="0" u="none" strike="noStrike" dirty="0">
                        <a:solidFill>
                          <a:srgbClr val="000000"/>
                        </a:solidFill>
                        <a:effectLst/>
                        <a:latin typeface="Calibri" panose="020F0502020204030204" pitchFamily="34" charset="0"/>
                      </a:endParaRPr>
                    </a:p>
                  </a:txBody>
                  <a:tcPr marL="7395" marR="7395" marT="7395" marB="0" anchor="b"/>
                </a:tc>
                <a:tc gridSpan="4">
                  <a:txBody>
                    <a:bodyPr/>
                    <a:lstStyle/>
                    <a:p>
                      <a:pPr algn="ctr" fontAlgn="b"/>
                      <a:r>
                        <a:rPr lang="en-US" sz="900" u="none" strike="noStrike">
                          <a:effectLst/>
                        </a:rPr>
                        <a:t>2018</a:t>
                      </a:r>
                      <a:endParaRPr lang="en-US" sz="900" b="1" i="0" u="none" strike="noStrike">
                        <a:solidFill>
                          <a:srgbClr val="000000"/>
                        </a:solidFill>
                        <a:effectLst/>
                        <a:latin typeface="Calibri" panose="020F0502020204030204" pitchFamily="34" charset="0"/>
                      </a:endParaRPr>
                    </a:p>
                  </a:txBody>
                  <a:tcPr marL="7395" marR="7395" marT="739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a:effectLst/>
                        </a:rPr>
                        <a:t>2019</a:t>
                      </a:r>
                      <a:endParaRPr lang="en-US" sz="900" b="1" i="0" u="none" strike="noStrike">
                        <a:solidFill>
                          <a:srgbClr val="000000"/>
                        </a:solidFill>
                        <a:effectLst/>
                        <a:latin typeface="Calibri" panose="020F0502020204030204" pitchFamily="34" charset="0"/>
                      </a:endParaRPr>
                    </a:p>
                  </a:txBody>
                  <a:tcPr marL="7395" marR="7395" marT="739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a:effectLst/>
                        </a:rPr>
                        <a:t>2020</a:t>
                      </a:r>
                      <a:endParaRPr lang="en-US" sz="900" b="1" i="0" u="none" strike="noStrike">
                        <a:solidFill>
                          <a:srgbClr val="000000"/>
                        </a:solidFill>
                        <a:effectLst/>
                        <a:latin typeface="Calibri" panose="020F0502020204030204" pitchFamily="34" charset="0"/>
                      </a:endParaRPr>
                    </a:p>
                  </a:txBody>
                  <a:tcPr marL="7395" marR="7395" marT="739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a:effectLst/>
                        </a:rPr>
                        <a:t>2021</a:t>
                      </a:r>
                      <a:endParaRPr lang="en-US" sz="900" b="1" i="0" u="none" strike="noStrike">
                        <a:solidFill>
                          <a:srgbClr val="000000"/>
                        </a:solidFill>
                        <a:effectLst/>
                        <a:latin typeface="Calibri" panose="020F0502020204030204" pitchFamily="34" charset="0"/>
                      </a:endParaRPr>
                    </a:p>
                  </a:txBody>
                  <a:tcPr marL="7395" marR="7395" marT="739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31761760"/>
                  </a:ext>
                </a:extLst>
              </a:tr>
              <a:tr h="177489">
                <a:tc>
                  <a:txBody>
                    <a:bodyPr/>
                    <a:lstStyle/>
                    <a:p>
                      <a:pPr algn="ctr" fontAlgn="t"/>
                      <a:r>
                        <a:rPr lang="en-US" sz="900" b="1" u="none" strike="noStrike" dirty="0">
                          <a:effectLst/>
                        </a:rPr>
                        <a:t>Overall</a:t>
                      </a:r>
                      <a:endParaRPr lang="en-US" sz="900" b="1" i="0" u="none" strike="noStrike" dirty="0">
                        <a:solidFill>
                          <a:srgbClr val="000000"/>
                        </a:solidFill>
                        <a:effectLst/>
                        <a:latin typeface="Calibri" panose="020F0502020204030204" pitchFamily="34" charset="0"/>
                      </a:endParaRPr>
                    </a:p>
                  </a:txBody>
                  <a:tcPr marL="7395" marR="7395" marT="7395" marB="0"/>
                </a:tc>
                <a:tc>
                  <a:txBody>
                    <a:bodyPr/>
                    <a:lstStyle/>
                    <a:p>
                      <a:pPr algn="ctr" fontAlgn="b"/>
                      <a:r>
                        <a:rPr lang="en-US" sz="900" b="1" u="none" strike="noStrike" dirty="0">
                          <a:effectLst/>
                        </a:rPr>
                        <a:t>Q1</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Q2</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Q3</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Q4</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Q1</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Q2</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Q3</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Q4</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Q1</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Q2</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Q3</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Q4</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Q1</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Q2</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Q3</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ctr" fontAlgn="b"/>
                      <a:r>
                        <a:rPr lang="en-US" sz="900" b="1" u="none" strike="noStrike" dirty="0">
                          <a:effectLst/>
                        </a:rPr>
                        <a:t>Q4</a:t>
                      </a:r>
                      <a:endParaRPr lang="en-US" sz="900" b="1"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4168069713"/>
                  </a:ext>
                </a:extLst>
              </a:tr>
              <a:tr h="197210">
                <a:tc>
                  <a:txBody>
                    <a:bodyPr/>
                    <a:lstStyle/>
                    <a:p>
                      <a:pPr algn="l" fontAlgn="b"/>
                      <a:r>
                        <a:rPr lang="en-US" sz="900" u="none" strike="noStrike" dirty="0">
                          <a:effectLst/>
                        </a:rPr>
                        <a:t>ROE - TTM</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-4.80%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-2.49%</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5.74%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12.31%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12.05%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11.64%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4.47%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7.47%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1.53%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-7.10%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-3.82%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-5.41%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-11.29%</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-13.72%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-28.42%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-40.86%</a:t>
                      </a:r>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3043622233"/>
                  </a:ext>
                </a:extLst>
              </a:tr>
              <a:tr h="197210">
                <a:tc>
                  <a:txBody>
                    <a:bodyPr/>
                    <a:lstStyle/>
                    <a:p>
                      <a:pPr algn="l" fontAlgn="b"/>
                      <a:r>
                        <a:rPr lang="en-US" sz="900" u="none" strike="noStrike" dirty="0">
                          <a:effectLst/>
                        </a:rPr>
                        <a:t>ROA - TTM</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-2.70%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-0.81%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3.43%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7.44%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7.98%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6.76%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2.87%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4.53%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2.85%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0.10%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1.08%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0.41%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-1.40%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-1.95%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-6.31%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-9.70%</a:t>
                      </a:r>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584387878"/>
                  </a:ext>
                </a:extLst>
              </a:tr>
              <a:tr h="197210">
                <a:tc>
                  <a:txBody>
                    <a:bodyPr/>
                    <a:lstStyle/>
                    <a:p>
                      <a:pPr algn="l" fontAlgn="b"/>
                      <a:r>
                        <a:rPr lang="en-US" sz="900" u="none" strike="noStrike" dirty="0">
                          <a:effectLst/>
                        </a:rPr>
                        <a:t>Leverage</a:t>
                      </a:r>
                    </a:p>
                  </a:txBody>
                  <a:tcPr marL="7395" marR="7395" marT="7395" marB="0" anchor="b"/>
                </a:tc>
                <a:tc>
                  <a:txBody>
                    <a:bodyPr/>
                    <a:lstStyle/>
                    <a:p>
                      <a:pPr algn="r" fontAlgn="b"/>
                      <a:r>
                        <a:rPr lang="en-US" sz="900" u="none" strike="noStrike">
                          <a:effectLst/>
                        </a:rPr>
                        <a:t>1.78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2.26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2.26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2.00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1.94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2.27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3.04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2.70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2.62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2.67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3.16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3.11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3.12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3.31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3.35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3.48</a:t>
                      </a:r>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2996016096"/>
                  </a:ext>
                </a:extLst>
              </a:tr>
              <a:tr h="187349">
                <a:tc>
                  <a:txBody>
                    <a:bodyPr/>
                    <a:lstStyle/>
                    <a:p>
                      <a:pPr algn="l" fontAlgn="b"/>
                      <a:r>
                        <a:rPr lang="en-US" sz="900" b="1" u="none" strike="noStrike" dirty="0">
                          <a:effectLst/>
                        </a:rPr>
                        <a:t>Profitability Ratios</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941540411"/>
                  </a:ext>
                </a:extLst>
              </a:tr>
              <a:tr h="189718">
                <a:tc>
                  <a:txBody>
                    <a:bodyPr/>
                    <a:lstStyle/>
                    <a:p>
                      <a:pPr algn="l" fontAlgn="b"/>
                      <a:r>
                        <a:rPr lang="en-US" sz="900" u="none" strike="noStrike" dirty="0">
                          <a:effectLst/>
                        </a:rPr>
                        <a:t>Gross Profit Margin</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88.68%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90.20%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91.41%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92.98%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92.59%</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92.35%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92.40%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92.56%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92.73%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93.02%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93.37%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93.96%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94.29%</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94.10%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93.32%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92.61%</a:t>
                      </a:r>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1897050118"/>
                  </a:ext>
                </a:extLst>
              </a:tr>
              <a:tr h="157768">
                <a:tc>
                  <a:txBody>
                    <a:bodyPr/>
                    <a:lstStyle/>
                    <a:p>
                      <a:pPr algn="l" fontAlgn="b"/>
                      <a:r>
                        <a:rPr lang="en-US" sz="900" u="none" strike="noStrike" dirty="0">
                          <a:effectLst/>
                        </a:rPr>
                        <a:t>Profit Margin</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-4.52%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-1.76%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6.60%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13.35%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13.33%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12.78%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7.21%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10.62%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6.21%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0.21%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2.86%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1.16%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-3.80%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-5.15%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-17.09%</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-27.74%</a:t>
                      </a:r>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2200427676"/>
                  </a:ext>
                </a:extLst>
              </a:tr>
              <a:tr h="167628">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3775324319"/>
                  </a:ext>
                </a:extLst>
              </a:tr>
              <a:tr h="187349">
                <a:tc>
                  <a:txBody>
                    <a:bodyPr/>
                    <a:lstStyle/>
                    <a:p>
                      <a:pPr algn="l" fontAlgn="b"/>
                      <a:r>
                        <a:rPr lang="en-US" sz="900" b="1" u="none" strike="noStrike" dirty="0">
                          <a:effectLst/>
                        </a:rPr>
                        <a:t>Efficiency Ratios</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1673457961"/>
                  </a:ext>
                </a:extLst>
              </a:tr>
              <a:tr h="167628">
                <a:tc>
                  <a:txBody>
                    <a:bodyPr/>
                    <a:lstStyle/>
                    <a:p>
                      <a:pPr algn="l" fontAlgn="b"/>
                      <a:r>
                        <a:rPr lang="en-US" sz="900" u="none" strike="noStrike">
                          <a:effectLst/>
                        </a:rPr>
                        <a:t>Asset Turnover</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0.60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0.46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0.52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0.56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0.60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0.53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0.40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0.43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0.46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0.47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0.38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0.35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0.37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0.38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0.37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0.35</a:t>
                      </a:r>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3094076434"/>
                  </a:ext>
                </a:extLst>
              </a:tr>
              <a:tr h="197210">
                <a:tc>
                  <a:txBody>
                    <a:bodyPr/>
                    <a:lstStyle/>
                    <a:p>
                      <a:pPr algn="l" fontAlgn="b"/>
                      <a:r>
                        <a:rPr lang="en-US" sz="900" u="none" strike="noStrike" dirty="0">
                          <a:effectLst/>
                        </a:rPr>
                        <a:t>Days in </a:t>
                      </a:r>
                      <a:r>
                        <a:rPr lang="en-US" sz="900" u="none" strike="noStrike" dirty="0" err="1">
                          <a:effectLst/>
                        </a:rPr>
                        <a:t>Receivbles</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71.74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65.50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69.85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80.53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102.48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79.36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73.64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69.18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95.93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82.34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67.35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74.07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97.54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82.70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91.15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87.91</a:t>
                      </a:r>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4201357304"/>
                  </a:ext>
                </a:extLst>
              </a:tr>
              <a:tr h="197210">
                <a:tc>
                  <a:txBody>
                    <a:bodyPr/>
                    <a:lstStyle/>
                    <a:p>
                      <a:pPr algn="l" fontAlgn="b"/>
                      <a:r>
                        <a:rPr lang="en-US" sz="900" u="none" strike="noStrike" dirty="0">
                          <a:effectLst/>
                        </a:rPr>
                        <a:t>PP&amp;E Turnover</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25.02</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21.59</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22.54</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30.40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12.33</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7.89</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8.70</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12.10</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7.04</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5.74</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6.73</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6.65</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4.54</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3.82</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3.17</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4.09</a:t>
                      </a:r>
                      <a:endParaRPr lang="en-US" sz="9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16927895"/>
                  </a:ext>
                </a:extLst>
              </a:tr>
              <a:tr h="187349">
                <a:tc>
                  <a:txBody>
                    <a:bodyPr/>
                    <a:lstStyle/>
                    <a:p>
                      <a:pPr algn="l" fontAlgn="b"/>
                      <a:r>
                        <a:rPr lang="en-US" sz="900" b="1" u="none" strike="noStrike" dirty="0">
                          <a:effectLst/>
                        </a:rPr>
                        <a:t>Financial Leverage</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1777828668"/>
                  </a:ext>
                </a:extLst>
              </a:tr>
              <a:tr h="197210">
                <a:tc>
                  <a:txBody>
                    <a:bodyPr/>
                    <a:lstStyle/>
                    <a:p>
                      <a:pPr algn="l" fontAlgn="b"/>
                      <a:r>
                        <a:rPr lang="en-US" sz="900" u="none" strike="noStrike" dirty="0">
                          <a:effectLst/>
                        </a:rPr>
                        <a:t>Current Ratio</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1.82</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2.71</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2.64</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3.71</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1.58</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1.48</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5.22</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3.94</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4.11</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3.89</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4.03</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3.63</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4.13</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2.99</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2.65</a:t>
                      </a:r>
                    </a:p>
                  </a:txBody>
                  <a:tcPr marL="9525" marR="9525" marT="9525" marB="0" anchor="b"/>
                </a:tc>
                <a:tc>
                  <a:txBody>
                    <a:bodyPr/>
                    <a:lstStyle/>
                    <a:p>
                      <a:pPr marL="0" algn="r" defTabSz="457200" rtl="0" eaLnBrk="1" fontAlgn="b" latinLnBrk="0" hangingPunct="1"/>
                      <a:r>
                        <a:rPr lang="en-US" sz="900" u="none" strike="noStrike" kern="1200" dirty="0">
                          <a:solidFill>
                            <a:schemeClr val="dk1"/>
                          </a:solidFill>
                          <a:effectLst/>
                          <a:latin typeface="+mn-lt"/>
                          <a:ea typeface="+mn-ea"/>
                          <a:cs typeface="+mn-cs"/>
                        </a:rPr>
                        <a:t>2.28</a:t>
                      </a:r>
                    </a:p>
                  </a:txBody>
                  <a:tcPr marL="9525" marR="9525" marT="9525" marB="0" anchor="b"/>
                </a:tc>
                <a:extLst>
                  <a:ext uri="{0D108BD9-81ED-4DB2-BD59-A6C34878D82A}">
                    <a16:rowId xmlns:a16="http://schemas.microsoft.com/office/drawing/2014/main" val="2977314879"/>
                  </a:ext>
                </a:extLst>
              </a:tr>
              <a:tr h="197210">
                <a:tc>
                  <a:txBody>
                    <a:bodyPr/>
                    <a:lstStyle/>
                    <a:p>
                      <a:pPr algn="l" fontAlgn="b"/>
                      <a:r>
                        <a:rPr lang="en-US" sz="900" u="none" strike="noStrike" dirty="0">
                          <a:effectLst/>
                        </a:rPr>
                        <a:t>Operating Cash Flow Ratio TTM</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16.96%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11.24%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11.90%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10.29%</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10.75%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8.52%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7.96%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8.18%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8.46%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7.34%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7.53%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15.10%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15.99%</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15.88%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15.84%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11.78%</a:t>
                      </a:r>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4150007965"/>
                  </a:ext>
                </a:extLst>
              </a:tr>
              <a:tr h="167628">
                <a:tc>
                  <a:txBody>
                    <a:bodyPr/>
                    <a:lstStyle/>
                    <a:p>
                      <a:pPr algn="l" fontAlgn="b"/>
                      <a:r>
                        <a:rPr lang="en-US" sz="900" u="none" strike="noStrike" dirty="0">
                          <a:effectLst/>
                        </a:rPr>
                        <a:t>Debt-to-Equity Ratio</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0.85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1.74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1.70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1.05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0.98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2.20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2.16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2.10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2.21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2.11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2.07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2.14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2.41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2.60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2.97</a:t>
                      </a:r>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2622466669"/>
                  </a:ext>
                </a:extLst>
              </a:tr>
              <a:tr h="197210">
                <a:tc>
                  <a:txBody>
                    <a:bodyPr/>
                    <a:lstStyle/>
                    <a:p>
                      <a:pPr algn="l" fontAlgn="b"/>
                      <a:r>
                        <a:rPr lang="en-US" sz="900" u="none" strike="noStrike" dirty="0">
                          <a:effectLst/>
                        </a:rPr>
                        <a:t>Times interest earned TTM</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-4559.50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-3.36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1.65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4.12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2.22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1.58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1.39</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1.74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0.87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0.40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0.30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-0.05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-0.33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-0.77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-2.16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-3.34</a:t>
                      </a:r>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2394003174"/>
                  </a:ext>
                </a:extLst>
              </a:tr>
              <a:tr h="187349">
                <a:tc>
                  <a:txBody>
                    <a:bodyPr/>
                    <a:lstStyle/>
                    <a:p>
                      <a:pPr algn="l" fontAlgn="b"/>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119328413"/>
                  </a:ext>
                </a:extLst>
              </a:tr>
              <a:tr h="187349">
                <a:tc>
                  <a:txBody>
                    <a:bodyPr/>
                    <a:lstStyle/>
                    <a:p>
                      <a:pPr algn="l" fontAlgn="b"/>
                      <a:r>
                        <a:rPr lang="en-US" sz="900" b="1" u="none" strike="noStrike" dirty="0">
                          <a:effectLst/>
                        </a:rPr>
                        <a:t>Other</a:t>
                      </a:r>
                      <a:endParaRPr lang="en-US" sz="900" b="1" i="0" u="none" strike="noStrike" dirty="0">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3340427732"/>
                  </a:ext>
                </a:extLst>
              </a:tr>
              <a:tr h="202478">
                <a:tc>
                  <a:txBody>
                    <a:bodyPr/>
                    <a:lstStyle/>
                    <a:p>
                      <a:pPr algn="l" fontAlgn="b"/>
                      <a:r>
                        <a:rPr lang="en-US" sz="900" u="none" strike="noStrike" dirty="0">
                          <a:effectLst/>
                        </a:rPr>
                        <a:t>Days Sales in Deferred Revenue</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202.55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210.37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185.82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88.17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87.78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81.85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60.53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50.53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67.65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82.16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51.74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63.93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75.77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89.61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90.52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110.70</a:t>
                      </a:r>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2164747243"/>
                  </a:ext>
                </a:extLst>
              </a:tr>
              <a:tr h="157768">
                <a:tc>
                  <a:txBody>
                    <a:bodyPr/>
                    <a:lstStyle/>
                    <a:p>
                      <a:pPr algn="l" fontAlgn="b"/>
                      <a:r>
                        <a:rPr lang="en-US" sz="900" u="none" strike="noStrike" dirty="0">
                          <a:effectLst/>
                        </a:rPr>
                        <a:t>Revenue Growth TTM</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40%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3988257546"/>
                  </a:ext>
                </a:extLst>
              </a:tr>
              <a:tr h="157768">
                <a:tc>
                  <a:txBody>
                    <a:bodyPr/>
                    <a:lstStyle/>
                    <a:p>
                      <a:pPr algn="l" fontAlgn="b"/>
                      <a:r>
                        <a:rPr lang="en-US" sz="900" u="none" strike="noStrike" dirty="0">
                          <a:effectLst/>
                        </a:rPr>
                        <a:t>Free Cash low Margin </a:t>
                      </a:r>
                      <a:r>
                        <a:rPr lang="en-US" sz="900" u="none" strike="noStrike" dirty="0" err="1">
                          <a:effectLst/>
                        </a:rPr>
                        <a:t>TTm</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3445760118"/>
                  </a:ext>
                </a:extLst>
              </a:tr>
              <a:tr h="157768">
                <a:tc>
                  <a:txBody>
                    <a:bodyPr/>
                    <a:lstStyle/>
                    <a:p>
                      <a:pPr algn="l" fontAlgn="b"/>
                      <a:r>
                        <a:rPr lang="en-US" sz="900" u="none" strike="noStrike" dirty="0">
                          <a:effectLst/>
                        </a:rPr>
                        <a:t>Rule of 40</a:t>
                      </a:r>
                      <a:endParaRPr lang="en-US" sz="900" b="0" i="0" u="none" strike="noStrike" dirty="0">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72%</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90%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84%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79%</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70%</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67%</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53%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44%</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28%</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7395" marR="7395" marT="7395" marB="0" anchor="b"/>
                </a:tc>
                <a:tc>
                  <a:txBody>
                    <a:bodyPr/>
                    <a:lstStyle/>
                    <a:p>
                      <a:pPr algn="r" fontAlgn="b"/>
                      <a:r>
                        <a:rPr lang="en-US" sz="900" u="none" strike="noStrike" dirty="0">
                          <a:effectLst/>
                        </a:rPr>
                        <a:t>14%</a:t>
                      </a:r>
                      <a:endParaRPr lang="en-US" sz="900" b="0" i="0" u="none" strike="noStrike" dirty="0">
                        <a:solidFill>
                          <a:srgbClr val="000000"/>
                        </a:solidFill>
                        <a:effectLst/>
                        <a:latin typeface="Calibri" panose="020F0502020204030204" pitchFamily="34" charset="0"/>
                      </a:endParaRPr>
                    </a:p>
                  </a:txBody>
                  <a:tcPr marL="7395" marR="7395" marT="7395" marB="0" anchor="b"/>
                </a:tc>
                <a:extLst>
                  <a:ext uri="{0D108BD9-81ED-4DB2-BD59-A6C34878D82A}">
                    <a16:rowId xmlns:a16="http://schemas.microsoft.com/office/drawing/2014/main" val="4235268522"/>
                  </a:ext>
                </a:extLst>
              </a:tr>
            </a:tbl>
          </a:graphicData>
        </a:graphic>
      </p:graphicFrame>
      <p:sp>
        <p:nvSpPr>
          <p:cNvPr id="4" name="Footer Placeholder 3">
            <a:extLst>
              <a:ext uri="{FF2B5EF4-FFF2-40B4-BE49-F238E27FC236}">
                <a16:creationId xmlns:a16="http://schemas.microsoft.com/office/drawing/2014/main" id="{D8FB9FC7-BCB3-E342-883F-13CD3637AA9F}"/>
              </a:ext>
            </a:extLst>
          </p:cNvPr>
          <p:cNvSpPr>
            <a:spLocks noGrp="1"/>
          </p:cNvSpPr>
          <p:nvPr>
            <p:ph type="ftr" sz="quarter" idx="10"/>
          </p:nvPr>
        </p:nvSpPr>
        <p:spPr/>
        <p:txBody>
          <a:bodyPr/>
          <a:lstStyle/>
          <a:p>
            <a:r>
              <a:rPr lang="en-US">
                <a:solidFill>
                  <a:prstClr val="white"/>
                </a:solidFill>
              </a:rPr>
              <a:t>Copyright or confidentiality statement.</a:t>
            </a:r>
            <a:endParaRPr lang="en-US" dirty="0">
              <a:solidFill>
                <a:prstClr val="white"/>
              </a:solidFill>
            </a:endParaRPr>
          </a:p>
        </p:txBody>
      </p:sp>
      <p:sp>
        <p:nvSpPr>
          <p:cNvPr id="5" name="Slide Number Placeholder 4">
            <a:extLst>
              <a:ext uri="{FF2B5EF4-FFF2-40B4-BE49-F238E27FC236}">
                <a16:creationId xmlns:a16="http://schemas.microsoft.com/office/drawing/2014/main" id="{AB7E5D3A-C676-E440-8B2D-7DB1DB4FBB76}"/>
              </a:ext>
            </a:extLst>
          </p:cNvPr>
          <p:cNvSpPr>
            <a:spLocks noGrp="1"/>
          </p:cNvSpPr>
          <p:nvPr>
            <p:ph type="sldNum" sz="quarter" idx="11"/>
          </p:nvPr>
        </p:nvSpPr>
        <p:spPr/>
        <p:txBody>
          <a:bodyPr/>
          <a:lstStyle/>
          <a:p>
            <a:fld id="{8010B76C-C533-3848-ADE6-F03E9FE1ACEB}" type="slidenum">
              <a:rPr lang="en-US" smtClean="0"/>
              <a:pPr/>
              <a:t>9</a:t>
            </a:fld>
            <a:endParaRPr lang="en-US" dirty="0"/>
          </a:p>
        </p:txBody>
      </p:sp>
    </p:spTree>
    <p:extLst>
      <p:ext uri="{BB962C8B-B14F-4D97-AF65-F5344CB8AC3E}">
        <p14:creationId xmlns:p14="http://schemas.microsoft.com/office/powerpoint/2010/main" val="4146571351"/>
      </p:ext>
    </p:extLst>
  </p:cSld>
  <p:clrMapOvr>
    <a:masterClrMapping/>
  </p:clrMapOvr>
  <p:transition spd="slow">
    <p:push dir="u"/>
  </p:transition>
</p:sld>
</file>

<file path=ppt/theme/theme1.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12323</TotalTime>
  <Words>2117</Words>
  <Application>Microsoft Macintosh PowerPoint</Application>
  <PresentationFormat>Widescreen</PresentationFormat>
  <Paragraphs>510</Paragraphs>
  <Slides>14</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14</vt:i4>
      </vt:variant>
    </vt:vector>
  </HeadingPairs>
  <TitlesOfParts>
    <vt:vector size="19" baseType="lpstr">
      <vt:lpstr>Arial</vt:lpstr>
      <vt:lpstr>Calibri</vt:lpstr>
      <vt:lpstr>3_Custom Design</vt:lpstr>
      <vt:lpstr>4_Custom Design</vt:lpstr>
      <vt:lpstr>2_Custom Design</vt:lpstr>
      <vt:lpstr>ACC435 – Assignment Template </vt:lpstr>
      <vt:lpstr>Industry Overview</vt:lpstr>
      <vt:lpstr>PowerPoint Presentation</vt:lpstr>
      <vt:lpstr>Comments/Observations related to Table 1</vt:lpstr>
      <vt:lpstr>PowerPoint Presentation</vt:lpstr>
      <vt:lpstr>PowerPoint Presentation</vt:lpstr>
      <vt:lpstr>PowerPoint Presentation</vt:lpstr>
      <vt:lpstr>Tables 4 &amp; 5 – In depth analysis of high and low roe firms.</vt:lpstr>
      <vt:lpstr>Tables 4&amp;5 – example (Alteryx)</vt:lpstr>
      <vt:lpstr>Tables 4&amp;5 – example (Alteryx) Formulas from Python code</vt:lpstr>
      <vt:lpstr>Concluding remarks on ratio analysis. </vt:lpstr>
      <vt:lpstr>Valuation</vt:lpstr>
      <vt:lpstr>Table 6 - Valuation</vt:lpstr>
      <vt:lpstr>Recommendations</vt:lpstr>
    </vt:vector>
  </TitlesOfParts>
  <Company>Kellogg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Naughton</dc:creator>
  <cp:lastModifiedBy>Andrew James Leone</cp:lastModifiedBy>
  <cp:revision>96</cp:revision>
  <dcterms:created xsi:type="dcterms:W3CDTF">2017-10-11T18:46:24Z</dcterms:created>
  <dcterms:modified xsi:type="dcterms:W3CDTF">2023-05-14T17:12:25Z</dcterms:modified>
</cp:coreProperties>
</file>