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5f2f35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COME VENGONO SCELTE IN OGNI NODO</a:t>
            </a:r>
            <a:endParaRPr/>
          </a:p>
        </p:txBody>
      </p:sp>
      <p:sp>
        <p:nvSpPr>
          <p:cNvPr id="173" name="Google Shape;173;ga35f2f359b_0_72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35f2f35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COSA VIENE GENERATO DAL TSCMP</a:t>
            </a:r>
            <a:endParaRPr/>
          </a:p>
        </p:txBody>
      </p:sp>
      <p:sp>
        <p:nvSpPr>
          <p:cNvPr id="183" name="Google Shape;183;ga35f2f359b_0_78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5f2f359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ESPERIMENTI 1: INTERPRETABILITA</a:t>
            </a:r>
            <a:endParaRPr/>
          </a:p>
        </p:txBody>
      </p:sp>
      <p:sp>
        <p:nvSpPr>
          <p:cNvPr id="193" name="Google Shape;193;ga35f2f359b_0_66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77c39e2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ESPERIMENTI 1: INTERPRETABILITA</a:t>
            </a:r>
            <a:endParaRPr/>
          </a:p>
        </p:txBody>
      </p:sp>
      <p:sp>
        <p:nvSpPr>
          <p:cNvPr id="203" name="Google Shape;203;ga77c39e220_0_2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35f2f35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ESPERIMENTI 2: ACCURATEZZA ED EFFICIENZA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a35f2f359b_0_60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77c39e2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ESPERIMENTI 2: ACCURATEZZA ED EFFICIENZA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a77c39e220_0_12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dbca966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LAVORI FUTURI</a:t>
            </a:r>
            <a:endParaRPr/>
          </a:p>
        </p:txBody>
      </p:sp>
      <p:sp>
        <p:nvSpPr>
          <p:cNvPr id="232" name="Google Shape;232;gadbca966ab_0_161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35f2f35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 L’IMMAGINE E’ RIDICOLA LA TOLGO</a:t>
            </a:r>
            <a:endParaRPr/>
          </a:p>
        </p:txBody>
      </p:sp>
      <p:sp>
        <p:nvSpPr>
          <p:cNvPr id="246" name="Google Shape;246;ga35f2f359b_0_123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77c39e2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 L’IMMAGINE E’ RIDICOLA LA TOLGO</a:t>
            </a:r>
            <a:endParaRPr/>
          </a:p>
        </p:txBody>
      </p:sp>
      <p:sp>
        <p:nvSpPr>
          <p:cNvPr id="255" name="Google Shape;255;ga77c39e220_0_23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77c39e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 L’IMMAGINE E’ RIDICOLA LA TOLGO</a:t>
            </a:r>
            <a:endParaRPr/>
          </a:p>
        </p:txBody>
      </p:sp>
      <p:sp>
        <p:nvSpPr>
          <p:cNvPr id="264" name="Google Shape;264;ga77c39e220_0_31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bca966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PERCHE E’ IMPORTANTE CLASSIFICARE LE SERIE TEMPORALI E INTERPRETARE I RISULTATI</a:t>
            </a:r>
            <a:endParaRPr/>
          </a:p>
        </p:txBody>
      </p:sp>
      <p:sp>
        <p:nvSpPr>
          <p:cNvPr id="92" name="Google Shape;92;gadbca966ab_0_115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77c39e2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SE L’IMMAGINE E’ RIDICOLA LA TOLGO</a:t>
            </a:r>
            <a:endParaRPr/>
          </a:p>
        </p:txBody>
      </p:sp>
      <p:sp>
        <p:nvSpPr>
          <p:cNvPr id="273" name="Google Shape;273;ga77c39e220_0_49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dbca966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COME SI COMPORTANO GENERALMENTE I CLASSIFICATORI DI SERIE TEMPORALI</a:t>
            </a:r>
            <a:endParaRPr/>
          </a:p>
        </p:txBody>
      </p:sp>
      <p:sp>
        <p:nvSpPr>
          <p:cNvPr id="103" name="Google Shape;103;gadbca966ab_0_103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5f2f35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COME SI COMPORTA L’ALBERO DI DECISIONE SULLE SERIE TEMPORALI (DATO CHE VOGLIAMO UN MODELLO INTERPRETABILE)</a:t>
            </a:r>
            <a:endParaRPr/>
          </a:p>
        </p:txBody>
      </p:sp>
      <p:sp>
        <p:nvSpPr>
          <p:cNvPr id="113" name="Google Shape;113;ga35f2f359b_0_8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DATI I PRECEDNETI PROBLEMI, QUESTI SONO GLI OBIETTIVI</a:t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5f2f35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METODO PROPOSTO</a:t>
            </a:r>
            <a:endParaRPr/>
          </a:p>
        </p:txBody>
      </p:sp>
      <p:sp>
        <p:nvSpPr>
          <p:cNvPr id="133" name="Google Shape;133;ga35f2f359b_0_51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35f2f35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DIFFERENZA PRINCIPALE: CONSIDERARE LE SOTTOSEQUENZE </a:t>
            </a:r>
            <a:endParaRPr/>
          </a:p>
        </p:txBody>
      </p:sp>
      <p:sp>
        <p:nvSpPr>
          <p:cNvPr id="142" name="Google Shape;142;ga35f2f359b_0_17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5f2f3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COME VENGONO OTTENUTE TUTTE LE SOTTOSEQUENZE</a:t>
            </a:r>
            <a:endParaRPr/>
          </a:p>
        </p:txBody>
      </p:sp>
      <p:sp>
        <p:nvSpPr>
          <p:cNvPr id="153" name="Google Shape;153;ga35f2f359b_0_0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5f2f359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COME VENGONO USATE IN OGNI NODO</a:t>
            </a:r>
            <a:endParaRPr/>
          </a:p>
        </p:txBody>
      </p:sp>
      <p:sp>
        <p:nvSpPr>
          <p:cNvPr id="163" name="Google Shape;163;ga35f2f359b_0_29:notes"/>
          <p:cNvSpPr/>
          <p:nvPr>
            <p:ph idx="2" type="sldImg"/>
          </p:nvPr>
        </p:nvSpPr>
        <p:spPr>
          <a:xfrm>
            <a:off x="686001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238500"/>
            <a:ext cx="6400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86200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220000" y="1638265"/>
            <a:ext cx="4876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029000" y="-342935"/>
            <a:ext cx="4876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672417"/>
            <a:ext cx="7772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4064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4064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75" lIns="91550" spcFirstLastPara="1" rIns="91550" wrap="square" tIns="45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1.gif"/><Relationship Id="rId6" Type="http://schemas.openxmlformats.org/officeDocument/2006/relationships/image" Target="../media/image19.jp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59349" y="665020"/>
            <a:ext cx="77742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Classificazione Interpretabile di Serie Temporali utilizzando Motifs e Discords 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Estratti con Matrix Profile</a:t>
            </a:r>
            <a:endParaRPr i="0" sz="3000" u="none" cap="none" strike="noStrike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31752" y="3366650"/>
            <a:ext cx="21456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Relatore: 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Riccardo Guidotti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044524" y="3366650"/>
            <a:ext cx="2413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Candidato: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Matteo D’Onofrio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1106249" y="9240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Come viene scelta la Shapelet durante l’apprendimento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88975" y="966463"/>
            <a:ext cx="4709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Prima della fase di apprendimento viene calcolata la distanza tra ogni serie temporale e ogni candidato Shapelet individuato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In ogni nodo, vengono selezionati i candidati shapelet “locali”, estratti dalle serie temporali presenti nel nodo correntemente analizzato per lo split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Viene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applicalo l’algoritmo K-Medoids sull’insieme di Shapelet “locali” individuate, selezionandone un sottoinsieme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825" y="1267663"/>
            <a:ext cx="3695800" cy="387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87" name="Google Shape;1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1106249" y="9240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Modello generato dal TSCMP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932" y="883200"/>
            <a:ext cx="5193694" cy="3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282450" y="706125"/>
            <a:ext cx="321000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Ogni nodo interno contiene la Shapelet scelta e il relativo valore di soglia per lo split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Ogni nodo foglia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contiene il valore della classe previsto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97" name="Google Shape;1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1106249" y="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Esperimenti: Interpretabilità dei risultati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7902" y="583600"/>
            <a:ext cx="4648186" cy="24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085" y="2990825"/>
            <a:ext cx="8415827" cy="23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1106249" y="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Esperimenti: Competitor Confrontati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16550" y="828525"/>
            <a:ext cx="8559000" cy="4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ShapeletTransformation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Fissata la dimensione delle sottosequenze, per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 ogni serie temporale genera ogni candidato (sottosequenza) di dimensione fissata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Individua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“globalmente”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un sottoinsieme di candidati più significativi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Definisce un albero di classificazione, in cui le regole in ogni nodo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sono definite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in base alla distanza tra le serie presenti nel nodo corrente e una Shapelet scelta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DecisionTreeClassifier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Riceve in input come dataset di training, la distanza tra ogni serie temporale e ogni candidato individuato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inizialmente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dall’algoritmo TSCMP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1106249" y="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Esperimenti: Accuratezza ed Efficienza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3060" y="790800"/>
            <a:ext cx="5597878" cy="2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6873045" y="808766"/>
            <a:ext cx="6027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(sec)</a:t>
            </a:r>
            <a:endParaRPr sz="1300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413" y="3295849"/>
            <a:ext cx="7039174" cy="1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1106249" y="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532500" y="853938"/>
            <a:ext cx="80790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L’uso delle </a:t>
            </a: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Shapelet estratte</a:t>
            </a: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 delle serie temporali e la loro scelta da un insieme specializzato nella fase di apprendimento, hanno permesso di ottenere buona accuratezza.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La riduzione dello spazio di ricerca ottenuta tramite: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○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uso della Matrix Profile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○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scelta specializzata dei candidati in ogni nodo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○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applicazione del K-Medoids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	ha permesso di ottenere un’alta efficienza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2524950" y="71600"/>
            <a:ext cx="4094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Lavori futuri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/>
          </a:blip>
          <a:srcRect b="11260" l="0" r="0" t="0"/>
          <a:stretch/>
        </p:blipFill>
        <p:spPr>
          <a:xfrm>
            <a:off x="335975" y="3086100"/>
            <a:ext cx="2895600" cy="16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4825" y="2682225"/>
            <a:ext cx="2710799" cy="2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7">
            <a:alphaModFix/>
          </a:blip>
          <a:srcRect b="0" l="3707" r="0" t="11723"/>
          <a:stretch/>
        </p:blipFill>
        <p:spPr>
          <a:xfrm>
            <a:off x="3124200" y="767100"/>
            <a:ext cx="2895599" cy="175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886500" y="1028700"/>
            <a:ext cx="2237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Serie temporali multivariate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65375" y="4703625"/>
            <a:ext cx="2836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Modelli non interpretabili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5673425" y="4746925"/>
            <a:ext cx="3228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Dataset di grandi dimensioni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2675250" y="3248200"/>
            <a:ext cx="37935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Grazie per l’attenzione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7961" y="641700"/>
            <a:ext cx="4668075" cy="25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59" name="Google Shape;25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2524950" y="71600"/>
            <a:ext cx="4094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Complessità del TSCMP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23675" y="762625"/>
            <a:ext cx="8352000" cy="4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n = #Ts, |Ts|= m, k = #M/D estratti da ogni Ts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Ricerca candidati iniziali = O(2k (m^2) n))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Distanze Ts-Candidati iniziali = O(n 2kn mlog(m))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Ricerca split = O( n nlog(n) numMedoids)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500"/>
              <a:buFont typeface="Calibri"/>
              <a:buChar char="●"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TSCMP = </a:t>
            </a: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O( n nlog(n) numMedoids)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67" name="Google Shape;2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68" name="Google Shape;26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/>
        </p:nvSpPr>
        <p:spPr>
          <a:xfrm>
            <a:off x="2524950" y="71600"/>
            <a:ext cx="4094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Valutazione Parametri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00" y="862400"/>
            <a:ext cx="8623225" cy="429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325" y="3106700"/>
            <a:ext cx="3647299" cy="21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454107" y="82976"/>
            <a:ext cx="6235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Classificazione di serie temporali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45425" y="873775"/>
            <a:ext cx="43434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-304800" lvl="0" marL="3556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i="1"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serie temporale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 è un insieme di valori reali, ordinati rispetto al tempo, che esprimono la dinamica di un fenomeno rispetto alla variazione del tempo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556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Sono presenti in economia, statistica, medicina, climatologia, epidemiologia ecc…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556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Necessità di effettuare classificazioni di serie temporali, tramite metodi accurati, efficienti ed interpretabili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8325" y="873775"/>
            <a:ext cx="3647300" cy="17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277" name="Google Shape;27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2524950" y="71600"/>
            <a:ext cx="4094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Valutazione Parametri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87" y="1431989"/>
            <a:ext cx="8365425" cy="213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454107" y="92401"/>
            <a:ext cx="6235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Classificazione di </a:t>
            </a: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serie temporali: </a:t>
            </a: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alcuni </a:t>
            </a: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problemi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875" y="1559850"/>
            <a:ext cx="3493749" cy="307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301275" y="1559850"/>
            <a:ext cx="49806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I tradizionali modelli di apprendimento supervisionato, su questo specifico tipo di classificazione mostrano empiricamente scarse prestazioni, ottenendo: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Inefficienza data dal tempo impiegato nella fase di apprendimento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Bassa accuratezza nella fase di test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454107" y="92401"/>
            <a:ext cx="6235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Classificazione interpretabile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57150" y="883200"/>
            <a:ext cx="4252200" cy="4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Albero di decisione (algoritmo di Hunt):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Genera regole logiche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Rende facilmente comprensibile il perché dei risultati ottenuti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Problemi: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Regole generate nella fase di apprendimento, basate sulle informazioni fornite dai singoli valori delle serie temporali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Bassa accuratezza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325" y="883200"/>
            <a:ext cx="4482276" cy="25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454107" y="92401"/>
            <a:ext cx="6235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Obiettivo della tesi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27300" y="883200"/>
            <a:ext cx="42369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Definire ed implementare un algoritmo di apprendimento supervisionato, capace di generare un modello che classifichi le serie temporali in maniera interpretabile accurata ed efficiente 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053" y="883200"/>
            <a:ext cx="2776174" cy="27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527300" y="92400"/>
            <a:ext cx="7930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Time Series Classification based on Matrix Profile </a:t>
            </a: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TSCMP</a:t>
            </a: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27300" y="1238750"/>
            <a:ext cx="77064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Algoritmo di apprendimento supervisionato per la classificazione di serie temporali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Variante dell’albero di decisione classico (algoritmo di Hunt), garantendo interpretabilità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Regole generate nella fase di apprendimento, basate sulle proprietà delle sottosequenze delle serie temporali, garantendo accuratezza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Spazio di ricerca fortemente ridotto, garantendo efficienza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2296375" y="0"/>
            <a:ext cx="3771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Shapelet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27300" y="779275"/>
            <a:ext cx="77064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Una Shapelet è una sottosequenza di una serie temporale, che più di ogni altra 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sottosequenza</a:t>
            </a:r>
            <a:r>
              <a:rPr lang="it-IT" sz="2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, distingue ed identifica la classe di appartenenza della serie da cui è estratta</a:t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900" y="2476175"/>
            <a:ext cx="6668874" cy="24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4399200" y="782375"/>
            <a:ext cx="37719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1106249" y="9240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Come ottenere le </a:t>
            </a: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Shapelet</a:t>
            </a:r>
            <a:endParaRPr sz="3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61675" y="572200"/>
            <a:ext cx="84723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Fissata la dimensione delle sottosequenze, per ogni serie temporale viene calcolata la Matrix Profile (MP)</a:t>
            </a:r>
            <a:endParaRPr sz="19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Da ogni MP vengono estratti </a:t>
            </a:r>
            <a:r>
              <a:rPr i="1"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Motifs e/o </a:t>
            </a:r>
            <a:r>
              <a:rPr i="1"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 Discords</a:t>
            </a:r>
            <a:endParaRPr sz="19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L’unione di queste sottosequenze genera l’insieme dei </a:t>
            </a:r>
            <a:r>
              <a:rPr i="1"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candidati</a:t>
            </a: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 Shapelet</a:t>
            </a:r>
            <a:endParaRPr sz="19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Calibri"/>
              <a:buChar char="●"/>
            </a:pPr>
            <a:r>
              <a:rPr lang="it-IT" sz="19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Il MP permette di individuare i candidati Shapelet più significativi, evitando la loro ricerca esaustiva effettuata nell’approccio classico</a:t>
            </a:r>
            <a:endParaRPr sz="19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5">
            <a:alphaModFix/>
          </a:blip>
          <a:srcRect b="-449" l="0" r="0" t="450"/>
          <a:stretch/>
        </p:blipFill>
        <p:spPr>
          <a:xfrm>
            <a:off x="2363175" y="3295300"/>
            <a:ext cx="6572899" cy="20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-238532" y="5313886"/>
            <a:ext cx="8472300" cy="4011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75" lIns="91550" spcFirstLastPara="1" rIns="91550" wrap="square" tIns="45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313885"/>
            <a:ext cx="317432" cy="324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607" y="5418692"/>
            <a:ext cx="1655103" cy="15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1106249" y="92400"/>
            <a:ext cx="693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0525" lIns="70525" spcFirstLastPara="1" rIns="70525" wrap="square" tIns="70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Apprendimento basato sulle Shapelet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46150" y="883200"/>
            <a:ext cx="4415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Durante la generazione delle regole, in ogni nodo dell’albero, la distanza Euclidea tra una Shapelet scelta e le serie temporali nel nodo corrente, diventa la feature che descrive la serie temporali</a:t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14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950" y="883188"/>
            <a:ext cx="2873789" cy="412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