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AC877FA-00BE-7546-BBFB-2D7930A8B01F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405"/>
  </p:normalViewPr>
  <p:slideViewPr>
    <p:cSldViewPr snapToGrid="0">
      <p:cViewPr varScale="1">
        <p:scale>
          <a:sx n="116" d="100"/>
          <a:sy n="116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F2B0-D836-134E-AD00-56B5EC2579BB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9E9DB-AA03-794D-8D49-5F012F484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8DFC9-4E49-ED85-761B-C8687C9F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8B489-B080-8BF0-F725-DE91DF3D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DA8D0-28A0-C82F-0C78-DB9ADD4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69FE-899C-D34A-A7C6-13B3DE6D4D81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C72EF-02BE-776D-E2F5-B3B0992C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3559A-8E1B-0648-90BF-E2F4B5A6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46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777C5-068D-B95D-4652-4572DC2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9B43C-D136-6012-B913-EF7F255E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CE6D8-020E-7511-ACA4-C7B2140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012A-C732-C040-A484-64B06F99365A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D50A1E-6172-0B9D-A50B-641254F2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72A93E-FB2A-2017-8CA7-6EA49D6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76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5741D5-37AE-F33F-878B-F919B2AC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824991-6A46-FE3A-325E-18364AB9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39AB8D-8D3B-4361-415B-8D556D5F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2B4C-B868-CA49-91C7-B37CE3301D80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FA3E0-479C-1206-5BE7-9FE54273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E832E-D363-D47D-D996-E1B8565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9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3551F-00A8-3A73-8E93-DE7E7C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74E67-CA19-19CC-D2AE-28355A03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D237C3-A744-80A7-BCFD-59984D58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51C-0712-4342-B9EA-D826610F1F98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C29E6-9A48-DD63-5C08-4CA67BAD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B060D5-6E93-5B94-9168-729AE4DD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1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DE527-FC1C-C7B9-CB98-ACC08848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71C4A6-E45D-4C8D-A2FD-75CC291A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C4D54B-37D9-6B99-3036-F26F39A9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8726-C095-C041-A5BF-D9F5CD474078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ACB50C-C90A-7893-87FE-2DB7D70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ABD8F-0FDF-ABD9-11FA-65C5DE85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5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FE199-B77F-EBDB-4082-7581D435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592EF-35A2-375A-FEE2-D54706337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083B5A-258F-205A-9880-ABEB9517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392077-10C2-E665-3443-D6D267C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F0F-0090-A947-B124-1D477A1B79B3}" type="datetime1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940E8A-7049-7EB9-C0E0-D89D5243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0CE312-E7F9-0C5E-47C4-A364E7DB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23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C069A-7706-C95E-3E61-9D6732A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314F5C-AD97-4182-14C6-12343D08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448C7E-18DD-7C8E-766F-8F149E02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2B8530-45C8-721A-B7C1-B4D4D7F4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E8DEFA-D230-5C17-F44C-2A7E9A39B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3D2D80-2D06-45E7-71FB-D74CFCB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E4C6-1901-8243-BD05-698873DFBACA}" type="datetime1">
              <a:rPr lang="it-IT" smtClean="0"/>
              <a:t>28/09/23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C13643-B3CB-F3EC-047B-5865A25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1722F2-6259-D762-0B4A-C6E41A3C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30BFB-E16F-C435-01AD-1B3D4B1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A3CBDA-DC4D-CD0F-6438-1461E45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3EF7-ECCB-A645-9C3A-B1F50D812159}" type="datetime1">
              <a:rPr lang="it-IT" smtClean="0"/>
              <a:t>28/09/23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F09FBA-E147-EFD8-7C2A-904907B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FC0908-7FA0-F2B4-C4CD-8FE837DC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D47559-3908-968F-FB24-057A3040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5763-B6A8-C548-A2BC-440206189539}" type="datetime1">
              <a:rPr lang="it-IT" smtClean="0"/>
              <a:t>28/09/23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EF2F2C-ED8F-BDD4-CFBF-DA3B9C01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4CC93C-1891-8997-1016-73B08EF2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8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A3797-1B4E-C9A2-E039-8CE65C3C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298B8-BBBC-456D-0FB3-04C7C4AA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AAAE63-D92A-11DC-A259-826624E0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FDA1B6-E982-DC83-FB8C-51CC8794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6AA-C3E2-1441-A1BD-A2B29B6A6821}" type="datetime1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47900F-2FBE-6A94-C98E-C4385E81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43A2D-0FD8-FBD2-8518-700BE38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519B8-E20B-82BF-41E7-AFF117B3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237AAC-D6F7-70D8-C497-6FDE486D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6F6378-E52D-8983-6742-F774D9DA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ABF49E-8539-28AD-F53F-259DA6B8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01C-366E-7E46-9A9E-B60C6CCAE144}" type="datetime1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AF26D4-7177-5442-BC00-F0CA335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CA63F6-0D77-AA08-907C-4789CC5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4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7AB608-390F-0C6F-A975-051AE76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1C75F-4CFE-59DE-E6CE-DDFD89AF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05D51-A06C-1342-6AEA-1A28797C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66A4-A4B6-6E44-BB63-AA3C06224864}" type="datetime1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9A50E-4DA2-8415-D011-E9C523C5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FC966B-DA56-82AE-F929-AAF6BB72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71A7-A8D5-DF41-AF7A-C2E276B782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2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33CC84-3471-C530-CC7B-545B89A548B7}"/>
              </a:ext>
            </a:extLst>
          </p:cNvPr>
          <p:cNvSpPr/>
          <p:nvPr/>
        </p:nvSpPr>
        <p:spPr>
          <a:xfrm>
            <a:off x="589005" y="640334"/>
            <a:ext cx="8452021" cy="379574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778F33-17A0-9905-DECF-2B2BE9B1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356" y="2442200"/>
            <a:ext cx="9242854" cy="1895024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 DISTRIBUITI E CLOUD COMPUTING: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FAAS MANAGEMENT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Matteo Coni</a:t>
            </a:r>
            <a:b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0333880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F58C205-541C-7B2A-44F0-84EE0DE97AF1}"/>
              </a:ext>
            </a:extLst>
          </p:cNvPr>
          <p:cNvCxnSpPr>
            <a:cxnSpLocks/>
          </p:cNvCxnSpPr>
          <p:nvPr/>
        </p:nvCxnSpPr>
        <p:spPr>
          <a:xfrm>
            <a:off x="774356" y="3352641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ADBBA78-B474-4C38-2D1E-6579F853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665951" y="926757"/>
            <a:ext cx="11448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TECNOLOGIE ADOTTATE (2): AWS LAMBDA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033481" y="2712095"/>
            <a:ext cx="57408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S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ervizio di calcolo </a:t>
            </a:r>
            <a:r>
              <a:rPr lang="it-IT" sz="2500" b="0" i="0" u="none" strike="noStrike" dirty="0" err="1">
                <a:effectLst/>
                <a:latin typeface="PT Sans" panose="020B0503020203020204" pitchFamily="34" charset="77"/>
              </a:rPr>
              <a:t>serverless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offerto da Amazon Web Services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 Utilizzato per l’offloading delle funzioni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224AA6F7-1F43-069C-1AA7-A906733E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35" y="2348604"/>
            <a:ext cx="2742917" cy="274291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A11558F-9CD1-0B35-F824-ACCCB69E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75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LIBRERIE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077279" y="2357658"/>
            <a:ext cx="3404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b="0" i="0" u="none" strike="noStrike" dirty="0" err="1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Flask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: server e comunicazione 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Tkinter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front-end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Boto3: AWS Lambda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Pytz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timezone</a:t>
            </a: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endParaRPr lang="it-IT" sz="2400" dirty="0">
              <a:latin typeface="PT Sans" panose="020B0503020203020204" pitchFamily="34" charset="77"/>
              <a:cs typeface="Arial" panose="020B0604020202020204" pitchFamily="34" charset="0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8AE35-F730-1EB3-CDF3-49BA18535B3C}"/>
              </a:ext>
            </a:extLst>
          </p:cNvPr>
          <p:cNvSpPr txBox="1"/>
          <p:nvPr/>
        </p:nvSpPr>
        <p:spPr>
          <a:xfrm>
            <a:off x="5698722" y="2371559"/>
            <a:ext cx="390891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Json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serializzazione oggetti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Requests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libreria HTTP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Numpy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: calcolo scientifico</a:t>
            </a:r>
            <a:endParaRPr lang="it-IT" sz="2500" dirty="0">
              <a:latin typeface="PT Sans" panose="020B0503020203020204" pitchFamily="34" charset="77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3536DA6-F36F-1913-D7B6-FE29E0A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7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33CC84-3471-C530-CC7B-545B89A548B7}"/>
              </a:ext>
            </a:extLst>
          </p:cNvPr>
          <p:cNvSpPr/>
          <p:nvPr/>
        </p:nvSpPr>
        <p:spPr>
          <a:xfrm>
            <a:off x="589005" y="1751527"/>
            <a:ext cx="10391627" cy="2137894"/>
          </a:xfrm>
          <a:prstGeom prst="rect">
            <a:avLst/>
          </a:prstGeom>
          <a:solidFill>
            <a:schemeClr val="accent5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778F33-17A0-9905-DECF-2B2BE9B1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355" y="1416679"/>
            <a:ext cx="10391627" cy="2884865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F58C205-541C-7B2A-44F0-84EE0DE97AF1}"/>
              </a:ext>
            </a:extLst>
          </p:cNvPr>
          <p:cNvCxnSpPr>
            <a:cxnSpLocks/>
          </p:cNvCxnSpPr>
          <p:nvPr/>
        </p:nvCxnSpPr>
        <p:spPr>
          <a:xfrm>
            <a:off x="774356" y="3352641"/>
            <a:ext cx="10056776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DD33E5F-A717-9676-6DA0-FA81788F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7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7" y="926757"/>
            <a:ext cx="79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OBIETTIVO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77687" y="2223806"/>
            <a:ext cx="1051638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2400" dirty="0"/>
              <a:t> 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Il sistema sviluppato ha come obiettivo quello di utilizzare delle funzioni nell’ambito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FaaS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, ovvero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Function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as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a Service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L’applicazione deve prevedere la containerizzazione di ogni singola funzione attraverso un "container </a:t>
            </a:r>
            <a:r>
              <a:rPr lang="it-IT" sz="2500" dirty="0" err="1">
                <a:latin typeface="PT Sans" panose="020B0503020203020204" pitchFamily="34" charset="77"/>
                <a:cs typeface="Arial" panose="020B0604020202020204" pitchFamily="34" charset="0"/>
              </a:rPr>
              <a:t>engine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": Docker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>
                <a:latin typeface="PT Sans" panose="020B0503020203020204" pitchFamily="34" charset="77"/>
                <a:cs typeface="Arial" panose="020B0604020202020204" pitchFamily="34" charset="0"/>
              </a:rPr>
              <a:t> Utilizzare AWS 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Lambda per effettuare l’offloading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D9930A-66F6-7AA8-8582-17D3B97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0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7" y="926757"/>
            <a:ext cx="79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ARCHITETTURA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A7EFB58-9BA7-EAD8-B7AC-C3BE5BC0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7" y="1240884"/>
            <a:ext cx="5031600" cy="43486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B83424-20D2-5D71-FA85-6602326570A5}"/>
              </a:ext>
            </a:extLst>
          </p:cNvPr>
          <p:cNvSpPr txBox="1"/>
          <p:nvPr/>
        </p:nvSpPr>
        <p:spPr>
          <a:xfrm>
            <a:off x="786713" y="2228671"/>
            <a:ext cx="5425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2400" dirty="0"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L’ architettura dell’ applicazione prevede uno o più client,  un server,  e il servizio AWS Lambda per l’ offloading 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Il server gestisce i tre container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A552EFF-7927-DDA5-BF68-DB165571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6" y="926757"/>
            <a:ext cx="8687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(1) :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9FC89A-278B-292B-4AD2-5E8288DA4C0A}"/>
                  </a:ext>
                </a:extLst>
              </p:cNvPr>
              <p:cNvSpPr txBox="1"/>
              <p:nvPr/>
            </p:nvSpPr>
            <p:spPr>
              <a:xfrm>
                <a:off x="777686" y="2287049"/>
                <a:ext cx="5180982" cy="326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 La Torre di Hanoi è un problema matematico risolvibile attraverso la ricorsione</a:t>
                </a: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Numero passi minimo: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endParaRPr lang="it-IT" sz="2500" dirty="0">
                  <a:latin typeface="PT Sans" panose="020B0503020203020204" pitchFamily="34" charset="77"/>
                  <a:cs typeface="Arial" panose="020B0604020202020204" pitchFamily="34" charset="0"/>
                </a:endParaRPr>
              </a:p>
              <a:p>
                <a:pPr marL="342900" indent="-342900" algn="just" rtl="0">
                  <a:buFont typeface="Wingdings" pitchFamily="2" charset="2"/>
                  <a:buChar char="q"/>
                </a:pPr>
                <a:r>
                  <a:rPr lang="it-IT" sz="2500" dirty="0">
                    <a:latin typeface="PT Sans" panose="020B0503020203020204" pitchFamily="34" charset="77"/>
                    <a:cs typeface="Arial" panose="020B0604020202020204" pitchFamily="34" charset="0"/>
                  </a:rPr>
                  <a:t>Offloading: numero dei dischi maggiore di 4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9FC89A-278B-292B-4AD2-5E8288DA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6" y="2287049"/>
                <a:ext cx="5180982" cy="3262945"/>
              </a:xfrm>
              <a:prstGeom prst="rect">
                <a:avLst/>
              </a:prstGeom>
              <a:blipFill>
                <a:blip r:embed="rId2"/>
                <a:stretch>
                  <a:fillRect l="-1716" t="-1556" r="-2206" b="-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8E103BE-4314-55B3-0A9F-595538E8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95" y="2659559"/>
            <a:ext cx="4990751" cy="1949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4D63B-6EF9-7F1B-0005-A1216294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6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77686" y="926757"/>
            <a:ext cx="10479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(2) : MERGE SORT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6313513" y="2225265"/>
            <a:ext cx="518098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Ordinamento 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sequenza tramite l’ algoritmo ”Merge Sort”. Quest’algoritmo sfrutta ricorsivamente la tecnica del ”Divide et impera”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Offloading: lunghezza sequenza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A7900B3-4222-060F-356F-13092FAF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88" y="2532104"/>
            <a:ext cx="4940300" cy="21717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BA9615-D396-31D0-F164-7E33A1CE414D}"/>
              </a:ext>
            </a:extLst>
          </p:cNvPr>
          <p:cNvSpPr txBox="1"/>
          <p:nvPr/>
        </p:nvSpPr>
        <p:spPr>
          <a:xfrm>
            <a:off x="2540215" y="4733644"/>
            <a:ext cx="1736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*Esempio con valori RGB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BC1849B-064D-EB42-0B3B-8EF1C19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8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678830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(3) : DETERMINANTE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86713" y="2529280"/>
            <a:ext cx="43395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C</a:t>
            </a:r>
            <a:r>
              <a:rPr lang="it-IT" sz="2500" dirty="0">
                <a:latin typeface="PT Sans" panose="020B0503020203020204" pitchFamily="34" charset="77"/>
              </a:rPr>
              <a:t>alcolo del determinante di una matrice attraverso l’algoritmo di Laplace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</a:rPr>
              <a:t>Offloading: calcolo cofattori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0576FC54-3681-77D1-6CEF-7E3AE094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77" y="2424732"/>
            <a:ext cx="5906395" cy="263363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910DA40-7B07-039F-3960-68DC425B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8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IMPLEMENTAZIONE (4) : CONTAINER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816883" y="2287049"/>
            <a:ext cx="3489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 Per la gestione dei container è stato utilizzato Docker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dirty="0">
              <a:latin typeface="PT Sans" panose="020B0503020203020204" pitchFamily="34" charset="77"/>
              <a:cs typeface="Arial" panose="020B0604020202020204" pitchFamily="34" charset="0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Se non acceduto per 120 secondi, un container viene eliminato</a:t>
            </a:r>
            <a:endParaRPr lang="it-IT" sz="25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B82B247-27A2-5CA7-A0D1-2C30EB38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15" y="2629753"/>
            <a:ext cx="6917802" cy="229204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8A5257-E1B6-53F6-6C47-907524AC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47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CONFIGURAZIONE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7320714" y="2136105"/>
            <a:ext cx="3489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Porte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Numero </a:t>
            </a:r>
            <a:r>
              <a:rPr lang="it-IT" sz="2400" b="0" i="0" u="none" strike="noStrike" dirty="0" err="1">
                <a:effectLst/>
                <a:latin typeface="PT Sans" panose="020B0503020203020204" pitchFamily="34" charset="77"/>
              </a:rPr>
              <a:t>offload</a:t>
            </a: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sort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Url Server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4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</a:rPr>
              <a:t> Credenziali AWS</a:t>
            </a:r>
            <a:endParaRPr lang="it-IT" sz="24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AC1E515-CEC7-AE5B-4FEF-0AE82BFB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3" y="1918666"/>
            <a:ext cx="5623895" cy="373360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554A3E8-18FE-5670-B352-48FBB71F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6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2CE3083-5F8A-C16A-F419-FA14936087F6}"/>
              </a:ext>
            </a:extLst>
          </p:cNvPr>
          <p:cNvCxnSpPr/>
          <p:nvPr/>
        </p:nvCxnSpPr>
        <p:spPr>
          <a:xfrm>
            <a:off x="786713" y="782436"/>
            <a:ext cx="7961082" cy="0"/>
          </a:xfrm>
          <a:prstGeom prst="line">
            <a:avLst/>
          </a:prstGeom>
          <a:ln w="66675" cap="rnd" cmpd="sng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19D7BB-9ADE-AFAE-FE38-F4B074129C61}"/>
              </a:ext>
            </a:extLst>
          </p:cNvPr>
          <p:cNvSpPr txBox="1"/>
          <p:nvPr/>
        </p:nvSpPr>
        <p:spPr>
          <a:xfrm>
            <a:off x="743225" y="926757"/>
            <a:ext cx="112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30A0"/>
                </a:solidFill>
                <a:latin typeface="PT Sans Caption" panose="020B0603020203020204" pitchFamily="34" charset="77"/>
              </a:rPr>
              <a:t>TECNOLOGIE ADOTTATE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9FC89A-278B-292B-4AD2-5E8288DA4C0A}"/>
              </a:ext>
            </a:extLst>
          </p:cNvPr>
          <p:cNvSpPr txBox="1"/>
          <p:nvPr/>
        </p:nvSpPr>
        <p:spPr>
          <a:xfrm>
            <a:off x="1110754" y="2348605"/>
            <a:ext cx="1051886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itchFamily="2" charset="2"/>
              <a:buChar char="q"/>
            </a:pPr>
            <a:r>
              <a:rPr lang="it-IT" sz="2400" b="0" i="0" u="none" strike="noStrike" dirty="0">
                <a:effectLst/>
                <a:latin typeface="PT Sans" panose="020B0503020203020204" pitchFamily="34" charset="77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PT Sans" panose="020B0503020203020204" pitchFamily="34" charset="77"/>
                <a:cs typeface="Arial" panose="020B0604020202020204" pitchFamily="34" charset="0"/>
              </a:rPr>
              <a:t>Python: linguaggio di programmazione –&gt; front end e logica applicativa </a:t>
            </a: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Docker: supporto alla virtualizzazione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</a:t>
            </a:r>
            <a:r>
              <a:rPr lang="it-IT" sz="2500" dirty="0">
                <a:latin typeface="PT Sans" panose="020B0503020203020204" pitchFamily="34" charset="77"/>
              </a:rPr>
              <a:t>H</a:t>
            </a: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ttp: comunicazione</a:t>
            </a:r>
          </a:p>
          <a:p>
            <a:pPr marL="342900" indent="-342900" rtl="0">
              <a:buFont typeface="Wingdings" pitchFamily="2" charset="2"/>
              <a:buChar char="q"/>
            </a:pPr>
            <a:endParaRPr lang="it-IT" sz="2500" b="0" i="0" u="none" strike="noStrike" dirty="0">
              <a:effectLst/>
              <a:latin typeface="PT Sans" panose="020B0503020203020204" pitchFamily="34" charset="77"/>
            </a:endParaRPr>
          </a:p>
          <a:p>
            <a:pPr marL="342900" indent="-342900" rtl="0">
              <a:buFont typeface="Wingdings" pitchFamily="2" charset="2"/>
              <a:buChar char="q"/>
            </a:pPr>
            <a:r>
              <a:rPr lang="it-IT" sz="2500" b="0" i="0" u="none" strike="noStrike" dirty="0">
                <a:effectLst/>
                <a:latin typeface="PT Sans" panose="020B0503020203020204" pitchFamily="34" charset="77"/>
              </a:rPr>
              <a:t> AWS Lambda: offloading</a:t>
            </a:r>
            <a:endParaRPr lang="it-IT" sz="2500" dirty="0">
              <a:latin typeface="PT Sans" panose="020B0503020203020204" pitchFamily="34" charset="77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45F4ACA-E641-C6D7-31F3-8833E4BFB3B8}"/>
              </a:ext>
            </a:extLst>
          </p:cNvPr>
          <p:cNvCxnSpPr/>
          <p:nvPr/>
        </p:nvCxnSpPr>
        <p:spPr>
          <a:xfrm>
            <a:off x="3168000" y="6048000"/>
            <a:ext cx="7959600" cy="0"/>
          </a:xfrm>
          <a:prstGeom prst="line">
            <a:avLst/>
          </a:prstGeom>
          <a:ln w="66675" cap="rnd" cmpd="sng">
            <a:solidFill>
              <a:srgbClr val="7030A0">
                <a:alpha val="49592"/>
              </a:srgbClr>
            </a:solidFill>
            <a:prstDash val="solid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C2D2156-EAD9-67FD-879B-E1D20C0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71A7-A8D5-DF41-AF7A-C2E276B782F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86393A-BBD9-1C48-8CEA-9AB5E009966D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329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PT Sans</vt:lpstr>
      <vt:lpstr>PT Sans Caption</vt:lpstr>
      <vt:lpstr>Times New Roman</vt:lpstr>
      <vt:lpstr>Wingdings</vt:lpstr>
      <vt:lpstr>Tema di Office</vt:lpstr>
      <vt:lpstr>SISTEMI DISTRIBUITI E CLOUD COMPUTING:  FAAS MANAGEMENT  Matteo Coni 0333880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CLOUD COMPUTING:  FAAS MANAGEMENT  Matteo Coni 0333880</dc:title>
  <dc:creator>matteo coni</dc:creator>
  <cp:lastModifiedBy>matteo coni</cp:lastModifiedBy>
  <cp:revision>5</cp:revision>
  <dcterms:created xsi:type="dcterms:W3CDTF">2023-09-19T10:54:52Z</dcterms:created>
  <dcterms:modified xsi:type="dcterms:W3CDTF">2023-09-28T10:20:07Z</dcterms:modified>
</cp:coreProperties>
</file>