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5"/>
  </p:notesMasterIdLst>
  <p:handoutMasterIdLst>
    <p:handoutMasterId r:id="rId26"/>
  </p:handoutMasterIdLst>
  <p:sldIdLst>
    <p:sldId id="410" r:id="rId5"/>
    <p:sldId id="383" r:id="rId6"/>
    <p:sldId id="413" r:id="rId7"/>
    <p:sldId id="423" r:id="rId8"/>
    <p:sldId id="414" r:id="rId9"/>
    <p:sldId id="422" r:id="rId10"/>
    <p:sldId id="424" r:id="rId11"/>
    <p:sldId id="425" r:id="rId12"/>
    <p:sldId id="416" r:id="rId13"/>
    <p:sldId id="417" r:id="rId14"/>
    <p:sldId id="428" r:id="rId15"/>
    <p:sldId id="429" r:id="rId16"/>
    <p:sldId id="430" r:id="rId17"/>
    <p:sldId id="418" r:id="rId18"/>
    <p:sldId id="426" r:id="rId19"/>
    <p:sldId id="419" r:id="rId20"/>
    <p:sldId id="427" r:id="rId21"/>
    <p:sldId id="420" r:id="rId22"/>
    <p:sldId id="421" r:id="rId23"/>
    <p:sldId id="398" r:id="rId24"/>
  </p:sldIdLst>
  <p:sldSz cx="12192000" cy="6858000"/>
  <p:notesSz cx="6858000" cy="9144000"/>
  <p:defaultTextStyle>
    <a:defPPr rtl="0">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ore"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6327" autoAdjust="0"/>
  </p:normalViewPr>
  <p:slideViewPr>
    <p:cSldViewPr snapToGrid="0">
      <p:cViewPr varScale="1">
        <p:scale>
          <a:sx n="163" d="100"/>
          <a:sy n="163" d="100"/>
        </p:scale>
        <p:origin x="144"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82" d="100"/>
          <a:sy n="82" d="100"/>
        </p:scale>
        <p:origin x="395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egnaposto data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it-IT" sz="1200"/>
            </a:lvl1pPr>
          </a:lstStyle>
          <a:p>
            <a:pPr rtl="0"/>
            <a:fld id="{F43FFF67-0A66-4BA5-8D01-D7436A93C5DC}" type="datetime1">
              <a:rPr lang="it-IT" smtClean="0"/>
              <a:t>08/02/2025</a:t>
            </a:fld>
            <a:endParaRPr lang="it-IT" dirty="0"/>
          </a:p>
        </p:txBody>
      </p:sp>
      <p:sp>
        <p:nvSpPr>
          <p:cNvPr id="6" name="Segnaposto numero diapositiva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E2C230DF-5933-439D-898F-38E9AC9BA688}" type="slidenum">
              <a:rPr lang="it-IT" smtClean="0"/>
              <a:t>‹N›</a:t>
            </a:fld>
            <a:endParaRPr lang="it-IT" dirty="0"/>
          </a:p>
        </p:txBody>
      </p:sp>
      <p:sp>
        <p:nvSpPr>
          <p:cNvPr id="7" name="Segnaposto piè di pagina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dirty="0"/>
          </a:p>
        </p:txBody>
      </p:sp>
      <p:sp>
        <p:nvSpPr>
          <p:cNvPr id="8" name="Segnaposto intestazione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it-IT" sz="1200"/>
            </a:lvl1pPr>
          </a:lstStyle>
          <a:p>
            <a:fld id="{CCC7B77D-D2C2-452D-80DB-AB1E949B0C69}" type="datetime1">
              <a:rPr lang="it-IT" smtClean="0"/>
              <a:pPr/>
              <a:t>08/02/2025</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it-IT"/>
            </a:defPPr>
          </a:lstStyle>
          <a:p>
            <a:pPr rtl="0"/>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it-IT"/>
            </a:defPPr>
          </a:lstStyle>
          <a:p>
            <a:pPr lvl="0" rtl="0"/>
            <a:r>
              <a:rPr lang="it-IT"/>
              <a:t>Fare clic per modificare lo stile del titolo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A89C7E07-3C67-C64C-8DA0-0404F6303970}" type="slidenum">
              <a:rPr lang="it-IT" smtClean="0"/>
              <a:t>‹N›</a:t>
            </a:fld>
            <a:endParaRPr lang="it-IT"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lang="it-IT" sz="1200" kern="1200">
        <a:solidFill>
          <a:schemeClr val="tx1"/>
        </a:solidFill>
        <a:latin typeface="+mn-lt"/>
        <a:ea typeface="+mn-ea"/>
        <a:cs typeface="+mn-cs"/>
      </a:defRPr>
    </a:lvl1pPr>
    <a:lvl2pPr marL="457200" algn="l" defTabSz="914400" rtl="0" eaLnBrk="1" latinLnBrk="0" hangingPunct="1">
      <a:defRPr lang="it-IT" sz="1200" kern="1200">
        <a:solidFill>
          <a:schemeClr val="tx1"/>
        </a:solidFill>
        <a:latin typeface="+mn-lt"/>
        <a:ea typeface="+mn-ea"/>
        <a:cs typeface="+mn-cs"/>
      </a:defRPr>
    </a:lvl2pPr>
    <a:lvl3pPr marL="914400" algn="l" defTabSz="914400" rtl="0" eaLnBrk="1" latinLnBrk="0" hangingPunct="1">
      <a:defRPr lang="it-IT" sz="1200" kern="1200">
        <a:solidFill>
          <a:schemeClr val="tx1"/>
        </a:solidFill>
        <a:latin typeface="+mn-lt"/>
        <a:ea typeface="+mn-ea"/>
        <a:cs typeface="+mn-cs"/>
      </a:defRPr>
    </a:lvl3pPr>
    <a:lvl4pPr marL="1371600" algn="l" defTabSz="914400" rtl="0" eaLnBrk="1" latinLnBrk="0" hangingPunct="1">
      <a:defRPr lang="it-IT" sz="1200" kern="1200">
        <a:solidFill>
          <a:schemeClr val="tx1"/>
        </a:solidFill>
        <a:latin typeface="+mn-lt"/>
        <a:ea typeface="+mn-ea"/>
        <a:cs typeface="+mn-cs"/>
      </a:defRPr>
    </a:lvl4pPr>
    <a:lvl5pPr marL="1828800" algn="l" defTabSz="914400" rtl="0" eaLnBrk="1" latinLnBrk="0" hangingPunct="1">
      <a:defRPr lang="it-IT" sz="1200" kern="1200">
        <a:solidFill>
          <a:schemeClr val="tx1"/>
        </a:solidFill>
        <a:latin typeface="+mn-lt"/>
        <a:ea typeface="+mn-ea"/>
        <a:cs typeface="+mn-cs"/>
      </a:defRPr>
    </a:lvl5pPr>
    <a:lvl6pPr marL="2286000" algn="l" defTabSz="914400" rtl="0" eaLnBrk="1" latinLnBrk="0" hangingPunct="1">
      <a:defRPr lang="it-IT" sz="1200" kern="1200">
        <a:solidFill>
          <a:schemeClr val="tx1"/>
        </a:solidFill>
        <a:latin typeface="+mn-lt"/>
        <a:ea typeface="+mn-ea"/>
        <a:cs typeface="+mn-cs"/>
      </a:defRPr>
    </a:lvl6pPr>
    <a:lvl7pPr marL="2743200" algn="l" defTabSz="914400" rtl="0" eaLnBrk="1" latinLnBrk="0" hangingPunct="1">
      <a:defRPr lang="it-IT" sz="1200" kern="1200">
        <a:solidFill>
          <a:schemeClr val="tx1"/>
        </a:solidFill>
        <a:latin typeface="+mn-lt"/>
        <a:ea typeface="+mn-ea"/>
        <a:cs typeface="+mn-cs"/>
      </a:defRPr>
    </a:lvl7pPr>
    <a:lvl8pPr marL="3200400" algn="l" defTabSz="914400" rtl="0" eaLnBrk="1" latinLnBrk="0" hangingPunct="1">
      <a:defRPr lang="it-IT" sz="1200" kern="1200">
        <a:solidFill>
          <a:schemeClr val="tx1"/>
        </a:solidFill>
        <a:latin typeface="+mn-lt"/>
        <a:ea typeface="+mn-ea"/>
        <a:cs typeface="+mn-cs"/>
      </a:defRPr>
    </a:lvl8pPr>
    <a:lvl9pPr marL="3657600" algn="l" defTabSz="914400" rtl="0" eaLnBrk="1" latinLnBrk="0" hangingPunct="1">
      <a:defRPr lang="it-IT"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A89C7E07-3C67-C64C-8DA0-0404F6303970}" type="slidenum">
              <a:rPr lang="it-IT" smtClean="0"/>
              <a:t>1</a:t>
            </a:fld>
            <a:endParaRPr lang="it-IT"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3D07F0-50C0-EF5E-F4EB-6478321D448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F23AEDC-4EA1-1F9F-B1EE-3F781E08757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AE566BE-3CB8-59EE-29F3-526FD2782C64}"/>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8CDBDD75-3EE2-1FF3-9722-FA89AF5B970E}"/>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10</a:t>
            </a:fld>
            <a:endParaRPr lang="it-IT" dirty="0"/>
          </a:p>
        </p:txBody>
      </p:sp>
    </p:spTree>
    <p:extLst>
      <p:ext uri="{BB962C8B-B14F-4D97-AF65-F5344CB8AC3E}">
        <p14:creationId xmlns:p14="http://schemas.microsoft.com/office/powerpoint/2010/main" val="2764545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DA6FE0-B316-A8E4-2FEF-425E13BAF3B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82067CC-942E-409C-86D9-010FF416A09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A33C0F2-CBC7-2CDC-75FD-7AF1EAB6AFF9}"/>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07CC214A-4F09-124F-44EE-0683C19A2120}"/>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11</a:t>
            </a:fld>
            <a:endParaRPr lang="it-IT" dirty="0"/>
          </a:p>
        </p:txBody>
      </p:sp>
    </p:spTree>
    <p:extLst>
      <p:ext uri="{BB962C8B-B14F-4D97-AF65-F5344CB8AC3E}">
        <p14:creationId xmlns:p14="http://schemas.microsoft.com/office/powerpoint/2010/main" val="104746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170E7-5513-DE60-F216-FB007D0E75B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269A0ED-5E39-559F-6D6F-A29A1543441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2C803FC-3D1D-1F7E-7993-BAD721EC3E88}"/>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26FD8F4E-EF65-C3CF-F510-0C53A2E7ABEF}"/>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12</a:t>
            </a:fld>
            <a:endParaRPr lang="it-IT" dirty="0"/>
          </a:p>
        </p:txBody>
      </p:sp>
    </p:spTree>
    <p:extLst>
      <p:ext uri="{BB962C8B-B14F-4D97-AF65-F5344CB8AC3E}">
        <p14:creationId xmlns:p14="http://schemas.microsoft.com/office/powerpoint/2010/main" val="245889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4A1DB-5149-D63E-BBDC-0E6ED06FD1E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630CD2E-2B86-4D8D-3132-C6E7708AA88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B8C4B7D-8FD7-395C-5C2C-F1E7F8701343}"/>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57D767C7-C4E0-F3AA-B270-34BDCF413041}"/>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13</a:t>
            </a:fld>
            <a:endParaRPr lang="it-IT" dirty="0"/>
          </a:p>
        </p:txBody>
      </p:sp>
    </p:spTree>
    <p:extLst>
      <p:ext uri="{BB962C8B-B14F-4D97-AF65-F5344CB8AC3E}">
        <p14:creationId xmlns:p14="http://schemas.microsoft.com/office/powerpoint/2010/main" val="2824245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2A5073-D91D-8952-C266-47A6B19ADCC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B38A9C6-1DAD-6271-4DFA-363FCE53DF5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C7F567B-7056-77C4-CDFB-746F119CA2E1}"/>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15A8E731-9AAB-AB82-AF40-54DB89CF5AA2}"/>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14</a:t>
            </a:fld>
            <a:endParaRPr lang="it-IT" dirty="0"/>
          </a:p>
        </p:txBody>
      </p:sp>
    </p:spTree>
    <p:extLst>
      <p:ext uri="{BB962C8B-B14F-4D97-AF65-F5344CB8AC3E}">
        <p14:creationId xmlns:p14="http://schemas.microsoft.com/office/powerpoint/2010/main" val="22684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C9C063-0EE8-077C-47C9-114F4C36D02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6CA48B4-5F00-B965-BC9D-220C941BF93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6C076CA-B065-4D3D-D08D-39D19A88BE8E}"/>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DED0D1C3-8C55-033E-3A0A-D7B0CE395B04}"/>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15</a:t>
            </a:fld>
            <a:endParaRPr lang="it-IT" dirty="0"/>
          </a:p>
        </p:txBody>
      </p:sp>
    </p:spTree>
    <p:extLst>
      <p:ext uri="{BB962C8B-B14F-4D97-AF65-F5344CB8AC3E}">
        <p14:creationId xmlns:p14="http://schemas.microsoft.com/office/powerpoint/2010/main" val="3017841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979CB-9123-9530-D7C7-76E87B288F9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F42DAF2-FC5E-8138-4168-A95C4DD4A52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8C9C226-AD00-9167-3A0B-59B807DC9946}"/>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B1E1642D-0E8A-F22F-C04B-3F66E872F5DE}"/>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16</a:t>
            </a:fld>
            <a:endParaRPr lang="it-IT" dirty="0"/>
          </a:p>
        </p:txBody>
      </p:sp>
    </p:spTree>
    <p:extLst>
      <p:ext uri="{BB962C8B-B14F-4D97-AF65-F5344CB8AC3E}">
        <p14:creationId xmlns:p14="http://schemas.microsoft.com/office/powerpoint/2010/main" val="1639383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C08944-DB48-2D5F-8931-89E9BE203BB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D6C034A-E21A-F50E-C62E-7F6C6CE771B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38E40AE-5DB0-6A34-D8FC-C0C5E6F6A7C8}"/>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5BCE104F-1A73-4082-4B7D-0270562F9B3B}"/>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17</a:t>
            </a:fld>
            <a:endParaRPr lang="it-IT" dirty="0"/>
          </a:p>
        </p:txBody>
      </p:sp>
    </p:spTree>
    <p:extLst>
      <p:ext uri="{BB962C8B-B14F-4D97-AF65-F5344CB8AC3E}">
        <p14:creationId xmlns:p14="http://schemas.microsoft.com/office/powerpoint/2010/main" val="2810332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5AD7B-9E3B-8A1E-E0E8-FC9C20AD75F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B691358-0732-2B1D-BC40-4E432FDC508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315C052-99AD-AE9D-E06B-BEAE25D8CC4A}"/>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2BB763B9-CE5F-0CDD-87CE-7A2C7A489EE2}"/>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18</a:t>
            </a:fld>
            <a:endParaRPr lang="it-IT" dirty="0"/>
          </a:p>
        </p:txBody>
      </p:sp>
    </p:spTree>
    <p:extLst>
      <p:ext uri="{BB962C8B-B14F-4D97-AF65-F5344CB8AC3E}">
        <p14:creationId xmlns:p14="http://schemas.microsoft.com/office/powerpoint/2010/main" val="5252225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D7CF6-76DD-D3C4-64F9-1C99ECAD39D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A91C00F-34A7-9DD4-50C0-F6447807505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2D6B711-2D17-47E0-2814-8FCAA17E2859}"/>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876A4D81-1023-1DC6-502C-732E8CAEDE5F}"/>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19</a:t>
            </a:fld>
            <a:endParaRPr lang="it-IT" dirty="0"/>
          </a:p>
        </p:txBody>
      </p:sp>
    </p:spTree>
    <p:extLst>
      <p:ext uri="{BB962C8B-B14F-4D97-AF65-F5344CB8AC3E}">
        <p14:creationId xmlns:p14="http://schemas.microsoft.com/office/powerpoint/2010/main" val="2024802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A89C7E07-3C67-C64C-8DA0-0404F6303970}" type="slidenum">
              <a:rPr lang="it-IT" smtClean="0"/>
              <a:t>2</a:t>
            </a:fld>
            <a:endParaRPr lang="it-IT" dirty="0"/>
          </a:p>
        </p:txBody>
      </p:sp>
    </p:spTree>
    <p:extLst>
      <p:ext uri="{BB962C8B-B14F-4D97-AF65-F5344CB8AC3E}">
        <p14:creationId xmlns:p14="http://schemas.microsoft.com/office/powerpoint/2010/main" val="3113416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A89C7E07-3C67-C64C-8DA0-0404F6303970}" type="slidenum">
              <a:rPr lang="it-IT" smtClean="0"/>
              <a:t>20</a:t>
            </a:fld>
            <a:endParaRPr lang="it-IT" dirty="0"/>
          </a:p>
        </p:txBody>
      </p:sp>
    </p:spTree>
    <p:extLst>
      <p:ext uri="{BB962C8B-B14F-4D97-AF65-F5344CB8AC3E}">
        <p14:creationId xmlns:p14="http://schemas.microsoft.com/office/powerpoint/2010/main" val="1765923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C54DB-3308-24CA-4270-78F5F0CE545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5678DD9-9D94-10E6-993B-3E8834913DE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1D08908-E931-BFB3-F6CE-77B8DE9AA545}"/>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D47CE822-9F99-15C2-CC2A-4860868F737F}"/>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3</a:t>
            </a:fld>
            <a:endParaRPr lang="it-IT" dirty="0"/>
          </a:p>
        </p:txBody>
      </p:sp>
    </p:spTree>
    <p:extLst>
      <p:ext uri="{BB962C8B-B14F-4D97-AF65-F5344CB8AC3E}">
        <p14:creationId xmlns:p14="http://schemas.microsoft.com/office/powerpoint/2010/main" val="306296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83D96-FC8E-E34E-47D0-377EB78112B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3380659-C447-C8ED-FCE1-8E0BDF99356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B555AEE-C62F-854E-3D10-B096A3161A64}"/>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E67378BA-5893-6770-C4D3-D3C07A29B7E6}"/>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4</a:t>
            </a:fld>
            <a:endParaRPr lang="it-IT" dirty="0"/>
          </a:p>
        </p:txBody>
      </p:sp>
    </p:spTree>
    <p:extLst>
      <p:ext uri="{BB962C8B-B14F-4D97-AF65-F5344CB8AC3E}">
        <p14:creationId xmlns:p14="http://schemas.microsoft.com/office/powerpoint/2010/main" val="3554226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7E253-4143-1C47-8479-1B4639D2ABA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A423001-3A7B-1D4F-C0AF-26183A46C58E}"/>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947C12E-DFB7-1E9C-F89C-16AB4030350B}"/>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37209F0F-34F7-969C-C581-93CD1962E0BF}"/>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5</a:t>
            </a:fld>
            <a:endParaRPr lang="it-IT" dirty="0"/>
          </a:p>
        </p:txBody>
      </p:sp>
    </p:spTree>
    <p:extLst>
      <p:ext uri="{BB962C8B-B14F-4D97-AF65-F5344CB8AC3E}">
        <p14:creationId xmlns:p14="http://schemas.microsoft.com/office/powerpoint/2010/main" val="3492252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2F6AF-EB73-A91C-058A-C30628D7584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F996B00-506C-FF7D-7096-B45AD073ACA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8F6AAE9-A247-19BD-BEDD-E10B40E0F385}"/>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F8C7F44B-8CF6-DBBC-9D71-8F30D2325016}"/>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6</a:t>
            </a:fld>
            <a:endParaRPr lang="it-IT" dirty="0"/>
          </a:p>
        </p:txBody>
      </p:sp>
    </p:spTree>
    <p:extLst>
      <p:ext uri="{BB962C8B-B14F-4D97-AF65-F5344CB8AC3E}">
        <p14:creationId xmlns:p14="http://schemas.microsoft.com/office/powerpoint/2010/main" val="2013946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CB157-EA9F-53B6-8FE3-6ACF5D17540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DDDF93A-354F-1D15-90EB-2E1ACAB1856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504AACD-8393-CCA6-515F-4E580F9AF57E}"/>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06ECAEA5-0928-A275-77FE-658BB7B0733B}"/>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7</a:t>
            </a:fld>
            <a:endParaRPr lang="it-IT" dirty="0"/>
          </a:p>
        </p:txBody>
      </p:sp>
    </p:spTree>
    <p:extLst>
      <p:ext uri="{BB962C8B-B14F-4D97-AF65-F5344CB8AC3E}">
        <p14:creationId xmlns:p14="http://schemas.microsoft.com/office/powerpoint/2010/main" val="2906444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477E1-133E-37DB-54F0-F8257E72639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28EC6EB-CFDE-ACF3-E1A3-84CB13EA9CB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033710D-D10A-FDC7-6B56-EDF92E115FE0}"/>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65C707D9-90FF-C7BA-8A60-6CBC7825654F}"/>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8</a:t>
            </a:fld>
            <a:endParaRPr lang="it-IT" dirty="0"/>
          </a:p>
        </p:txBody>
      </p:sp>
    </p:spTree>
    <p:extLst>
      <p:ext uri="{BB962C8B-B14F-4D97-AF65-F5344CB8AC3E}">
        <p14:creationId xmlns:p14="http://schemas.microsoft.com/office/powerpoint/2010/main" val="1604013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147FE-214E-59D9-1C02-BF8C76EE0CB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AD1A5F9-6B7A-1CB7-336A-4FC0C46B8B7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E488300-A86A-8A4C-17F2-6AF75C0FA3B6}"/>
              </a:ext>
            </a:extLst>
          </p:cNvPr>
          <p:cNvSpPr>
            <a:spLocks noGrp="1"/>
          </p:cNvSpPr>
          <p:nvPr>
            <p:ph type="body" idx="1"/>
          </p:nvPr>
        </p:nvSpPr>
        <p:spPr/>
        <p:txBody>
          <a:bodyPr rtlCol="0"/>
          <a:lstStyle>
            <a:defPPr>
              <a:defRPr lang="it-IT"/>
            </a:defPPr>
          </a:lstStyle>
          <a:p>
            <a:pPr rtl="0"/>
            <a:endParaRPr lang="it-IT" dirty="0"/>
          </a:p>
        </p:txBody>
      </p:sp>
      <p:sp>
        <p:nvSpPr>
          <p:cNvPr id="4" name="Segnaposto numero diapositiva 3">
            <a:extLst>
              <a:ext uri="{FF2B5EF4-FFF2-40B4-BE49-F238E27FC236}">
                <a16:creationId xmlns:a16="http://schemas.microsoft.com/office/drawing/2014/main" id="{28770FB6-3DA8-B9FB-B7EA-639CE773868A}"/>
              </a:ext>
            </a:extLst>
          </p:cNvPr>
          <p:cNvSpPr>
            <a:spLocks noGrp="1"/>
          </p:cNvSpPr>
          <p:nvPr>
            <p:ph type="sldNum" sz="quarter" idx="5"/>
          </p:nvPr>
        </p:nvSpPr>
        <p:spPr/>
        <p:txBody>
          <a:bodyPr rtlCol="0"/>
          <a:lstStyle>
            <a:defPPr>
              <a:defRPr lang="it-IT"/>
            </a:defPPr>
          </a:lstStyle>
          <a:p>
            <a:pPr rtl="0"/>
            <a:fld id="{A89C7E07-3C67-C64C-8DA0-0404F6303970}" type="slidenum">
              <a:rPr lang="it-IT" smtClean="0"/>
              <a:t>9</a:t>
            </a:fld>
            <a:endParaRPr lang="it-IT" dirty="0"/>
          </a:p>
        </p:txBody>
      </p:sp>
    </p:spTree>
    <p:extLst>
      <p:ext uri="{BB962C8B-B14F-4D97-AF65-F5344CB8AC3E}">
        <p14:creationId xmlns:p14="http://schemas.microsoft.com/office/powerpoint/2010/main" val="420421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1">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it-IT" sz="6000" b="1" i="0" spc="100" baseline="0">
                <a:solidFill>
                  <a:schemeClr val="bg1"/>
                </a:solidFill>
                <a:latin typeface="+mj-lt"/>
              </a:defRPr>
            </a:lvl1pPr>
          </a:lstStyle>
          <a:p>
            <a:pPr rtl="0"/>
            <a:r>
              <a:rPr lang="it-IT"/>
              <a:t>Fare clic per inserire il titolo </a:t>
            </a:r>
          </a:p>
        </p:txBody>
      </p:sp>
      <p:grpSp>
        <p:nvGrpSpPr>
          <p:cNvPr id="9" name="Grup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igura a mano libera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1" name="Figura a mano libera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2" name="Figura a mano libera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cxnSp>
        <p:nvCxnSpPr>
          <p:cNvPr id="13" name="Connettore diritto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uto del titolo e tabella">
    <p:bg>
      <p:bgPr>
        <a:solidFill>
          <a:schemeClr val="tx1"/>
        </a:solidFill>
        <a:effectLst/>
      </p:bgPr>
    </p:bg>
    <p:spTree>
      <p:nvGrpSpPr>
        <p:cNvPr id="1" name=""/>
        <p:cNvGrpSpPr/>
        <p:nvPr/>
      </p:nvGrpSpPr>
      <p:grpSpPr>
        <a:xfrm>
          <a:off x="0" y="0"/>
          <a:ext cx="0" cy="0"/>
          <a:chOff x="0" y="0"/>
          <a:chExt cx="0" cy="0"/>
        </a:xfrm>
      </p:grpSpPr>
      <p:grpSp>
        <p:nvGrpSpPr>
          <p:cNvPr id="5" name="Gruppo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igura a mano libera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5" name="Figura a mano libera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7" name="Figura a mano libera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
        <p:nvSpPr>
          <p:cNvPr id="16" name="Titolo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rtlCol="0" anchor="b" anchorCtr="0">
            <a:noAutofit/>
          </a:bodyPr>
          <a:lstStyle>
            <a:lvl1pPr>
              <a:defRPr lang="it-IT" sz="4400" b="1" i="0">
                <a:solidFill>
                  <a:schemeClr val="bg1"/>
                </a:solidFill>
                <a:latin typeface="+mj-lt"/>
              </a:defRPr>
            </a:lvl1pPr>
          </a:lstStyle>
          <a:p>
            <a:pPr rtl="0"/>
            <a:r>
              <a:rPr lang="it-IT"/>
              <a:t>Fare clic per inserire il titolo </a:t>
            </a:r>
          </a:p>
        </p:txBody>
      </p:sp>
      <p:cxnSp>
        <p:nvCxnSpPr>
          <p:cNvPr id="4" name="Connettore dirit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Segnaposto contenut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rtlCol="0">
            <a:normAutofit/>
          </a:bodyPr>
          <a:lstStyle>
            <a:lvl1pPr marL="0" indent="0">
              <a:spcBef>
                <a:spcPts val="1800"/>
              </a:spcBef>
              <a:buFont typeface="Arial" panose="020B0604020202020204" pitchFamily="34" charset="0"/>
              <a:buNone/>
              <a:defRPr lang="it-IT" sz="2000"/>
            </a:lvl1pPr>
            <a:lvl2pPr marL="457200" indent="0">
              <a:spcBef>
                <a:spcPts val="1800"/>
              </a:spcBef>
              <a:buNone/>
              <a:defRPr lang="it-IT" sz="2000"/>
            </a:lvl2pPr>
            <a:lvl3pPr marL="914400" indent="0">
              <a:spcBef>
                <a:spcPts val="1800"/>
              </a:spcBef>
              <a:buNone/>
              <a:defRPr lang="it-IT" sz="2000"/>
            </a:lvl3pPr>
            <a:lvl4pPr marL="1371600" indent="0">
              <a:spcBef>
                <a:spcPts val="1800"/>
              </a:spcBef>
              <a:buNone/>
              <a:defRPr lang="it-IT" sz="2000"/>
            </a:lvl4pPr>
            <a:lvl5pPr marL="1828800" indent="0">
              <a:spcBef>
                <a:spcPts val="1800"/>
              </a:spcBef>
              <a:buNone/>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Segnaposto contenuto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rtlCol="0">
            <a:normAutofit/>
          </a:bodyPr>
          <a:lstStyle>
            <a:lvl1pPr marL="0" indent="0">
              <a:spcBef>
                <a:spcPts val="1800"/>
              </a:spcBef>
              <a:buNone/>
              <a:defRPr lang="it-IT" sz="2000"/>
            </a:lvl1pPr>
            <a:lvl2pPr>
              <a:spcBef>
                <a:spcPts val="600"/>
              </a:spcBef>
              <a:defRPr lang="it-IT" sz="2000"/>
            </a:lvl2pPr>
            <a:lvl3pPr>
              <a:spcBef>
                <a:spcPts val="1800"/>
              </a:spcBef>
              <a:defRPr lang="it-IT" sz="2000"/>
            </a:lvl3pPr>
            <a:lvl4pPr>
              <a:spcBef>
                <a:spcPts val="1800"/>
              </a:spcBef>
              <a:defRPr lang="it-IT" sz="2000"/>
            </a:lvl4pPr>
            <a:lvl5pPr>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0" name="Segnaposto numero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it-IT"/>
            </a:defPPr>
          </a:lstStyle>
          <a:p>
            <a:pPr rtl="0"/>
            <a:fld id="{294A09A9-5501-47C1-A89A-A340965A2BE2}" type="slidenum">
              <a:rPr lang="it-IT" smtClean="0"/>
              <a:pPr/>
              <a:t>‹N›</a:t>
            </a:fld>
            <a:endParaRPr lang="it-IT" dirty="0">
              <a:latin typeface="+mn-lt"/>
            </a:endParaRPr>
          </a:p>
        </p:txBody>
      </p:sp>
      <p:sp>
        <p:nvSpPr>
          <p:cNvPr id="8" name="Segnaposto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it-IT"/>
            </a:defPPr>
          </a:lstStyle>
          <a:p>
            <a:pPr rtl="0"/>
            <a:endParaRPr lang="it-IT"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olo e due contenuti">
    <p:bg>
      <p:bgPr>
        <a:solidFill>
          <a:schemeClr val="tx1"/>
        </a:solidFill>
        <a:effectLst/>
      </p:bgPr>
    </p:bg>
    <p:spTree>
      <p:nvGrpSpPr>
        <p:cNvPr id="1" name=""/>
        <p:cNvGrpSpPr/>
        <p:nvPr/>
      </p:nvGrpSpPr>
      <p:grpSpPr>
        <a:xfrm>
          <a:off x="0" y="0"/>
          <a:ext cx="0" cy="0"/>
          <a:chOff x="0" y="0"/>
          <a:chExt cx="0" cy="0"/>
        </a:xfrm>
      </p:grpSpPr>
      <p:grpSp>
        <p:nvGrpSpPr>
          <p:cNvPr id="11" name="Gruppo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igura a mano libera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3" name="Figura a mano libera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4" name="Figura a mano libera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
        <p:nvSpPr>
          <p:cNvPr id="16" name="Tito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rtlCol="0" anchor="b" anchorCtr="0">
            <a:noAutofit/>
          </a:bodyPr>
          <a:lstStyle>
            <a:lvl1pPr>
              <a:defRPr lang="it-IT" sz="4400" b="1" i="0">
                <a:solidFill>
                  <a:schemeClr val="bg1"/>
                </a:solidFill>
                <a:latin typeface="+mj-lt"/>
              </a:defRPr>
            </a:lvl1pPr>
          </a:lstStyle>
          <a:p>
            <a:pPr rtl="0"/>
            <a:r>
              <a:rPr lang="it-IT"/>
              <a:t>Fare clic per inserire il titolo </a:t>
            </a:r>
          </a:p>
        </p:txBody>
      </p:sp>
      <p:cxnSp>
        <p:nvCxnSpPr>
          <p:cNvPr id="4" name="Connettore dirit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Segnaposto contenuto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rtlCol="0">
            <a:normAutofit/>
          </a:bodyPr>
          <a:lstStyle>
            <a:lvl1pPr marL="0" indent="0">
              <a:spcBef>
                <a:spcPts val="1800"/>
              </a:spcBef>
              <a:buNone/>
              <a:defRPr lang="it-IT" sz="2000"/>
            </a:lvl1pPr>
            <a:lvl2pPr>
              <a:spcBef>
                <a:spcPts val="600"/>
              </a:spcBef>
              <a:defRPr lang="it-IT" sz="2000"/>
            </a:lvl2pPr>
            <a:lvl3pPr>
              <a:spcBef>
                <a:spcPts val="1800"/>
              </a:spcBef>
              <a:defRPr lang="it-IT" sz="2000"/>
            </a:lvl3pPr>
            <a:lvl4pPr>
              <a:spcBef>
                <a:spcPts val="1800"/>
              </a:spcBef>
              <a:defRPr lang="it-IT" sz="2000"/>
            </a:lvl4pPr>
            <a:lvl5pPr>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7" name="Segnaposto contenut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rtlCol="0">
            <a:normAutofit/>
          </a:bodyPr>
          <a:lstStyle>
            <a:lvl1pPr marL="342900" indent="-342900">
              <a:spcBef>
                <a:spcPts val="1800"/>
              </a:spcBef>
              <a:buFont typeface="Arial" panose="020B0604020202020204" pitchFamily="34" charset="0"/>
              <a:buChar char="•"/>
              <a:defRPr lang="it-IT" sz="2000"/>
            </a:lvl1pPr>
            <a:lvl2pPr>
              <a:spcBef>
                <a:spcPts val="1800"/>
              </a:spcBef>
              <a:defRPr lang="it-IT" sz="2000"/>
            </a:lvl2pPr>
            <a:lvl3pPr>
              <a:spcBef>
                <a:spcPts val="1800"/>
              </a:spcBef>
              <a:defRPr lang="it-IT" sz="2000"/>
            </a:lvl3pPr>
            <a:lvl4pPr>
              <a:spcBef>
                <a:spcPts val="1800"/>
              </a:spcBef>
              <a:defRPr lang="it-IT" sz="2000"/>
            </a:lvl4pPr>
            <a:lvl5pPr>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8" name="Segnaposto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it-IT"/>
            </a:defPPr>
          </a:lstStyle>
          <a:p>
            <a:pPr rtl="0"/>
            <a:endParaRPr lang="it-IT" dirty="0">
              <a:latin typeface="+mn-lt"/>
            </a:endParaRPr>
          </a:p>
        </p:txBody>
      </p:sp>
      <p:sp>
        <p:nvSpPr>
          <p:cNvPr id="10" name="Segnaposto numero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it-IT"/>
            </a:defPPr>
          </a:lstStyle>
          <a:p>
            <a:pPr rtl="0"/>
            <a:fld id="{294A09A9-5501-47C1-A89A-A340965A2BE2}" type="slidenum">
              <a:rPr lang="it-IT" smtClean="0"/>
              <a:pPr/>
              <a:t>‹N›</a:t>
            </a:fld>
            <a:endParaRPr lang="it-IT"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ella 2">
    <p:bg>
      <p:bgPr>
        <a:solidFill>
          <a:schemeClr val="tx1"/>
        </a:solidFill>
        <a:effectLst/>
      </p:bgPr>
    </p:bg>
    <p:spTree>
      <p:nvGrpSpPr>
        <p:cNvPr id="1" name=""/>
        <p:cNvGrpSpPr/>
        <p:nvPr/>
      </p:nvGrpSpPr>
      <p:grpSpPr>
        <a:xfrm>
          <a:off x="0" y="0"/>
          <a:ext cx="0" cy="0"/>
          <a:chOff x="0" y="0"/>
          <a:chExt cx="0" cy="0"/>
        </a:xfrm>
      </p:grpSpPr>
      <p:sp>
        <p:nvSpPr>
          <p:cNvPr id="16" name="Tito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rtlCol="0" anchor="b" anchorCtr="0">
            <a:noAutofit/>
          </a:bodyPr>
          <a:lstStyle>
            <a:lvl1pPr>
              <a:defRPr lang="it-IT" sz="4400" b="1" i="0">
                <a:solidFill>
                  <a:schemeClr val="bg1"/>
                </a:solidFill>
                <a:latin typeface="+mj-lt"/>
              </a:defRPr>
            </a:lvl1pPr>
          </a:lstStyle>
          <a:p>
            <a:pPr rtl="0"/>
            <a:r>
              <a:rPr lang="it-IT"/>
              <a:t>Fare clic per inserire il titolo </a:t>
            </a:r>
          </a:p>
        </p:txBody>
      </p:sp>
      <p:sp>
        <p:nvSpPr>
          <p:cNvPr id="9" name="Segnaposto tabella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rtlCol="0">
            <a:noAutofit/>
          </a:bodyPr>
          <a:lstStyle>
            <a:lvl1pPr>
              <a:defRPr lang="it-IT"/>
            </a:lvl1pPr>
          </a:lstStyle>
          <a:p>
            <a:pPr rtl="0"/>
            <a:r>
              <a:rPr lang="it-IT"/>
              <a:t>Fare clic sull'icona per inserire una tabella</a:t>
            </a:r>
          </a:p>
        </p:txBody>
      </p:sp>
      <p:sp>
        <p:nvSpPr>
          <p:cNvPr id="10" name="Segnaposto numero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it-IT"/>
            </a:defPPr>
          </a:lstStyle>
          <a:p>
            <a:pPr rtl="0"/>
            <a:fld id="{294A09A9-5501-47C1-A89A-A340965A2BE2}" type="slidenum">
              <a:rPr lang="it-IT" smtClean="0"/>
              <a:pPr/>
              <a:t>‹N›</a:t>
            </a:fld>
            <a:endParaRPr lang="it-IT" dirty="0">
              <a:latin typeface="+mn-lt"/>
            </a:endParaRPr>
          </a:p>
        </p:txBody>
      </p:sp>
      <p:sp>
        <p:nvSpPr>
          <p:cNvPr id="8" name="Segnaposto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it-IT"/>
            </a:defPPr>
          </a:lstStyle>
          <a:p>
            <a:pPr rtl="0"/>
            <a:endParaRPr lang="it-IT" dirty="0">
              <a:latin typeface="+mn-lt"/>
            </a:endParaRPr>
          </a:p>
        </p:txBody>
      </p:sp>
      <p:cxnSp>
        <p:nvCxnSpPr>
          <p:cNvPr id="4" name="Connettore dirit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olo 3">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rtlCol="0" anchor="b">
            <a:noAutofit/>
          </a:bodyPr>
          <a:lstStyle>
            <a:lvl1pPr algn="l">
              <a:lnSpc>
                <a:spcPct val="80000"/>
              </a:lnSpc>
              <a:defRPr lang="it-IT" sz="6000" b="1" i="0" spc="100" baseline="0">
                <a:solidFill>
                  <a:schemeClr val="bg1"/>
                </a:solidFill>
                <a:latin typeface="+mj-lt"/>
              </a:defRPr>
            </a:lvl1pPr>
          </a:lstStyle>
          <a:p>
            <a:pPr rtl="0"/>
            <a:r>
              <a:rPr lang="it-IT"/>
              <a:t>Fare clic per inserire il titolo </a:t>
            </a:r>
          </a:p>
        </p:txBody>
      </p:sp>
      <p:grpSp>
        <p:nvGrpSpPr>
          <p:cNvPr id="9" name="Grup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igura a mano libera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1" name="Figura a mano libera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2" name="Figura a mano libera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
        <p:nvSpPr>
          <p:cNvPr id="18" name="Segnaposto tes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rtlCol="0">
            <a:noAutofit/>
          </a:bodyPr>
          <a:lstStyle>
            <a:lvl1pPr marL="0" indent="0">
              <a:buNone/>
              <a:defRPr lang="it-IT" sz="2400" b="1" i="0">
                <a:solidFill>
                  <a:schemeClr val="tx2">
                    <a:lumMod val="75000"/>
                  </a:schemeClr>
                </a:solidFill>
                <a:latin typeface="+mn-lt"/>
              </a:defRPr>
            </a:lvl1pPr>
            <a:lvl2pPr>
              <a:defRPr lang="it-IT" sz="4000"/>
            </a:lvl2pPr>
            <a:lvl3pPr>
              <a:defRPr lang="it-IT" sz="4000"/>
            </a:lvl3pPr>
            <a:lvl4pPr>
              <a:defRPr lang="it-IT" sz="4000"/>
            </a:lvl4pPr>
            <a:lvl5pPr>
              <a:defRPr lang="it-IT" sz="4000"/>
            </a:lvl5pPr>
          </a:lstStyle>
          <a:p>
            <a:pPr lvl="0" rtl="0"/>
            <a:r>
              <a:rPr lang="it-IT"/>
              <a:t>Fare clic per inserire il testo</a:t>
            </a:r>
          </a:p>
        </p:txBody>
      </p:sp>
      <p:cxnSp>
        <p:nvCxnSpPr>
          <p:cNvPr id="4" name="Connettore diritto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uppo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Forma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8" name="Figura a mano libera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9" name="Figura a mano libera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0" name="Figura a mano libera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it-IT"/>
              </a:defPPr>
            </a:lstStyle>
            <a:p>
              <a:pPr rtl="0"/>
              <a:endParaRPr lang="it-IT" dirty="0"/>
            </a:p>
          </p:txBody>
        </p:sp>
        <p:sp>
          <p:nvSpPr>
            <p:cNvPr id="11" name="Figura a mano libera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
        <p:nvSpPr>
          <p:cNvPr id="12" name="Titolo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rtlCol="0" anchor="b" anchorCtr="0">
            <a:noAutofit/>
          </a:bodyPr>
          <a:lstStyle>
            <a:lvl1pPr>
              <a:defRPr lang="it-IT" sz="4400" b="1" i="0" spc="50" baseline="0">
                <a:latin typeface="+mj-lt"/>
              </a:defRPr>
            </a:lvl1pPr>
          </a:lstStyle>
          <a:p>
            <a:pPr rtl="0"/>
            <a:r>
              <a:rPr lang="it-IT"/>
              <a:t>Fare clic per inserire il titolo </a:t>
            </a:r>
          </a:p>
        </p:txBody>
      </p:sp>
      <p:sp>
        <p:nvSpPr>
          <p:cNvPr id="2" name="Segnaposto contenuto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rtlCol="0">
            <a:normAutofit/>
          </a:bodyPr>
          <a:lstStyle>
            <a:lvl1pPr marL="283464" indent="-283464">
              <a:lnSpc>
                <a:spcPct val="80000"/>
              </a:lnSpc>
              <a:spcBef>
                <a:spcPts val="2200"/>
              </a:spcBef>
              <a:buFont typeface="Arial" panose="020B0604020202020204" pitchFamily="34" charset="0"/>
              <a:buChar char="•"/>
              <a:defRPr lang="it-IT" sz="2400" b="1" i="0" kern="1200" dirty="0">
                <a:solidFill>
                  <a:schemeClr val="tx2">
                    <a:lumMod val="75000"/>
                  </a:schemeClr>
                </a:solidFill>
                <a:latin typeface="+mn-lt"/>
                <a:ea typeface="+mn-ea"/>
                <a:cs typeface="+mn-cs"/>
              </a:defRPr>
            </a:lvl1pPr>
            <a:lvl2pPr indent="-283464">
              <a:spcBef>
                <a:spcPts val="600"/>
              </a:spcBef>
              <a:defRPr lang="it-IT" sz="2000"/>
            </a:lvl2pPr>
            <a:lvl3pPr indent="-283464">
              <a:spcBef>
                <a:spcPts val="1800"/>
              </a:spcBef>
              <a:defRPr lang="it-IT" sz="2000"/>
            </a:lvl3pPr>
            <a:lvl4pPr indent="-283464">
              <a:spcBef>
                <a:spcPts val="1800"/>
              </a:spcBef>
              <a:defRPr lang="it-IT" sz="2000"/>
            </a:lvl4pPr>
            <a:lvl5pPr indent="-283464">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43" name="Segnaposto numero diapositiva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rtlCol="0"/>
          <a:lstStyle>
            <a:defPPr>
              <a:defRPr lang="it-IT"/>
            </a:defPPr>
          </a:lstStyle>
          <a:p>
            <a:pPr rtl="0"/>
            <a:fld id="{294A09A9-5501-47C1-A89A-A340965A2BE2}" type="slidenum">
              <a:rPr lang="it-IT" smtClean="0"/>
              <a:pPr/>
              <a:t>‹N›</a:t>
            </a:fld>
            <a:endParaRPr lang="it-IT" dirty="0">
              <a:latin typeface="+mn-lt"/>
            </a:endParaRPr>
          </a:p>
        </p:txBody>
      </p:sp>
      <p:sp>
        <p:nvSpPr>
          <p:cNvPr id="42" name="Segnaposto data 41">
            <a:extLst>
              <a:ext uri="{FF2B5EF4-FFF2-40B4-BE49-F238E27FC236}">
                <a16:creationId xmlns:a16="http://schemas.microsoft.com/office/drawing/2014/main" id="{29CE2856-DB8F-5603-C085-74C70560FAC8}"/>
              </a:ext>
            </a:extLst>
          </p:cNvPr>
          <p:cNvSpPr>
            <a:spLocks noGrp="1"/>
          </p:cNvSpPr>
          <p:nvPr>
            <p:ph type="dt" sz="half" idx="25"/>
          </p:nvPr>
        </p:nvSpPr>
        <p:spPr/>
        <p:txBody>
          <a:bodyPr rtlCol="0"/>
          <a:lstStyle>
            <a:defPPr>
              <a:defRPr lang="it-IT"/>
            </a:defPPr>
          </a:lstStyle>
          <a:p>
            <a:pPr rtl="0"/>
            <a:endParaRPr lang="it-IT" dirty="0">
              <a:latin typeface="+mn-lt"/>
            </a:endParaRPr>
          </a:p>
        </p:txBody>
      </p:sp>
      <p:cxnSp>
        <p:nvCxnSpPr>
          <p:cNvPr id="4" name="Connettore diritto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sezione">
    <p:bg>
      <p:bgPr>
        <a:solidFill>
          <a:schemeClr val="accent3"/>
        </a:solidFill>
        <a:effectLst/>
      </p:bgPr>
    </p:bg>
    <p:spTree>
      <p:nvGrpSpPr>
        <p:cNvPr id="1" name=""/>
        <p:cNvGrpSpPr/>
        <p:nvPr/>
      </p:nvGrpSpPr>
      <p:grpSpPr>
        <a:xfrm>
          <a:off x="0" y="0"/>
          <a:ext cx="0" cy="0"/>
          <a:chOff x="0" y="0"/>
          <a:chExt cx="0" cy="0"/>
        </a:xfrm>
      </p:grpSpPr>
      <p:sp>
        <p:nvSpPr>
          <p:cNvPr id="4" name="Segnaposto immagine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rtlCol="0">
            <a:noAutofit/>
          </a:bodyPr>
          <a:lstStyle>
            <a:lvl1pPr marL="0" indent="0" algn="ctr">
              <a:buNone/>
              <a:defRPr lang="it-IT" sz="2000">
                <a:solidFill>
                  <a:schemeClr val="tx1"/>
                </a:solidFill>
              </a:defRPr>
            </a:lvl1pPr>
          </a:lstStyle>
          <a:p>
            <a:pPr rtl="0"/>
            <a:r>
              <a:rPr lang="it-IT"/>
              <a:t>Fare clic sull'icona per inserire un'immagine</a:t>
            </a:r>
          </a:p>
        </p:txBody>
      </p:sp>
      <p:sp>
        <p:nvSpPr>
          <p:cNvPr id="18" name="Titolo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rtlCol="0" anchor="b" anchorCtr="0">
            <a:noAutofit/>
          </a:bodyPr>
          <a:lstStyle>
            <a:lvl1pPr>
              <a:defRPr lang="it-IT" sz="6000" b="1" i="0" baseline="0">
                <a:solidFill>
                  <a:schemeClr val="tx1"/>
                </a:solidFill>
                <a:latin typeface="+mj-lt"/>
              </a:defRPr>
            </a:lvl1pPr>
          </a:lstStyle>
          <a:p>
            <a:pPr rtl="0"/>
            <a:r>
              <a:rPr lang="it-IT"/>
              <a:t>Fare clic per inserire il titolo </a:t>
            </a:r>
          </a:p>
        </p:txBody>
      </p:sp>
      <p:sp>
        <p:nvSpPr>
          <p:cNvPr id="7" name="Rettangolo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2">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rtlCol="0" anchor="b">
            <a:noAutofit/>
          </a:bodyPr>
          <a:lstStyle>
            <a:lvl1pPr algn="l">
              <a:lnSpc>
                <a:spcPct val="80000"/>
              </a:lnSpc>
              <a:defRPr lang="it-IT" sz="6000" b="1" i="0" spc="100" baseline="0">
                <a:solidFill>
                  <a:schemeClr val="bg1"/>
                </a:solidFill>
                <a:latin typeface="+mj-lt"/>
              </a:defRPr>
            </a:lvl1pPr>
          </a:lstStyle>
          <a:p>
            <a:pPr rtl="0"/>
            <a:r>
              <a:rPr lang="it-IT"/>
              <a:t>Fare clic per inserire il titolo </a:t>
            </a:r>
          </a:p>
        </p:txBody>
      </p:sp>
      <p:sp>
        <p:nvSpPr>
          <p:cNvPr id="6" name="Segnaposto immagine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rtlCol="0">
            <a:normAutofit/>
          </a:bodyPr>
          <a:lstStyle>
            <a:lvl1pPr marL="0" indent="0" algn="ctr">
              <a:buNone/>
              <a:defRPr lang="it-IT" sz="2000"/>
            </a:lvl1pPr>
          </a:lstStyle>
          <a:p>
            <a:pPr rtl="0"/>
            <a:r>
              <a:rPr lang="it-IT"/>
              <a:t>Fare clic sull'icona per inserire un'immagine</a:t>
            </a:r>
          </a:p>
        </p:txBody>
      </p:sp>
      <p:sp>
        <p:nvSpPr>
          <p:cNvPr id="18" name="Segnaposto tes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rtlCol="0">
            <a:noAutofit/>
          </a:bodyPr>
          <a:lstStyle>
            <a:lvl1pPr marL="0" indent="0">
              <a:buNone/>
              <a:defRPr lang="it-IT" sz="2400" b="1" i="0">
                <a:solidFill>
                  <a:schemeClr val="tx2">
                    <a:lumMod val="75000"/>
                  </a:schemeClr>
                </a:solidFill>
                <a:latin typeface="+mn-lt"/>
              </a:defRPr>
            </a:lvl1pPr>
            <a:lvl2pPr>
              <a:defRPr lang="it-IT" sz="4000"/>
            </a:lvl2pPr>
            <a:lvl3pPr>
              <a:defRPr lang="it-IT" sz="4000"/>
            </a:lvl3pPr>
            <a:lvl4pPr>
              <a:defRPr lang="it-IT" sz="4000"/>
            </a:lvl4pPr>
            <a:lvl5pPr>
              <a:defRPr lang="it-IT" sz="4000"/>
            </a:lvl5pPr>
          </a:lstStyle>
          <a:p>
            <a:pPr lvl="0" rtl="0"/>
            <a:r>
              <a:rPr lang="it-IT"/>
              <a:t>Fare clic per inserire il testo</a:t>
            </a:r>
          </a:p>
        </p:txBody>
      </p:sp>
      <p:cxnSp>
        <p:nvCxnSpPr>
          <p:cNvPr id="7" name="Connettore diritto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iepilogo 2">
    <p:bg>
      <p:bgPr>
        <a:solidFill>
          <a:schemeClr val="tx1"/>
        </a:solidFill>
        <a:effectLst/>
      </p:bgPr>
    </p:bg>
    <p:spTree>
      <p:nvGrpSpPr>
        <p:cNvPr id="1" name=""/>
        <p:cNvGrpSpPr/>
        <p:nvPr/>
      </p:nvGrpSpPr>
      <p:grpSpPr>
        <a:xfrm>
          <a:off x="0" y="0"/>
          <a:ext cx="0" cy="0"/>
          <a:chOff x="0" y="0"/>
          <a:chExt cx="0" cy="0"/>
        </a:xfrm>
      </p:grpSpPr>
      <p:cxnSp>
        <p:nvCxnSpPr>
          <p:cNvPr id="9" name="Connettore diritto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uppo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igura a mano libera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2" name="Figura a mano libera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3" name="Figura a mano libera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
        <p:nvSpPr>
          <p:cNvPr id="32" name="Titolo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it-IT" sz="4400" b="1" i="0">
                <a:latin typeface="+mj-lt"/>
              </a:defRPr>
            </a:lvl1pPr>
          </a:lstStyle>
          <a:p>
            <a:pPr rtl="0"/>
            <a:r>
              <a:rPr lang="it-IT"/>
              <a:t>Fare clic per inserire il titolo </a:t>
            </a:r>
          </a:p>
        </p:txBody>
      </p:sp>
      <p:sp>
        <p:nvSpPr>
          <p:cNvPr id="2" name="Segnaposto contenuto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it-IT" sz="2000"/>
            </a:lvl1pPr>
            <a:lvl2pPr indent="-283464">
              <a:spcBef>
                <a:spcPts val="1800"/>
              </a:spcBef>
              <a:defRPr lang="it-IT" sz="2000"/>
            </a:lvl2pPr>
            <a:lvl3pPr indent="-283464">
              <a:spcBef>
                <a:spcPts val="1800"/>
              </a:spcBef>
              <a:defRPr lang="it-IT" sz="2000"/>
            </a:lvl3pPr>
            <a:lvl4pPr indent="-283464">
              <a:spcBef>
                <a:spcPts val="1800"/>
              </a:spcBef>
              <a:defRPr lang="it-IT" sz="2000"/>
            </a:lvl4pPr>
            <a:lvl5pPr indent="-283464">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8" name="Segnaposto numero diapositiva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rtlCol="0"/>
          <a:lstStyle>
            <a:defPPr>
              <a:defRPr lang="it-IT"/>
            </a:defPPr>
          </a:lstStyle>
          <a:p>
            <a:pPr rtl="0"/>
            <a:fld id="{294A09A9-5501-47C1-A89A-A340965A2BE2}" type="slidenum">
              <a:rPr lang="it-IT" smtClean="0"/>
              <a:pPr/>
              <a:t>‹N›</a:t>
            </a:fld>
            <a:endParaRPr lang="it-IT" dirty="0">
              <a:latin typeface="+mn-lt"/>
            </a:endParaRPr>
          </a:p>
        </p:txBody>
      </p:sp>
      <p:sp>
        <p:nvSpPr>
          <p:cNvPr id="5" name="Segnaposto data 4">
            <a:extLst>
              <a:ext uri="{FF2B5EF4-FFF2-40B4-BE49-F238E27FC236}">
                <a16:creationId xmlns:a16="http://schemas.microsoft.com/office/drawing/2014/main" id="{E9272B8D-F380-9F1A-C8E6-BDD2352B1763}"/>
              </a:ext>
            </a:extLst>
          </p:cNvPr>
          <p:cNvSpPr>
            <a:spLocks noGrp="1"/>
          </p:cNvSpPr>
          <p:nvPr>
            <p:ph type="dt" sz="half" idx="21"/>
          </p:nvPr>
        </p:nvSpPr>
        <p:spPr/>
        <p:txBody>
          <a:bodyPr rtlCol="0"/>
          <a:lstStyle>
            <a:defPPr>
              <a:defRPr lang="it-IT"/>
            </a:defPPr>
          </a:lstStyle>
          <a:p>
            <a:pPr rtl="0"/>
            <a:endParaRPr lang="it-IT"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it-IT" sz="6000" b="1" i="0" spc="100" baseline="0">
                <a:solidFill>
                  <a:schemeClr val="bg1"/>
                </a:solidFill>
                <a:latin typeface="+mj-lt"/>
              </a:defRPr>
            </a:lvl1pPr>
          </a:lstStyle>
          <a:p>
            <a:pPr rtl="0"/>
            <a:r>
              <a:rPr lang="it-IT"/>
              <a:t>Fare clic per inserire il titolo </a:t>
            </a:r>
          </a:p>
        </p:txBody>
      </p:sp>
      <p:grpSp>
        <p:nvGrpSpPr>
          <p:cNvPr id="9" name="Grup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igura a mano libera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1" name="Figura a mano libera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2" name="Figura a mano libera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cxnSp>
        <p:nvCxnSpPr>
          <p:cNvPr id="13" name="Connettore diritto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Segnaposto tes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rtlCol="0">
            <a:noAutofit/>
          </a:bodyPr>
          <a:lstStyle>
            <a:lvl1pPr marL="0" indent="0">
              <a:buNone/>
              <a:defRPr lang="it-IT" sz="2400" b="1" i="0">
                <a:solidFill>
                  <a:schemeClr val="tx2">
                    <a:lumMod val="75000"/>
                  </a:schemeClr>
                </a:solidFill>
                <a:latin typeface="+mn-lt"/>
              </a:defRPr>
            </a:lvl1pPr>
            <a:lvl2pPr>
              <a:defRPr lang="it-IT" sz="4000"/>
            </a:lvl2pPr>
            <a:lvl3pPr>
              <a:defRPr lang="it-IT" sz="4000"/>
            </a:lvl3pPr>
            <a:lvl4pPr>
              <a:defRPr lang="it-IT" sz="4000"/>
            </a:lvl4pPr>
            <a:lvl5pPr>
              <a:defRPr lang="it-IT" sz="4000"/>
            </a:lvl5pPr>
          </a:lstStyle>
          <a:p>
            <a:pPr lvl="0" rtl="0"/>
            <a:r>
              <a:rPr lang="it-IT"/>
              <a:t>Fare clic per inserire il testo</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olo e due contenuti 2">
    <p:bg>
      <p:bgPr>
        <a:solidFill>
          <a:schemeClr val="tx1"/>
        </a:solidFill>
        <a:effectLst/>
      </p:bgPr>
    </p:bg>
    <p:spTree>
      <p:nvGrpSpPr>
        <p:cNvPr id="1" name=""/>
        <p:cNvGrpSpPr/>
        <p:nvPr/>
      </p:nvGrpSpPr>
      <p:grpSpPr>
        <a:xfrm>
          <a:off x="0" y="0"/>
          <a:ext cx="0" cy="0"/>
          <a:chOff x="0" y="0"/>
          <a:chExt cx="0" cy="0"/>
        </a:xfrm>
      </p:grpSpPr>
      <p:grpSp>
        <p:nvGrpSpPr>
          <p:cNvPr id="11" name="Gruppo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igura a mano libera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3" name="Figura a mano libera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4" name="Figura a mano libera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
        <p:nvSpPr>
          <p:cNvPr id="16" name="Tito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rtlCol="0" anchor="b" anchorCtr="0">
            <a:noAutofit/>
          </a:bodyPr>
          <a:lstStyle>
            <a:lvl1pPr>
              <a:defRPr lang="it-IT" sz="4400" b="1" i="0">
                <a:solidFill>
                  <a:schemeClr val="bg1"/>
                </a:solidFill>
                <a:latin typeface="+mj-lt"/>
              </a:defRPr>
            </a:lvl1pPr>
          </a:lstStyle>
          <a:p>
            <a:pPr rtl="0"/>
            <a:r>
              <a:rPr lang="it-IT"/>
              <a:t>Fare clic per inserire il titolo </a:t>
            </a:r>
          </a:p>
        </p:txBody>
      </p:sp>
      <p:sp>
        <p:nvSpPr>
          <p:cNvPr id="2" name="Segnaposto contenuto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rtlCol="0">
            <a:normAutofit/>
          </a:bodyPr>
          <a:lstStyle>
            <a:lvl1pPr marL="0" indent="0">
              <a:spcBef>
                <a:spcPts val="1800"/>
              </a:spcBef>
              <a:buFont typeface="Arial" panose="020B0604020202020204" pitchFamily="34" charset="0"/>
              <a:buNone/>
              <a:defRPr lang="it-IT" sz="2000"/>
            </a:lvl1pPr>
            <a:lvl2pPr marL="283464" indent="-283464">
              <a:spcBef>
                <a:spcPts val="1800"/>
              </a:spcBef>
              <a:defRPr lang="it-IT" sz="2000"/>
            </a:lvl2pPr>
            <a:lvl3pPr marL="594360" indent="-283464">
              <a:spcBef>
                <a:spcPts val="1800"/>
              </a:spcBef>
              <a:defRPr lang="it-IT" sz="2000"/>
            </a:lvl3pPr>
            <a:lvl4pPr marL="822960" indent="-283464">
              <a:spcBef>
                <a:spcPts val="1800"/>
              </a:spcBef>
              <a:defRPr lang="it-IT" sz="2000"/>
            </a:lvl4pPr>
            <a:lvl5pPr marL="1005840" indent="-283464">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3" name="Segnaposto contenuto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rtlCol="0">
            <a:normAutofit/>
          </a:bodyPr>
          <a:lstStyle>
            <a:lvl1pPr marL="0" indent="0">
              <a:spcBef>
                <a:spcPts val="1800"/>
              </a:spcBef>
              <a:buFont typeface="Arial" panose="020B0604020202020204" pitchFamily="34" charset="0"/>
              <a:buNone/>
              <a:defRPr lang="it-IT" sz="2000"/>
            </a:lvl1pPr>
            <a:lvl2pPr marL="283464" indent="-283464">
              <a:spcBef>
                <a:spcPts val="1800"/>
              </a:spcBef>
              <a:defRPr lang="it-IT" sz="2000"/>
            </a:lvl2pPr>
            <a:lvl3pPr marL="548640" indent="-283464">
              <a:spcBef>
                <a:spcPts val="1800"/>
              </a:spcBef>
              <a:defRPr lang="it-IT" sz="2000"/>
            </a:lvl3pPr>
            <a:lvl4pPr marL="822960" indent="-283464">
              <a:spcBef>
                <a:spcPts val="1800"/>
              </a:spcBef>
              <a:defRPr lang="it-IT" sz="2000"/>
            </a:lvl4pPr>
            <a:lvl5pPr marL="1005840" indent="-283464">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0" name="Segnaposto numero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it-IT"/>
            </a:defPPr>
          </a:lstStyle>
          <a:p>
            <a:pPr rtl="0"/>
            <a:fld id="{294A09A9-5501-47C1-A89A-A340965A2BE2}" type="slidenum">
              <a:rPr lang="it-IT" smtClean="0"/>
              <a:pPr/>
              <a:t>‹N›</a:t>
            </a:fld>
            <a:endParaRPr lang="it-IT" dirty="0">
              <a:latin typeface="+mn-lt"/>
            </a:endParaRPr>
          </a:p>
        </p:txBody>
      </p:sp>
      <p:sp>
        <p:nvSpPr>
          <p:cNvPr id="8" name="Segnaposto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it-IT"/>
            </a:defPPr>
          </a:lstStyle>
          <a:p>
            <a:pPr rtl="0"/>
            <a:endParaRPr lang="it-IT" dirty="0">
              <a:latin typeface="+mn-lt"/>
            </a:endParaRPr>
          </a:p>
        </p:txBody>
      </p:sp>
      <p:cxnSp>
        <p:nvCxnSpPr>
          <p:cNvPr id="4" name="Connettore dirit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olo e contenuto ">
    <p:bg>
      <p:bgPr>
        <a:solidFill>
          <a:schemeClr val="tx1"/>
        </a:solidFill>
        <a:effectLst/>
      </p:bgPr>
    </p:bg>
    <p:spTree>
      <p:nvGrpSpPr>
        <p:cNvPr id="1" name=""/>
        <p:cNvGrpSpPr/>
        <p:nvPr/>
      </p:nvGrpSpPr>
      <p:grpSpPr>
        <a:xfrm>
          <a:off x="0" y="0"/>
          <a:ext cx="0" cy="0"/>
          <a:chOff x="0" y="0"/>
          <a:chExt cx="0" cy="0"/>
        </a:xfrm>
      </p:grpSpPr>
      <p:grpSp>
        <p:nvGrpSpPr>
          <p:cNvPr id="11" name="Gruppo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Forma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3" name="Figura a mano libera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4" name="Figura a mano libera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8" name="Figura a mano libera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it-IT"/>
              </a:defPPr>
            </a:lstStyle>
            <a:p>
              <a:pPr rtl="0"/>
              <a:endParaRPr lang="it-IT" dirty="0"/>
            </a:p>
          </p:txBody>
        </p:sp>
        <p:sp>
          <p:nvSpPr>
            <p:cNvPr id="19" name="Figura a mano libera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
        <p:nvSpPr>
          <p:cNvPr id="16" name="Titolo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rtlCol="0" anchor="b" anchorCtr="0">
            <a:noAutofit/>
          </a:bodyPr>
          <a:lstStyle>
            <a:lvl1pPr>
              <a:defRPr lang="it-IT" sz="4400" b="1" i="0">
                <a:solidFill>
                  <a:schemeClr val="bg1"/>
                </a:solidFill>
                <a:latin typeface="+mj-lt"/>
              </a:defRPr>
            </a:lvl1pPr>
          </a:lstStyle>
          <a:p>
            <a:pPr rtl="0"/>
            <a:r>
              <a:rPr lang="it-IT"/>
              <a:t>Fare clic per inserire il titolo </a:t>
            </a:r>
          </a:p>
        </p:txBody>
      </p:sp>
      <p:cxnSp>
        <p:nvCxnSpPr>
          <p:cNvPr id="4" name="Connettore dirit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Segnaposto contenut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rtlCol="0">
            <a:normAutofit/>
          </a:bodyPr>
          <a:lstStyle>
            <a:lvl1pPr marL="457200" indent="-457200">
              <a:spcBef>
                <a:spcPts val="1800"/>
              </a:spcBef>
              <a:buFont typeface="+mj-lt"/>
              <a:buAutoNum type="arabicPeriod"/>
              <a:defRPr lang="it-IT" sz="2000"/>
            </a:lvl1pPr>
            <a:lvl2pPr marL="914400" indent="-457200">
              <a:spcBef>
                <a:spcPts val="1800"/>
              </a:spcBef>
              <a:buFont typeface="+mj-lt"/>
              <a:buAutoNum type="alphaLcPeriod"/>
              <a:defRPr lang="it-IT" sz="2000"/>
            </a:lvl2pPr>
            <a:lvl3pPr marL="1371600" indent="-457200">
              <a:spcBef>
                <a:spcPts val="1800"/>
              </a:spcBef>
              <a:buFont typeface="+mj-lt"/>
              <a:buAutoNum type="arabicParenR"/>
              <a:defRPr lang="it-IT" sz="2000"/>
            </a:lvl3pPr>
            <a:lvl4pPr marL="1371600" indent="0">
              <a:spcBef>
                <a:spcPts val="1800"/>
              </a:spcBef>
              <a:buFont typeface="+mj-lt"/>
              <a:buNone/>
              <a:defRPr lang="it-IT" sz="2000"/>
            </a:lvl4pPr>
            <a:lvl5pPr marL="2286000" indent="-457200">
              <a:spcBef>
                <a:spcPts val="1800"/>
              </a:spcBef>
              <a:buFont typeface="+mj-lt"/>
              <a:buAutoNum type="arabicPeriod"/>
              <a:defRPr lang="it-IT" sz="2000"/>
            </a:lvl5pPr>
          </a:lstStyle>
          <a:p>
            <a:pPr lvl="0" rtl="0"/>
            <a:r>
              <a:rPr lang="it-IT"/>
              <a:t>Fai clic per aggiungere contenuto</a:t>
            </a:r>
          </a:p>
          <a:p>
            <a:pPr lvl="1" rtl="0"/>
            <a:r>
              <a:rPr lang="it-IT"/>
              <a:t>Secondo livello</a:t>
            </a:r>
          </a:p>
          <a:p>
            <a:pPr lvl="2" rtl="0"/>
            <a:r>
              <a:rPr lang="it-IT"/>
              <a:t>Terzo livello</a:t>
            </a:r>
          </a:p>
          <a:p>
            <a:pPr lvl="3" rtl="0"/>
            <a:endParaRPr lang="it-IT" dirty="0"/>
          </a:p>
        </p:txBody>
      </p:sp>
      <p:sp>
        <p:nvSpPr>
          <p:cNvPr id="2" name="Segnaposto contenuto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rtlCol="0">
            <a:normAutofit/>
          </a:bodyPr>
          <a:lstStyle>
            <a:lvl1pPr marL="0" indent="0">
              <a:spcBef>
                <a:spcPts val="1800"/>
              </a:spcBef>
              <a:buFont typeface="Arial" panose="020B0604020202020204" pitchFamily="34" charset="0"/>
              <a:buNone/>
              <a:defRPr lang="it-IT" sz="2000"/>
            </a:lvl1pPr>
            <a:lvl2pPr marL="283464" indent="-283464">
              <a:spcBef>
                <a:spcPts val="1800"/>
              </a:spcBef>
              <a:defRPr lang="it-IT" sz="2000"/>
            </a:lvl2pPr>
            <a:lvl3pPr marL="548640" indent="-283464">
              <a:spcBef>
                <a:spcPts val="1800"/>
              </a:spcBef>
              <a:defRPr lang="it-IT" sz="2000"/>
            </a:lvl3pPr>
            <a:lvl4pPr marL="822960" indent="-283464">
              <a:spcBef>
                <a:spcPts val="1800"/>
              </a:spcBef>
              <a:defRPr lang="it-IT" sz="2000"/>
            </a:lvl4pPr>
            <a:lvl5pPr marL="1005840" indent="-283464">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0" name="Segnaposto numero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it-IT"/>
            </a:defPPr>
          </a:lstStyle>
          <a:p>
            <a:pPr rtl="0"/>
            <a:fld id="{294A09A9-5501-47C1-A89A-A340965A2BE2}" type="slidenum">
              <a:rPr lang="it-IT" smtClean="0"/>
              <a:pPr/>
              <a:t>‹N›</a:t>
            </a:fld>
            <a:endParaRPr lang="it-IT" dirty="0">
              <a:latin typeface="+mn-lt"/>
            </a:endParaRPr>
          </a:p>
        </p:txBody>
      </p:sp>
      <p:sp>
        <p:nvSpPr>
          <p:cNvPr id="8" name="Segnaposto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it-IT"/>
            </a:defPPr>
          </a:lstStyle>
          <a:p>
            <a:pPr rtl="0"/>
            <a:endParaRPr lang="it-IT"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uto titolo e immagine">
    <p:bg>
      <p:bgPr>
        <a:solidFill>
          <a:schemeClr val="tx1"/>
        </a:solidFill>
        <a:effectLst/>
      </p:bgPr>
    </p:bg>
    <p:spTree>
      <p:nvGrpSpPr>
        <p:cNvPr id="1" name=""/>
        <p:cNvGrpSpPr/>
        <p:nvPr/>
      </p:nvGrpSpPr>
      <p:grpSpPr>
        <a:xfrm>
          <a:off x="0" y="0"/>
          <a:ext cx="0" cy="0"/>
          <a:chOff x="0" y="0"/>
          <a:chExt cx="0" cy="0"/>
        </a:xfrm>
      </p:grpSpPr>
      <p:sp>
        <p:nvSpPr>
          <p:cNvPr id="16" name="Tito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rtlCol="0" anchor="b" anchorCtr="0">
            <a:noAutofit/>
          </a:bodyPr>
          <a:lstStyle>
            <a:lvl1pPr>
              <a:defRPr lang="it-IT" sz="4400" b="1" i="0">
                <a:solidFill>
                  <a:schemeClr val="bg1"/>
                </a:solidFill>
                <a:latin typeface="+mj-lt"/>
              </a:defRPr>
            </a:lvl1pPr>
          </a:lstStyle>
          <a:p>
            <a:pPr rtl="0"/>
            <a:r>
              <a:rPr lang="it-IT"/>
              <a:t>Fare clic per inserire il titolo </a:t>
            </a:r>
          </a:p>
        </p:txBody>
      </p:sp>
      <p:sp>
        <p:nvSpPr>
          <p:cNvPr id="3" name="Segnaposto contenuto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rtlCol="0">
            <a:normAutofit/>
          </a:bodyPr>
          <a:lstStyle>
            <a:lvl1pPr marL="0" indent="0">
              <a:spcBef>
                <a:spcPts val="1800"/>
              </a:spcBef>
              <a:buFont typeface="Arial" panose="020B0604020202020204" pitchFamily="34" charset="0"/>
              <a:buNone/>
              <a:defRPr lang="it-IT" sz="2000"/>
            </a:lvl1pPr>
            <a:lvl2pPr indent="-283464">
              <a:spcBef>
                <a:spcPts val="1800"/>
              </a:spcBef>
              <a:defRPr lang="it-IT" sz="2000"/>
            </a:lvl2pPr>
            <a:lvl3pPr indent="-283464">
              <a:spcBef>
                <a:spcPts val="1800"/>
              </a:spcBef>
              <a:defRPr lang="it-IT" sz="2000"/>
            </a:lvl3pPr>
            <a:lvl4pPr indent="-283464">
              <a:spcBef>
                <a:spcPts val="1800"/>
              </a:spcBef>
              <a:defRPr lang="it-IT" sz="2000"/>
            </a:lvl4pPr>
            <a:lvl5pPr indent="-283464">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cxnSp>
        <p:nvCxnSpPr>
          <p:cNvPr id="4" name="Connettore dirit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Segnaposto immagine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rtlCol="0">
            <a:normAutofit/>
          </a:bodyPr>
          <a:lstStyle>
            <a:lvl1pPr marL="0" indent="0" algn="ctr">
              <a:buNone/>
              <a:defRPr lang="it-IT" sz="2000">
                <a:solidFill>
                  <a:schemeClr val="bg1"/>
                </a:solidFill>
              </a:defRPr>
            </a:lvl1pPr>
          </a:lstStyle>
          <a:p>
            <a:pPr rtl="0"/>
            <a:r>
              <a:rPr lang="it-IT"/>
              <a:t>Fare clic sull'icona per inserire un'immagine</a:t>
            </a:r>
          </a:p>
        </p:txBody>
      </p:sp>
      <p:sp>
        <p:nvSpPr>
          <p:cNvPr id="10" name="Segnaposto numero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it-IT"/>
            </a:defPPr>
          </a:lstStyle>
          <a:p>
            <a:pPr rtl="0"/>
            <a:fld id="{294A09A9-5501-47C1-A89A-A340965A2BE2}" type="slidenum">
              <a:rPr lang="it-IT" smtClean="0"/>
              <a:pPr/>
              <a:t>‹N›</a:t>
            </a:fld>
            <a:endParaRPr lang="it-IT" dirty="0">
              <a:latin typeface="+mn-lt"/>
            </a:endParaRPr>
          </a:p>
        </p:txBody>
      </p:sp>
      <p:sp>
        <p:nvSpPr>
          <p:cNvPr id="8" name="Segnaposto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it-IT"/>
            </a:defPPr>
          </a:lstStyle>
          <a:p>
            <a:pPr rtl="0"/>
            <a:endParaRPr lang="it-IT"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defPPr>
              <a:defRPr lang="it-IT"/>
            </a:defPPr>
          </a:lstStyle>
          <a:p>
            <a:pPr lvl="0" rtl="0"/>
            <a:r>
              <a:rPr lang="it-IT"/>
              <a:t>Fare clic per modificare lo stile del titolo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2" name="Segnaposto titolo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defPPr>
              <a:defRPr lang="it-IT"/>
            </a:defPPr>
          </a:lstStyle>
          <a:p>
            <a:pPr rtl="0"/>
            <a:r>
              <a:rPr lang="it-IT"/>
              <a:t>Fare clic per modificare lo stile del titolo</a:t>
            </a:r>
          </a:p>
        </p:txBody>
      </p:sp>
      <p:sp>
        <p:nvSpPr>
          <p:cNvPr id="30" name="Segnaposto data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lang="it-IT" sz="1100" b="0" i="0">
                <a:solidFill>
                  <a:schemeClr val="bg1"/>
                </a:solidFill>
                <a:latin typeface="+mn-lt"/>
              </a:defRPr>
            </a:lvl1pPr>
          </a:lstStyle>
          <a:p>
            <a:pPr rtl="0"/>
            <a:endParaRPr lang="it-IT" dirty="0">
              <a:latin typeface="+mn-lt"/>
            </a:endParaRPr>
          </a:p>
        </p:txBody>
      </p:sp>
      <p:sp>
        <p:nvSpPr>
          <p:cNvPr id="32" name="Segnaposto numero diapositiva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lang="it-IT" sz="1100" b="1" i="0">
                <a:solidFill>
                  <a:schemeClr val="bg1"/>
                </a:solidFill>
                <a:latin typeface="+mn-lt"/>
              </a:defRPr>
            </a:lvl1pPr>
          </a:lstStyle>
          <a:p>
            <a:pPr rtl="0"/>
            <a:fld id="{294A09A9-5501-47C1-A89A-A340965A2BE2}" type="slidenum">
              <a:rPr lang="it-IT" smtClean="0"/>
              <a:pPr/>
              <a:t>‹N›</a:t>
            </a:fld>
            <a:endParaRPr lang="it-IT"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lang="it-IT" sz="4400" b="1" i="0" kern="1200" spc="100" baseline="0">
          <a:solidFill>
            <a:schemeClr val="bg1"/>
          </a:solidFill>
          <a:latin typeface="+mj-lt"/>
          <a:ea typeface="+mj-ea"/>
          <a:cs typeface="+mj-cs"/>
        </a:defRPr>
      </a:lvl1pPr>
      <a:lvl2pPr eaLnBrk="1" hangingPunct="1">
        <a:defRPr lang="it-IT">
          <a:solidFill>
            <a:schemeClr val="tx2"/>
          </a:solidFill>
        </a:defRPr>
      </a:lvl2pPr>
      <a:lvl3pPr eaLnBrk="1" hangingPunct="1">
        <a:defRPr lang="it-IT">
          <a:solidFill>
            <a:schemeClr val="tx2"/>
          </a:solidFill>
        </a:defRPr>
      </a:lvl3pPr>
      <a:lvl4pPr eaLnBrk="1" hangingPunct="1">
        <a:defRPr lang="it-IT">
          <a:solidFill>
            <a:schemeClr val="tx2"/>
          </a:solidFill>
        </a:defRPr>
      </a:lvl4pPr>
      <a:lvl5pPr eaLnBrk="1" hangingPunct="1">
        <a:defRPr lang="it-IT">
          <a:solidFill>
            <a:schemeClr val="tx2"/>
          </a:solidFill>
        </a:defRPr>
      </a:lvl5pPr>
      <a:lvl6pPr eaLnBrk="1" hangingPunct="1">
        <a:defRPr lang="it-IT">
          <a:solidFill>
            <a:schemeClr val="tx2"/>
          </a:solidFill>
        </a:defRPr>
      </a:lvl6pPr>
      <a:lvl7pPr eaLnBrk="1" hangingPunct="1">
        <a:defRPr lang="it-IT">
          <a:solidFill>
            <a:schemeClr val="tx2"/>
          </a:solidFill>
        </a:defRPr>
      </a:lvl7pPr>
      <a:lvl8pPr eaLnBrk="1" hangingPunct="1">
        <a:defRPr lang="it-IT">
          <a:solidFill>
            <a:schemeClr val="tx2"/>
          </a:solidFill>
        </a:defRPr>
      </a:lvl8pPr>
      <a:lvl9pPr eaLnBrk="1" hangingPunct="1">
        <a:defRPr lang="it-IT">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lang="it-IT"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it-IT"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it-IT"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it-IT"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it-IT"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p:bodyStyle>
    <p:otherStyle>
      <a:defPPr>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B1D9D6-2977-ABCD-FDF8-51AFA5064E54}"/>
              </a:ext>
            </a:extLst>
          </p:cNvPr>
          <p:cNvSpPr>
            <a:spLocks noGrp="1"/>
          </p:cNvSpPr>
          <p:nvPr>
            <p:ph type="ctrTitle"/>
          </p:nvPr>
        </p:nvSpPr>
        <p:spPr>
          <a:xfrm>
            <a:off x="3916278" y="1347537"/>
            <a:ext cx="7880025" cy="2355782"/>
          </a:xfrm>
        </p:spPr>
        <p:txBody>
          <a:bodyPr rtlCol="0"/>
          <a:lstStyle>
            <a:defPPr>
              <a:defRPr lang="it-IT"/>
            </a:defPPr>
          </a:lstStyle>
          <a:p>
            <a:pPr rtl="0"/>
            <a:r>
              <a:rPr lang="it-IT" dirty="0"/>
              <a:t>Put-Call </a:t>
            </a:r>
            <a:r>
              <a:rPr lang="it-IT" dirty="0" err="1"/>
              <a:t>parity</a:t>
            </a:r>
            <a:r>
              <a:rPr lang="it-IT" dirty="0"/>
              <a:t> </a:t>
            </a:r>
            <a:r>
              <a:rPr lang="it-IT" dirty="0" err="1"/>
              <a:t>equation</a:t>
            </a:r>
            <a:r>
              <a:rPr lang="it-IT" dirty="0"/>
              <a:t> su opzioni europee ed americane</a:t>
            </a:r>
          </a:p>
        </p:txBody>
      </p:sp>
      <p:sp>
        <p:nvSpPr>
          <p:cNvPr id="3" name="CasellaDiTesto 2">
            <a:extLst>
              <a:ext uri="{FF2B5EF4-FFF2-40B4-BE49-F238E27FC236}">
                <a16:creationId xmlns:a16="http://schemas.microsoft.com/office/drawing/2014/main" id="{E5542E45-E916-0294-F747-E397F7BEE5F1}"/>
              </a:ext>
            </a:extLst>
          </p:cNvPr>
          <p:cNvSpPr txBox="1"/>
          <p:nvPr/>
        </p:nvSpPr>
        <p:spPr>
          <a:xfrm>
            <a:off x="5985711" y="4360004"/>
            <a:ext cx="6325026" cy="830997"/>
          </a:xfrm>
          <a:prstGeom prst="rect">
            <a:avLst/>
          </a:prstGeom>
          <a:noFill/>
        </p:spPr>
        <p:txBody>
          <a:bodyPr wrap="square" rtlCol="0">
            <a:spAutoFit/>
          </a:bodyPr>
          <a:lstStyle/>
          <a:p>
            <a:r>
              <a:rPr lang="it-IT" sz="1600" dirty="0">
                <a:solidFill>
                  <a:schemeClr val="bg1"/>
                </a:solidFill>
                <a:latin typeface="+mj-lt"/>
                <a:ea typeface="Calibri" panose="020F0502020204030204" pitchFamily="34" charset="0"/>
                <a:cs typeface="Calibri" panose="020F0502020204030204" pitchFamily="34" charset="0"/>
              </a:rPr>
              <a:t>Matteo Conti – 0323728</a:t>
            </a:r>
          </a:p>
          <a:p>
            <a:r>
              <a:rPr lang="it-IT" sz="1600" dirty="0">
                <a:solidFill>
                  <a:schemeClr val="bg1"/>
                </a:solidFill>
                <a:ea typeface="Calibri" panose="020F0502020204030204" pitchFamily="34" charset="0"/>
                <a:cs typeface="Calibri" panose="020F0502020204030204" pitchFamily="34" charset="0"/>
              </a:rPr>
              <a:t>Università degli Studi di Roma Tor Vergata</a:t>
            </a:r>
          </a:p>
          <a:p>
            <a:r>
              <a:rPr lang="it-IT" sz="1600" dirty="0">
                <a:solidFill>
                  <a:schemeClr val="bg1"/>
                </a:solidFill>
                <a:ea typeface="Calibri" panose="020F0502020204030204" pitchFamily="34" charset="0"/>
                <a:cs typeface="Calibri" panose="020F0502020204030204" pitchFamily="34" charset="0"/>
              </a:rPr>
              <a:t>Metodi Probabilistici e Statistici per i Mercati Finanziari - </a:t>
            </a:r>
            <a:r>
              <a:rPr lang="it-IT" sz="1600" dirty="0" err="1">
                <a:solidFill>
                  <a:schemeClr val="bg1"/>
                </a:solidFill>
                <a:ea typeface="Calibri" panose="020F0502020204030204" pitchFamily="34" charset="0"/>
                <a:cs typeface="Calibri" panose="020F0502020204030204" pitchFamily="34" charset="0"/>
              </a:rPr>
              <a:t>a.a</a:t>
            </a:r>
            <a:r>
              <a:rPr lang="it-IT" sz="1600" dirty="0">
                <a:solidFill>
                  <a:schemeClr val="bg1"/>
                </a:solidFill>
                <a:ea typeface="Calibri" panose="020F0502020204030204" pitchFamily="34" charset="0"/>
                <a:cs typeface="Calibri" panose="020F0502020204030204" pitchFamily="34" charset="0"/>
              </a:rPr>
              <a:t>. 23/24 </a:t>
            </a:r>
          </a:p>
        </p:txBody>
      </p:sp>
      <p:pic>
        <p:nvPicPr>
          <p:cNvPr id="5" name="Immagine 4">
            <a:extLst>
              <a:ext uri="{FF2B5EF4-FFF2-40B4-BE49-F238E27FC236}">
                <a16:creationId xmlns:a16="http://schemas.microsoft.com/office/drawing/2014/main" id="{A0997102-09EB-B8AE-B60B-EA0A993C97B6}"/>
              </a:ext>
            </a:extLst>
          </p:cNvPr>
          <p:cNvPicPr>
            <a:picLocks noChangeAspect="1"/>
          </p:cNvPicPr>
          <p:nvPr/>
        </p:nvPicPr>
        <p:blipFill>
          <a:blip r:embed="rId3"/>
          <a:stretch>
            <a:fillRect/>
          </a:stretch>
        </p:blipFill>
        <p:spPr>
          <a:xfrm>
            <a:off x="5985711" y="3851740"/>
            <a:ext cx="2534904" cy="307667"/>
          </a:xfrm>
          <a:prstGeom prst="rect">
            <a:avLst/>
          </a:prstGeom>
        </p:spPr>
      </p:pic>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0C5FCF-6985-26FE-6688-AD90319D2AC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3996306-7E70-1A97-84C7-C47A22B40F6C}"/>
              </a:ext>
            </a:extLst>
          </p:cNvPr>
          <p:cNvSpPr>
            <a:spLocks noGrp="1"/>
          </p:cNvSpPr>
          <p:nvPr>
            <p:ph type="title"/>
          </p:nvPr>
        </p:nvSpPr>
        <p:spPr>
          <a:xfrm>
            <a:off x="594360" y="278129"/>
            <a:ext cx="9778365" cy="1494596"/>
          </a:xfrm>
        </p:spPr>
        <p:txBody>
          <a:bodyPr rtlCol="0"/>
          <a:lstStyle>
            <a:defPPr>
              <a:defRPr lang="it-IT"/>
            </a:defPPr>
          </a:lstStyle>
          <a:p>
            <a:pPr rtl="0"/>
            <a:r>
              <a:rPr lang="it-IT" sz="4000" b="0" dirty="0"/>
              <a:t>Metodologia – Calcolo della volatilità</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09B4691E-F1DD-1DF1-6D69-FBE92E166E39}"/>
                  </a:ext>
                </a:extLst>
              </p:cNvPr>
              <p:cNvSpPr>
                <a:spLocks noGrp="1"/>
              </p:cNvSpPr>
              <p:nvPr>
                <p:ph sz="quarter" idx="15"/>
              </p:nvPr>
            </p:nvSpPr>
            <p:spPr>
              <a:xfrm>
                <a:off x="594360" y="2676525"/>
                <a:ext cx="10132255" cy="4017352"/>
              </a:xfrm>
            </p:spPr>
            <p:txBody>
              <a:bodyPr rtlCol="0">
                <a:normAutofit fontScale="92500" lnSpcReduction="20000"/>
              </a:bodyPr>
              <a:lstStyle>
                <a:defPPr>
                  <a:defRPr lang="it-IT"/>
                </a:defPPr>
              </a:lstStyle>
              <a:p>
                <a:pPr rtl="0"/>
                <a:r>
                  <a:rPr lang="it-IT" dirty="0"/>
                  <a:t>Per il calcolo della volatilità dei rendimenti del titolo, in particolare quella di lungo periodo  è stato utilizzato il modello </a:t>
                </a:r>
                <a:r>
                  <a:rPr lang="it-IT" b="1" dirty="0"/>
                  <a:t>GARCH </a:t>
                </a:r>
                <a:r>
                  <a:rPr lang="it-IT" dirty="0"/>
                  <a:t>(</a:t>
                </a:r>
                <a:r>
                  <a:rPr lang="it-IT" dirty="0" err="1"/>
                  <a:t>Generalized</a:t>
                </a:r>
                <a:r>
                  <a:rPr lang="it-IT" dirty="0"/>
                  <a:t> </a:t>
                </a:r>
                <a:r>
                  <a:rPr lang="it-IT" dirty="0" err="1"/>
                  <a:t>Autoregressive</a:t>
                </a:r>
                <a:r>
                  <a:rPr lang="it-IT" dirty="0"/>
                  <a:t> </a:t>
                </a:r>
                <a:r>
                  <a:rPr lang="it-IT" dirty="0" err="1"/>
                  <a:t>Conditional</a:t>
                </a:r>
                <a:r>
                  <a:rPr lang="it-IT" dirty="0"/>
                  <a:t> </a:t>
                </a:r>
                <a:r>
                  <a:rPr lang="it-IT" dirty="0" err="1"/>
                  <a:t>Heteroskedasticity</a:t>
                </a:r>
                <a:r>
                  <a:rPr lang="it-IT" dirty="0"/>
                  <a:t>) considerando i tassi di rendimento logaritmici, che sono stazionari.</a:t>
                </a:r>
              </a:p>
              <a:p>
                <a:pPr rtl="0"/>
                <a:r>
                  <a:rPr lang="it-IT" dirty="0"/>
                  <a:t> A differenza dell’approccio campionario questo modello ci permette di catturare dipendenze temporali e clustering nei rendimenti.</a:t>
                </a:r>
              </a:p>
              <a:p>
                <a:pPr>
                  <a:lnSpc>
                    <a:spcPct val="300000"/>
                  </a:lnSpc>
                </a:pPr>
                <a14:m>
                  <m:oMathPara xmlns:m="http://schemas.openxmlformats.org/officeDocument/2006/math">
                    <m:oMathParaPr>
                      <m:jc m:val="centerGroup"/>
                    </m:oMathParaPr>
                    <m:oMath xmlns:m="http://schemas.openxmlformats.org/officeDocument/2006/math">
                      <m:sSub>
                        <m:sSubPr>
                          <m:ctrlPr>
                            <a:rPr lang="it-IT" b="1" i="1" smtClean="0">
                              <a:latin typeface="Cambria Math" panose="02040503050406030204" pitchFamily="18" charset="0"/>
                            </a:rPr>
                          </m:ctrlPr>
                        </m:sSubPr>
                        <m:e>
                          <m:r>
                            <a:rPr lang="it-IT" b="1" i="1" smtClean="0">
                              <a:latin typeface="Cambria Math" panose="02040503050406030204" pitchFamily="18" charset="0"/>
                              <a:ea typeface="Cambria Math" panose="02040503050406030204" pitchFamily="18" charset="0"/>
                            </a:rPr>
                            <m:t>𝝈</m:t>
                          </m:r>
                        </m:e>
                        <m:sub>
                          <m:r>
                            <a:rPr lang="it-IT" b="1" i="1" smtClean="0">
                              <a:latin typeface="Cambria Math" panose="02040503050406030204" pitchFamily="18" charset="0"/>
                            </a:rPr>
                            <m:t>𝒕</m:t>
                          </m:r>
                          <m:r>
                            <a:rPr lang="it-IT" b="1" i="1" smtClean="0">
                              <a:latin typeface="Cambria Math" panose="02040503050406030204" pitchFamily="18" charset="0"/>
                            </a:rPr>
                            <m:t>+</m:t>
                          </m:r>
                          <m:r>
                            <a:rPr lang="it-IT" b="1" i="1" smtClean="0">
                              <a:latin typeface="Cambria Math" panose="02040503050406030204" pitchFamily="18" charset="0"/>
                            </a:rPr>
                            <m:t>𝟏</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𝛼</m:t>
                          </m:r>
                        </m:e>
                        <m:sub>
                          <m:r>
                            <a:rPr lang="it-IT" b="0" i="1" smtClean="0">
                              <a:latin typeface="Cambria Math" panose="02040503050406030204" pitchFamily="18" charset="0"/>
                            </a:rPr>
                            <m:t>0</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𝛼</m:t>
                          </m:r>
                        </m:e>
                        <m:sub>
                          <m:r>
                            <a:rPr lang="it-IT" b="0" i="1" smtClean="0">
                              <a:latin typeface="Cambria Math" panose="02040503050406030204" pitchFamily="18" charset="0"/>
                            </a:rPr>
                            <m:t>1</m:t>
                          </m:r>
                        </m:sub>
                      </m:sSub>
                      <m:sSub>
                        <m:sSubPr>
                          <m:ctrlPr>
                            <a:rPr lang="it-IT" i="1">
                              <a:latin typeface="Cambria Math" panose="02040503050406030204" pitchFamily="18" charset="0"/>
                            </a:rPr>
                          </m:ctrlPr>
                        </m:sSubPr>
                        <m:e>
                          <m:r>
                            <a:rPr lang="it-IT" i="1">
                              <a:latin typeface="Cambria Math" panose="02040503050406030204" pitchFamily="18" charset="0"/>
                            </a:rPr>
                            <m:t>𝑋</m:t>
                          </m:r>
                        </m:e>
                        <m:sub>
                          <m:r>
                            <a:rPr lang="it-IT" i="1">
                              <a:latin typeface="Cambria Math" panose="02040503050406030204" pitchFamily="18" charset="0"/>
                            </a:rPr>
                            <m:t>𝑡</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𝛽</m:t>
                          </m:r>
                        </m:e>
                        <m:sub>
                          <m:r>
                            <a:rPr lang="it-IT" b="0" i="1" smtClean="0">
                              <a:latin typeface="Cambria Math" panose="02040503050406030204" pitchFamily="18" charset="0"/>
                            </a:rPr>
                            <m:t>1</m:t>
                          </m:r>
                        </m:sub>
                      </m:sSub>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𝜎</m:t>
                          </m:r>
                        </m:e>
                        <m:sub>
                          <m:r>
                            <a:rPr lang="it-IT" i="1">
                              <a:latin typeface="Cambria Math" panose="02040503050406030204" pitchFamily="18" charset="0"/>
                            </a:rPr>
                            <m:t>𝑡</m:t>
                          </m:r>
                        </m:sub>
                      </m:sSub>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𝛼</m:t>
                          </m:r>
                        </m:e>
                        <m:sub>
                          <m:r>
                            <a:rPr lang="it-IT" i="1">
                              <a:latin typeface="Cambria Math" panose="02040503050406030204" pitchFamily="18" charset="0"/>
                            </a:rPr>
                            <m:t>0</m:t>
                          </m:r>
                        </m:sub>
                      </m:sSub>
                      <m:r>
                        <a:rPr lang="it-IT" i="1">
                          <a:latin typeface="Cambria Math" panose="02040503050406030204" pitchFamily="18" charset="0"/>
                        </a:rPr>
                        <m:t>+</m:t>
                      </m:r>
                      <m:sSub>
                        <m:sSubPr>
                          <m:ctrlPr>
                            <a:rPr lang="it-IT" i="1" smtClean="0">
                              <a:latin typeface="Cambria Math" panose="02040503050406030204" pitchFamily="18" charset="0"/>
                            </a:rPr>
                          </m:ctrlPr>
                        </m:sSubPr>
                        <m:e>
                          <m:r>
                            <a:rPr lang="it-IT" i="1" smtClean="0">
                              <a:latin typeface="Cambria Math" panose="02040503050406030204" pitchFamily="18" charset="0"/>
                              <a:ea typeface="Cambria Math" panose="02040503050406030204" pitchFamily="18" charset="0"/>
                            </a:rPr>
                            <m:t>𝛼</m:t>
                          </m:r>
                        </m:e>
                        <m:sub>
                          <m:r>
                            <a:rPr lang="it-IT" b="0" i="1" smtClean="0">
                              <a:latin typeface="Cambria Math" panose="02040503050406030204" pitchFamily="18" charset="0"/>
                            </a:rPr>
                            <m:t>1</m:t>
                          </m:r>
                        </m:sub>
                      </m:sSub>
                      <m:sSub>
                        <m:sSubPr>
                          <m:ctrlPr>
                            <a:rPr lang="it-IT" i="1" smtClean="0">
                              <a:latin typeface="Cambria Math" panose="02040503050406030204" pitchFamily="18" charset="0"/>
                            </a:rPr>
                          </m:ctrlPr>
                        </m:sSubPr>
                        <m:e>
                          <m:r>
                            <a:rPr lang="it-IT" b="0" i="1" smtClean="0">
                              <a:latin typeface="Cambria Math" panose="02040503050406030204" pitchFamily="18" charset="0"/>
                            </a:rPr>
                            <m:t>𝑊</m:t>
                          </m:r>
                        </m:e>
                        <m:sub>
                          <m:r>
                            <a:rPr lang="it-IT" b="0" i="1" smtClean="0">
                              <a:latin typeface="Cambria Math" panose="02040503050406030204" pitchFamily="18" charset="0"/>
                            </a:rPr>
                            <m:t>𝑡</m:t>
                          </m:r>
                        </m:sub>
                      </m:sSub>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𝜎</m:t>
                          </m:r>
                        </m:e>
                        <m:sub>
                          <m:r>
                            <a:rPr lang="it-IT" i="1">
                              <a:latin typeface="Cambria Math" panose="02040503050406030204" pitchFamily="18" charset="0"/>
                            </a:rPr>
                            <m:t>𝑡</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𝛽</m:t>
                          </m:r>
                        </m:e>
                        <m:sub>
                          <m:r>
                            <a:rPr lang="it-IT" i="1">
                              <a:latin typeface="Cambria Math" panose="02040503050406030204" pitchFamily="18" charset="0"/>
                            </a:rPr>
                            <m:t>1</m:t>
                          </m:r>
                        </m:sub>
                      </m:sSub>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𝜎</m:t>
                          </m:r>
                        </m:e>
                        <m:sub>
                          <m:r>
                            <a:rPr lang="it-IT" i="1">
                              <a:latin typeface="Cambria Math" panose="02040503050406030204" pitchFamily="18" charset="0"/>
                            </a:rPr>
                            <m:t>𝑡</m:t>
                          </m:r>
                        </m:sub>
                      </m:sSub>
                      <m:r>
                        <a:rPr lang="it-IT" b="0" i="1" smtClean="0">
                          <a:latin typeface="Cambria Math" panose="02040503050406030204" pitchFamily="18" charset="0"/>
                        </a:rPr>
                        <m:t>     </m:t>
                      </m:r>
                      <m:r>
                        <a:rPr lang="it-IT" b="0" i="1" smtClean="0">
                          <a:latin typeface="Cambria Math" panose="02040503050406030204" pitchFamily="18" charset="0"/>
                        </a:rPr>
                        <m:t>𝑐𝑜𝑛</m:t>
                      </m:r>
                      <m:sSub>
                        <m:sSubPr>
                          <m:ctrlPr>
                            <a:rPr lang="it-IT" i="1">
                              <a:latin typeface="Cambria Math" panose="02040503050406030204" pitchFamily="18" charset="0"/>
                            </a:rPr>
                          </m:ctrlPr>
                        </m:sSubPr>
                        <m:e>
                          <m:r>
                            <a:rPr lang="it-IT" b="0" i="1" smtClean="0">
                              <a:latin typeface="Cambria Math" panose="02040503050406030204" pitchFamily="18" charset="0"/>
                            </a:rPr>
                            <m:t>   </m:t>
                          </m:r>
                          <m:r>
                            <a:rPr lang="it-IT" i="1">
                              <a:latin typeface="Cambria Math" panose="02040503050406030204" pitchFamily="18" charset="0"/>
                            </a:rPr>
                            <m:t>𝑊</m:t>
                          </m:r>
                        </m:e>
                        <m:sub>
                          <m:r>
                            <a:rPr lang="it-IT" i="1">
                              <a:latin typeface="Cambria Math" panose="02040503050406030204" pitchFamily="18" charset="0"/>
                            </a:rPr>
                            <m:t>𝑡</m:t>
                          </m:r>
                        </m:sub>
                      </m:sSub>
                      <m:r>
                        <a:rPr lang="it-IT" b="0" i="1" smtClean="0">
                          <a:latin typeface="Cambria Math" panose="02040503050406030204" pitchFamily="18" charset="0"/>
                        </a:rPr>
                        <m:t> </m:t>
                      </m:r>
                      <m:r>
                        <a:rPr lang="it-IT" b="0" i="1" smtClean="0">
                          <a:latin typeface="Cambria Math" panose="02040503050406030204" pitchFamily="18" charset="0"/>
                        </a:rPr>
                        <m:t>𝑤h𝑖𝑡𝑒</m:t>
                      </m:r>
                      <m:r>
                        <a:rPr lang="it-IT" b="0" i="1" smtClean="0">
                          <a:latin typeface="Cambria Math" panose="02040503050406030204" pitchFamily="18" charset="0"/>
                        </a:rPr>
                        <m:t> </m:t>
                      </m:r>
                      <m:r>
                        <a:rPr lang="it-IT" b="0" i="1" smtClean="0">
                          <a:latin typeface="Cambria Math" panose="02040503050406030204" pitchFamily="18" charset="0"/>
                        </a:rPr>
                        <m:t>𝑛𝑜𝑖𝑠</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𝑒</m:t>
                          </m:r>
                        </m:e>
                        <m:sup>
                          <m:r>
                            <a:rPr lang="it-IT" b="0" i="1" smtClean="0">
                              <a:latin typeface="Cambria Math" panose="02040503050406030204" pitchFamily="18" charset="0"/>
                            </a:rPr>
                            <m:t>(1)</m:t>
                          </m:r>
                        </m:sup>
                      </m:sSup>
                    </m:oMath>
                  </m:oMathPara>
                </a14:m>
                <a:endParaRPr lang="it-IT" b="0" dirty="0"/>
              </a:p>
              <a:p>
                <a:pPr>
                  <a:lnSpc>
                    <a:spcPct val="200000"/>
                  </a:lnSpc>
                </a:pPr>
                <a14:m>
                  <m:oMathPara xmlns:m="http://schemas.openxmlformats.org/officeDocument/2006/math">
                    <m:oMathParaPr>
                      <m:jc m:val="centerGroup"/>
                    </m:oMathParaPr>
                    <m:oMath xmlns:m="http://schemas.openxmlformats.org/officeDocument/2006/math">
                      <m:sSub>
                        <m:sSubPr>
                          <m:ctrlPr>
                            <a:rPr lang="it-IT" b="1" i="1" smtClean="0">
                              <a:latin typeface="Cambria Math" panose="02040503050406030204" pitchFamily="18" charset="0"/>
                            </a:rPr>
                          </m:ctrlPr>
                        </m:sSubPr>
                        <m:e>
                          <m:r>
                            <a:rPr lang="it-IT" b="1" i="1" smtClean="0">
                              <a:latin typeface="Cambria Math" panose="02040503050406030204" pitchFamily="18" charset="0"/>
                              <a:ea typeface="Cambria Math" panose="02040503050406030204" pitchFamily="18" charset="0"/>
                            </a:rPr>
                            <m:t>𝝈</m:t>
                          </m:r>
                        </m:e>
                        <m:sub>
                          <m:r>
                            <a:rPr lang="it-IT" b="1" i="1" smtClean="0">
                              <a:latin typeface="Cambria Math" panose="02040503050406030204" pitchFamily="18" charset="0"/>
                            </a:rPr>
                            <m:t>𝒍𝒑</m:t>
                          </m:r>
                        </m:sub>
                      </m:sSub>
                      <m:r>
                        <a:rPr lang="it-IT" b="0" i="1" smtClean="0">
                          <a:latin typeface="Cambria Math" panose="02040503050406030204" pitchFamily="18" charset="0"/>
                        </a:rPr>
                        <m:t>=</m:t>
                      </m:r>
                      <m:f>
                        <m:fPr>
                          <m:ctrlPr>
                            <a:rPr lang="it-IT" b="0" i="1" smtClean="0">
                              <a:latin typeface="Cambria Math" panose="02040503050406030204" pitchFamily="18" charset="0"/>
                            </a:rPr>
                          </m:ctrlPr>
                        </m:fPr>
                        <m:num>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𝛼</m:t>
                              </m:r>
                            </m:e>
                            <m:sub>
                              <m:r>
                                <a:rPr lang="it-IT" i="1">
                                  <a:latin typeface="Cambria Math" panose="02040503050406030204" pitchFamily="18" charset="0"/>
                                </a:rPr>
                                <m:t>0</m:t>
                              </m:r>
                            </m:sub>
                          </m:sSub>
                        </m:num>
                        <m:den>
                          <m:r>
                            <a:rPr lang="it-IT" b="0" i="1" smtClean="0">
                              <a:latin typeface="Cambria Math" panose="02040503050406030204" pitchFamily="18" charset="0"/>
                            </a:rPr>
                            <m:t>1−</m:t>
                          </m:r>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𝛼</m:t>
                              </m:r>
                            </m:e>
                            <m:sub>
                              <m:r>
                                <a:rPr lang="it-IT" i="1">
                                  <a:latin typeface="Cambria Math" panose="02040503050406030204" pitchFamily="18" charset="0"/>
                                </a:rPr>
                                <m:t>1</m:t>
                              </m:r>
                            </m:sub>
                          </m:sSub>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𝛽</m:t>
                              </m:r>
                            </m:e>
                            <m:sub>
                              <m:r>
                                <a:rPr lang="it-IT" i="1">
                                  <a:latin typeface="Cambria Math" panose="02040503050406030204" pitchFamily="18" charset="0"/>
                                </a:rPr>
                                <m:t>1</m:t>
                              </m:r>
                            </m:sub>
                          </m:sSub>
                        </m:den>
                      </m:f>
                    </m:oMath>
                  </m:oMathPara>
                </a14:m>
                <a:endParaRPr lang="it-IT" b="0" dirty="0"/>
              </a:p>
              <a:p>
                <a:endParaRPr lang="it-IT" sz="1100" b="0" dirty="0"/>
              </a:p>
              <a:p>
                <a:r>
                  <a:rPr lang="it-IT" sz="1100" b="0" dirty="0"/>
                  <a:t>(1) – Determinato da </a:t>
                </a:r>
                <a:r>
                  <a:rPr lang="it-IT" sz="1100" b="0" dirty="0" err="1"/>
                  <a:t>v.a</a:t>
                </a:r>
                <a:r>
                  <a:rPr lang="it-IT" sz="1100" b="0" dirty="0"/>
                  <a:t> indipendenti con media nulla e varianza costante</a:t>
                </a:r>
              </a:p>
              <a:p>
                <a:endParaRPr lang="it-IT" dirty="0"/>
              </a:p>
            </p:txBody>
          </p:sp>
        </mc:Choice>
        <mc:Fallback>
          <p:sp>
            <p:nvSpPr>
              <p:cNvPr id="3" name="Segnaposto contenuto 2">
                <a:extLst>
                  <a:ext uri="{FF2B5EF4-FFF2-40B4-BE49-F238E27FC236}">
                    <a16:creationId xmlns:a16="http://schemas.microsoft.com/office/drawing/2014/main" id="{09B4691E-F1DD-1DF1-6D69-FBE92E166E39}"/>
                  </a:ext>
                </a:extLst>
              </p:cNvPr>
              <p:cNvSpPr>
                <a:spLocks noGrp="1" noRot="1" noChangeAspect="1" noMove="1" noResize="1" noEditPoints="1" noAdjustHandles="1" noChangeArrowheads="1" noChangeShapeType="1" noTextEdit="1"/>
              </p:cNvSpPr>
              <p:nvPr>
                <p:ph sz="quarter" idx="15"/>
              </p:nvPr>
            </p:nvSpPr>
            <p:spPr>
              <a:xfrm>
                <a:off x="594360" y="2676525"/>
                <a:ext cx="10132255" cy="4017352"/>
              </a:xfrm>
              <a:blipFill>
                <a:blip r:embed="rId3"/>
                <a:stretch>
                  <a:fillRect l="-1504" t="-2883" b="-607"/>
                </a:stretch>
              </a:blipFill>
            </p:spPr>
            <p:txBody>
              <a:bodyPr/>
              <a:lstStyle/>
              <a:p>
                <a:r>
                  <a:rPr lang="it-IT">
                    <a:noFill/>
                  </a:rPr>
                  <a:t> </a:t>
                </a:r>
              </a:p>
            </p:txBody>
          </p:sp>
        </mc:Fallback>
      </mc:AlternateContent>
      <p:sp>
        <p:nvSpPr>
          <p:cNvPr id="6" name="Segnaposto contenuto 5">
            <a:extLst>
              <a:ext uri="{FF2B5EF4-FFF2-40B4-BE49-F238E27FC236}">
                <a16:creationId xmlns:a16="http://schemas.microsoft.com/office/drawing/2014/main" id="{E42DE28B-D69C-6FC0-3230-3F5469327EA8}"/>
              </a:ext>
            </a:extLst>
          </p:cNvPr>
          <p:cNvSpPr>
            <a:spLocks noGrp="1"/>
          </p:cNvSpPr>
          <p:nvPr>
            <p:ph sz="quarter" idx="16"/>
          </p:nvPr>
        </p:nvSpPr>
        <p:spPr>
          <a:xfrm rot="10800000" flipV="1">
            <a:off x="11327732" y="667277"/>
            <a:ext cx="625643" cy="848701"/>
          </a:xfrm>
        </p:spPr>
        <p:txBody>
          <a:bodyPr>
            <a:normAutofit/>
          </a:bodyPr>
          <a:lstStyle/>
          <a:p>
            <a:endParaRPr lang="it-IT" dirty="0"/>
          </a:p>
        </p:txBody>
      </p:sp>
    </p:spTree>
    <p:extLst>
      <p:ext uri="{BB962C8B-B14F-4D97-AF65-F5344CB8AC3E}">
        <p14:creationId xmlns:p14="http://schemas.microsoft.com/office/powerpoint/2010/main" val="1391301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BFE46C-A68C-DEDE-ECEE-A86708EBABF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5719D65-9F7A-4CC1-8AF6-11CAFF74263E}"/>
              </a:ext>
            </a:extLst>
          </p:cNvPr>
          <p:cNvSpPr>
            <a:spLocks noGrp="1"/>
          </p:cNvSpPr>
          <p:nvPr>
            <p:ph type="title"/>
          </p:nvPr>
        </p:nvSpPr>
        <p:spPr>
          <a:xfrm>
            <a:off x="594360" y="278129"/>
            <a:ext cx="9778365" cy="1494596"/>
          </a:xfrm>
        </p:spPr>
        <p:txBody>
          <a:bodyPr rtlCol="0"/>
          <a:lstStyle>
            <a:defPPr>
              <a:defRPr lang="it-IT"/>
            </a:defPPr>
          </a:lstStyle>
          <a:p>
            <a:pPr rtl="0"/>
            <a:r>
              <a:rPr lang="it-IT" sz="4000" b="0" dirty="0"/>
              <a:t>Risultati – </a:t>
            </a:r>
            <a:r>
              <a:rPr lang="it-IT" sz="4000" b="0"/>
              <a:t>Stock (1)</a:t>
            </a:r>
            <a:endParaRPr lang="it-IT" sz="4000" b="0" dirty="0"/>
          </a:p>
        </p:txBody>
      </p:sp>
      <p:sp>
        <p:nvSpPr>
          <p:cNvPr id="14" name="Segnaposto contenuto 13">
            <a:extLst>
              <a:ext uri="{FF2B5EF4-FFF2-40B4-BE49-F238E27FC236}">
                <a16:creationId xmlns:a16="http://schemas.microsoft.com/office/drawing/2014/main" id="{9B80217E-F8A2-0A67-8A50-6FCAB1370A8D}"/>
              </a:ext>
            </a:extLst>
          </p:cNvPr>
          <p:cNvSpPr>
            <a:spLocks noGrp="1"/>
          </p:cNvSpPr>
          <p:nvPr>
            <p:ph sz="quarter" idx="16"/>
          </p:nvPr>
        </p:nvSpPr>
        <p:spPr>
          <a:xfrm>
            <a:off x="10372725" y="563099"/>
            <a:ext cx="1351817" cy="1209626"/>
          </a:xfrm>
        </p:spPr>
        <p:txBody>
          <a:bodyPr/>
          <a:lstStyle/>
          <a:p>
            <a:endParaRPr lang="it-IT" dirty="0"/>
          </a:p>
        </p:txBody>
      </p:sp>
      <p:sp>
        <p:nvSpPr>
          <p:cNvPr id="4" name="Segnaposto contenuto 3">
            <a:extLst>
              <a:ext uri="{FF2B5EF4-FFF2-40B4-BE49-F238E27FC236}">
                <a16:creationId xmlns:a16="http://schemas.microsoft.com/office/drawing/2014/main" id="{FEE285D9-D55E-CE81-881A-E9F2C2214DC4}"/>
              </a:ext>
            </a:extLst>
          </p:cNvPr>
          <p:cNvSpPr>
            <a:spLocks noGrp="1"/>
          </p:cNvSpPr>
          <p:nvPr>
            <p:ph sz="quarter" idx="15"/>
          </p:nvPr>
        </p:nvSpPr>
        <p:spPr>
          <a:xfrm>
            <a:off x="9857056" y="1914525"/>
            <a:ext cx="1867486" cy="1156921"/>
          </a:xfrm>
        </p:spPr>
        <p:txBody>
          <a:bodyPr/>
          <a:lstStyle/>
          <a:p>
            <a:endParaRPr lang="it-IT" dirty="0"/>
          </a:p>
        </p:txBody>
      </p:sp>
    </p:spTree>
    <p:extLst>
      <p:ext uri="{BB962C8B-B14F-4D97-AF65-F5344CB8AC3E}">
        <p14:creationId xmlns:p14="http://schemas.microsoft.com/office/powerpoint/2010/main" val="2845198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C09BD-5E9B-64D6-3714-D088CBEE99E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973986B-941C-B5AF-BDBB-BD61BDCF3714}"/>
              </a:ext>
            </a:extLst>
          </p:cNvPr>
          <p:cNvSpPr>
            <a:spLocks noGrp="1"/>
          </p:cNvSpPr>
          <p:nvPr>
            <p:ph type="title"/>
          </p:nvPr>
        </p:nvSpPr>
        <p:spPr>
          <a:xfrm>
            <a:off x="594360" y="278129"/>
            <a:ext cx="9778365" cy="1494596"/>
          </a:xfrm>
        </p:spPr>
        <p:txBody>
          <a:bodyPr rtlCol="0"/>
          <a:lstStyle>
            <a:defPPr>
              <a:defRPr lang="it-IT"/>
            </a:defPPr>
          </a:lstStyle>
          <a:p>
            <a:pPr rtl="0"/>
            <a:r>
              <a:rPr lang="it-IT" sz="4000" b="0" dirty="0"/>
              <a:t>Risultati – Stock (2)</a:t>
            </a:r>
          </a:p>
        </p:txBody>
      </p:sp>
      <p:sp>
        <p:nvSpPr>
          <p:cNvPr id="14" name="Segnaposto contenuto 13">
            <a:extLst>
              <a:ext uri="{FF2B5EF4-FFF2-40B4-BE49-F238E27FC236}">
                <a16:creationId xmlns:a16="http://schemas.microsoft.com/office/drawing/2014/main" id="{58751BF3-D765-0195-D0AA-F906B5CE2EA9}"/>
              </a:ext>
            </a:extLst>
          </p:cNvPr>
          <p:cNvSpPr>
            <a:spLocks noGrp="1"/>
          </p:cNvSpPr>
          <p:nvPr>
            <p:ph sz="quarter" idx="16"/>
          </p:nvPr>
        </p:nvSpPr>
        <p:spPr>
          <a:xfrm>
            <a:off x="10372725" y="563099"/>
            <a:ext cx="1351817" cy="1209626"/>
          </a:xfrm>
        </p:spPr>
        <p:txBody>
          <a:bodyPr/>
          <a:lstStyle/>
          <a:p>
            <a:endParaRPr lang="it-IT" dirty="0"/>
          </a:p>
        </p:txBody>
      </p:sp>
      <p:sp>
        <p:nvSpPr>
          <p:cNvPr id="4" name="Segnaposto contenuto 3">
            <a:extLst>
              <a:ext uri="{FF2B5EF4-FFF2-40B4-BE49-F238E27FC236}">
                <a16:creationId xmlns:a16="http://schemas.microsoft.com/office/drawing/2014/main" id="{7A39BE7B-5492-7ABC-88E0-82FEB987742F}"/>
              </a:ext>
            </a:extLst>
          </p:cNvPr>
          <p:cNvSpPr>
            <a:spLocks noGrp="1"/>
          </p:cNvSpPr>
          <p:nvPr>
            <p:ph sz="quarter" idx="15"/>
          </p:nvPr>
        </p:nvSpPr>
        <p:spPr>
          <a:xfrm>
            <a:off x="9857056" y="1914525"/>
            <a:ext cx="1867486" cy="1156921"/>
          </a:xfrm>
        </p:spPr>
        <p:txBody>
          <a:bodyPr/>
          <a:lstStyle/>
          <a:p>
            <a:endParaRPr lang="it-IT" dirty="0"/>
          </a:p>
        </p:txBody>
      </p:sp>
    </p:spTree>
    <p:extLst>
      <p:ext uri="{BB962C8B-B14F-4D97-AF65-F5344CB8AC3E}">
        <p14:creationId xmlns:p14="http://schemas.microsoft.com/office/powerpoint/2010/main" val="4182224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3F37A3-8298-6A9E-4A5A-28D127A2839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933C1A0-76BF-E791-E474-1FAF53EC0FDE}"/>
              </a:ext>
            </a:extLst>
          </p:cNvPr>
          <p:cNvSpPr>
            <a:spLocks noGrp="1"/>
          </p:cNvSpPr>
          <p:nvPr>
            <p:ph type="title"/>
          </p:nvPr>
        </p:nvSpPr>
        <p:spPr>
          <a:xfrm>
            <a:off x="594360" y="278129"/>
            <a:ext cx="9778365" cy="1494596"/>
          </a:xfrm>
        </p:spPr>
        <p:txBody>
          <a:bodyPr rtlCol="0"/>
          <a:lstStyle>
            <a:defPPr>
              <a:defRPr lang="it-IT"/>
            </a:defPPr>
          </a:lstStyle>
          <a:p>
            <a:pPr rtl="0"/>
            <a:r>
              <a:rPr lang="it-IT" sz="4000" b="0" dirty="0"/>
              <a:t>Risultati – Stock (3)</a:t>
            </a:r>
          </a:p>
        </p:txBody>
      </p:sp>
      <p:sp>
        <p:nvSpPr>
          <p:cNvPr id="14" name="Segnaposto contenuto 13">
            <a:extLst>
              <a:ext uri="{FF2B5EF4-FFF2-40B4-BE49-F238E27FC236}">
                <a16:creationId xmlns:a16="http://schemas.microsoft.com/office/drawing/2014/main" id="{080B3078-FD37-633D-D08C-1205A1AEFB5D}"/>
              </a:ext>
            </a:extLst>
          </p:cNvPr>
          <p:cNvSpPr>
            <a:spLocks noGrp="1"/>
          </p:cNvSpPr>
          <p:nvPr>
            <p:ph sz="quarter" idx="16"/>
          </p:nvPr>
        </p:nvSpPr>
        <p:spPr>
          <a:xfrm>
            <a:off x="10372725" y="563099"/>
            <a:ext cx="1351817" cy="1209626"/>
          </a:xfrm>
        </p:spPr>
        <p:txBody>
          <a:bodyPr/>
          <a:lstStyle/>
          <a:p>
            <a:endParaRPr lang="it-IT" dirty="0"/>
          </a:p>
        </p:txBody>
      </p:sp>
      <p:sp>
        <p:nvSpPr>
          <p:cNvPr id="4" name="Segnaposto contenuto 3">
            <a:extLst>
              <a:ext uri="{FF2B5EF4-FFF2-40B4-BE49-F238E27FC236}">
                <a16:creationId xmlns:a16="http://schemas.microsoft.com/office/drawing/2014/main" id="{7B4A8F0E-150A-88C4-1B6B-1689DA759819}"/>
              </a:ext>
            </a:extLst>
          </p:cNvPr>
          <p:cNvSpPr>
            <a:spLocks noGrp="1"/>
          </p:cNvSpPr>
          <p:nvPr>
            <p:ph sz="quarter" idx="15"/>
          </p:nvPr>
        </p:nvSpPr>
        <p:spPr>
          <a:xfrm>
            <a:off x="9857056" y="1914525"/>
            <a:ext cx="1867486" cy="1156921"/>
          </a:xfrm>
        </p:spPr>
        <p:txBody>
          <a:bodyPr/>
          <a:lstStyle/>
          <a:p>
            <a:endParaRPr lang="it-IT" dirty="0"/>
          </a:p>
        </p:txBody>
      </p:sp>
    </p:spTree>
    <p:extLst>
      <p:ext uri="{BB962C8B-B14F-4D97-AF65-F5344CB8AC3E}">
        <p14:creationId xmlns:p14="http://schemas.microsoft.com/office/powerpoint/2010/main" val="3216604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26A2CE-F3A0-1D6D-BB05-4410DC55899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1EB7A48-0908-F603-2FD6-D9E07F91F37B}"/>
              </a:ext>
            </a:extLst>
          </p:cNvPr>
          <p:cNvSpPr>
            <a:spLocks noGrp="1"/>
          </p:cNvSpPr>
          <p:nvPr>
            <p:ph type="title"/>
          </p:nvPr>
        </p:nvSpPr>
        <p:spPr>
          <a:xfrm>
            <a:off x="594360" y="278129"/>
            <a:ext cx="9778365" cy="1494596"/>
          </a:xfrm>
        </p:spPr>
        <p:txBody>
          <a:bodyPr rtlCol="0"/>
          <a:lstStyle>
            <a:defPPr>
              <a:defRPr lang="it-IT"/>
            </a:defPPr>
          </a:lstStyle>
          <a:p>
            <a:pPr rtl="0"/>
            <a:r>
              <a:rPr lang="it-IT" sz="4000" b="0" dirty="0"/>
              <a:t>Risultati – Opzioni europee (1)</a:t>
            </a:r>
          </a:p>
        </p:txBody>
      </p:sp>
      <p:pic>
        <p:nvPicPr>
          <p:cNvPr id="5" name="Segnaposto contenuto 4" descr="Immagine che contiene testo, schermata, linea, Diagramma&#10;&#10;Il contenuto generato dall'IA potrebbe non essere corretto.">
            <a:extLst>
              <a:ext uri="{FF2B5EF4-FFF2-40B4-BE49-F238E27FC236}">
                <a16:creationId xmlns:a16="http://schemas.microsoft.com/office/drawing/2014/main" id="{5B501100-5C83-8D62-344F-1668585B289D}"/>
              </a:ext>
            </a:extLst>
          </p:cNvPr>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354476" y="2230747"/>
            <a:ext cx="4311436" cy="2426678"/>
          </a:xfrm>
        </p:spPr>
      </p:pic>
      <p:pic>
        <p:nvPicPr>
          <p:cNvPr id="10" name="Immagine 9" descr="Immagine che contiene testo, schermata, Diagramma, linea&#10;&#10;Il contenuto generato dall'IA potrebbe non essere corretto.">
            <a:extLst>
              <a:ext uri="{FF2B5EF4-FFF2-40B4-BE49-F238E27FC236}">
                <a16:creationId xmlns:a16="http://schemas.microsoft.com/office/drawing/2014/main" id="{0DC69DDF-45EE-992D-91CD-827D9DDB7E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3726" y="2236608"/>
            <a:ext cx="4311436" cy="2429175"/>
          </a:xfrm>
          <a:prstGeom prst="rect">
            <a:avLst/>
          </a:prstGeom>
        </p:spPr>
      </p:pic>
      <p:pic>
        <p:nvPicPr>
          <p:cNvPr id="12" name="Immagine 11" descr="Immagine che contiene testo, schermata, linea, Diagramma&#10;&#10;Il contenuto generato dall'IA potrebbe non essere corretto.">
            <a:extLst>
              <a:ext uri="{FF2B5EF4-FFF2-40B4-BE49-F238E27FC236}">
                <a16:creationId xmlns:a16="http://schemas.microsoft.com/office/drawing/2014/main" id="{AA6E8EDA-1AE7-BD23-89B5-3423BCA5C2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56484" y="4513527"/>
            <a:ext cx="4204193" cy="2362059"/>
          </a:xfrm>
          <a:prstGeom prst="rect">
            <a:avLst/>
          </a:prstGeom>
        </p:spPr>
      </p:pic>
      <p:sp>
        <p:nvSpPr>
          <p:cNvPr id="14" name="Segnaposto contenuto 13">
            <a:extLst>
              <a:ext uri="{FF2B5EF4-FFF2-40B4-BE49-F238E27FC236}">
                <a16:creationId xmlns:a16="http://schemas.microsoft.com/office/drawing/2014/main" id="{36457764-EBE7-B8A0-64D2-8C149F40C029}"/>
              </a:ext>
            </a:extLst>
          </p:cNvPr>
          <p:cNvSpPr>
            <a:spLocks noGrp="1"/>
          </p:cNvSpPr>
          <p:nvPr>
            <p:ph sz="quarter" idx="16"/>
          </p:nvPr>
        </p:nvSpPr>
        <p:spPr>
          <a:xfrm>
            <a:off x="10372725" y="563099"/>
            <a:ext cx="1351817" cy="1209626"/>
          </a:xfrm>
        </p:spPr>
        <p:txBody>
          <a:bodyPr/>
          <a:lstStyle/>
          <a:p>
            <a:endParaRPr lang="it-IT" dirty="0"/>
          </a:p>
        </p:txBody>
      </p:sp>
    </p:spTree>
    <p:extLst>
      <p:ext uri="{BB962C8B-B14F-4D97-AF65-F5344CB8AC3E}">
        <p14:creationId xmlns:p14="http://schemas.microsoft.com/office/powerpoint/2010/main" val="1472695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0C08C9-7DC3-9FBB-BDE6-BCE64D9F366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4F54E74-A1B5-26C8-A4D5-6C07D1D6EAB3}"/>
              </a:ext>
            </a:extLst>
          </p:cNvPr>
          <p:cNvSpPr>
            <a:spLocks noGrp="1"/>
          </p:cNvSpPr>
          <p:nvPr>
            <p:ph type="title"/>
          </p:nvPr>
        </p:nvSpPr>
        <p:spPr>
          <a:xfrm>
            <a:off x="594360" y="278129"/>
            <a:ext cx="9778365" cy="1494596"/>
          </a:xfrm>
        </p:spPr>
        <p:txBody>
          <a:bodyPr rtlCol="0"/>
          <a:lstStyle>
            <a:defPPr>
              <a:defRPr lang="it-IT"/>
            </a:defPPr>
          </a:lstStyle>
          <a:p>
            <a:pPr rtl="0"/>
            <a:r>
              <a:rPr lang="it-IT" sz="4000" b="0" dirty="0"/>
              <a:t>Risultati – Opzioni europee (2)</a:t>
            </a:r>
          </a:p>
        </p:txBody>
      </p:sp>
      <p:sp>
        <p:nvSpPr>
          <p:cNvPr id="14" name="Segnaposto contenuto 13">
            <a:extLst>
              <a:ext uri="{FF2B5EF4-FFF2-40B4-BE49-F238E27FC236}">
                <a16:creationId xmlns:a16="http://schemas.microsoft.com/office/drawing/2014/main" id="{8AA8C8DF-23D9-A984-95A1-FC106EA8007A}"/>
              </a:ext>
            </a:extLst>
          </p:cNvPr>
          <p:cNvSpPr>
            <a:spLocks noGrp="1"/>
          </p:cNvSpPr>
          <p:nvPr>
            <p:ph sz="quarter" idx="16"/>
          </p:nvPr>
        </p:nvSpPr>
        <p:spPr>
          <a:xfrm>
            <a:off x="10372725" y="563099"/>
            <a:ext cx="1351817" cy="1209626"/>
          </a:xfrm>
        </p:spPr>
        <p:txBody>
          <a:bodyPr/>
          <a:lstStyle/>
          <a:p>
            <a:endParaRPr lang="it-IT" dirty="0"/>
          </a:p>
        </p:txBody>
      </p:sp>
      <p:sp>
        <p:nvSpPr>
          <p:cNvPr id="4" name="Segnaposto contenuto 3">
            <a:extLst>
              <a:ext uri="{FF2B5EF4-FFF2-40B4-BE49-F238E27FC236}">
                <a16:creationId xmlns:a16="http://schemas.microsoft.com/office/drawing/2014/main" id="{7AE31AEB-2C71-C389-4C79-358B33B60E97}"/>
              </a:ext>
            </a:extLst>
          </p:cNvPr>
          <p:cNvSpPr>
            <a:spLocks noGrp="1"/>
          </p:cNvSpPr>
          <p:nvPr>
            <p:ph sz="quarter" idx="15"/>
          </p:nvPr>
        </p:nvSpPr>
        <p:spPr>
          <a:xfrm>
            <a:off x="594360" y="2676525"/>
            <a:ext cx="10460502" cy="3597470"/>
          </a:xfrm>
        </p:spPr>
        <p:txBody>
          <a:bodyPr/>
          <a:lstStyle/>
          <a:p>
            <a:endParaRPr lang="it-IT" dirty="0"/>
          </a:p>
        </p:txBody>
      </p:sp>
      <p:pic>
        <p:nvPicPr>
          <p:cNvPr id="7" name="Immagine 6">
            <a:extLst>
              <a:ext uri="{FF2B5EF4-FFF2-40B4-BE49-F238E27FC236}">
                <a16:creationId xmlns:a16="http://schemas.microsoft.com/office/drawing/2014/main" id="{95E51351-9E4F-FCB4-C70F-D6A36D7DECA6}"/>
              </a:ext>
            </a:extLst>
          </p:cNvPr>
          <p:cNvPicPr>
            <a:picLocks noChangeAspect="1"/>
          </p:cNvPicPr>
          <p:nvPr/>
        </p:nvPicPr>
        <p:blipFill>
          <a:blip r:embed="rId3"/>
          <a:stretch>
            <a:fillRect/>
          </a:stretch>
        </p:blipFill>
        <p:spPr>
          <a:xfrm>
            <a:off x="108658" y="2226136"/>
            <a:ext cx="4347764" cy="2429888"/>
          </a:xfrm>
          <a:prstGeom prst="rect">
            <a:avLst/>
          </a:prstGeom>
        </p:spPr>
      </p:pic>
      <p:pic>
        <p:nvPicPr>
          <p:cNvPr id="9" name="Immagine 8">
            <a:extLst>
              <a:ext uri="{FF2B5EF4-FFF2-40B4-BE49-F238E27FC236}">
                <a16:creationId xmlns:a16="http://schemas.microsoft.com/office/drawing/2014/main" id="{51D1A850-DF7E-1B56-06E2-B7E5EF49B9CE}"/>
              </a:ext>
            </a:extLst>
          </p:cNvPr>
          <p:cNvPicPr>
            <a:picLocks noChangeAspect="1"/>
          </p:cNvPicPr>
          <p:nvPr/>
        </p:nvPicPr>
        <p:blipFill>
          <a:blip r:embed="rId4"/>
          <a:stretch>
            <a:fillRect/>
          </a:stretch>
        </p:blipFill>
        <p:spPr>
          <a:xfrm>
            <a:off x="6541478" y="2236360"/>
            <a:ext cx="4546702" cy="2548152"/>
          </a:xfrm>
          <a:prstGeom prst="rect">
            <a:avLst/>
          </a:prstGeom>
        </p:spPr>
      </p:pic>
      <p:pic>
        <p:nvPicPr>
          <p:cNvPr id="13" name="Immagine 12">
            <a:extLst>
              <a:ext uri="{FF2B5EF4-FFF2-40B4-BE49-F238E27FC236}">
                <a16:creationId xmlns:a16="http://schemas.microsoft.com/office/drawing/2014/main" id="{9BD51262-08A1-692E-96DE-5C0C734FAE3D}"/>
              </a:ext>
            </a:extLst>
          </p:cNvPr>
          <p:cNvPicPr>
            <a:picLocks noChangeAspect="1"/>
          </p:cNvPicPr>
          <p:nvPr/>
        </p:nvPicPr>
        <p:blipFill>
          <a:blip r:embed="rId5"/>
          <a:stretch>
            <a:fillRect/>
          </a:stretch>
        </p:blipFill>
        <p:spPr>
          <a:xfrm>
            <a:off x="3593124" y="4447791"/>
            <a:ext cx="4284784" cy="2416071"/>
          </a:xfrm>
          <a:prstGeom prst="rect">
            <a:avLst/>
          </a:prstGeom>
        </p:spPr>
      </p:pic>
    </p:spTree>
    <p:extLst>
      <p:ext uri="{BB962C8B-B14F-4D97-AF65-F5344CB8AC3E}">
        <p14:creationId xmlns:p14="http://schemas.microsoft.com/office/powerpoint/2010/main" val="1672899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E7F4F3-C423-28A2-D6E5-19C8929F644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0BC79A9-7ED9-83B5-CB77-DEA45E65824C}"/>
              </a:ext>
            </a:extLst>
          </p:cNvPr>
          <p:cNvSpPr>
            <a:spLocks noGrp="1"/>
          </p:cNvSpPr>
          <p:nvPr>
            <p:ph type="title"/>
          </p:nvPr>
        </p:nvSpPr>
        <p:spPr>
          <a:xfrm>
            <a:off x="594360" y="278129"/>
            <a:ext cx="9778365" cy="1494596"/>
          </a:xfrm>
        </p:spPr>
        <p:txBody>
          <a:bodyPr rtlCol="0"/>
          <a:lstStyle>
            <a:defPPr>
              <a:defRPr lang="it-IT"/>
            </a:defPPr>
          </a:lstStyle>
          <a:p>
            <a:pPr rtl="0"/>
            <a:r>
              <a:rPr lang="it-IT" sz="4000" b="0" dirty="0"/>
              <a:t>Risultati – Opzioni americane (1)</a:t>
            </a:r>
          </a:p>
        </p:txBody>
      </p:sp>
      <p:pic>
        <p:nvPicPr>
          <p:cNvPr id="5" name="Segnaposto contenuto 4" descr="Immagine che contiene testo, schermata, Diagramma, linea&#10;&#10;Il contenuto generato dall'IA potrebbe non essere corretto.">
            <a:extLst>
              <a:ext uri="{FF2B5EF4-FFF2-40B4-BE49-F238E27FC236}">
                <a16:creationId xmlns:a16="http://schemas.microsoft.com/office/drawing/2014/main" id="{A5144955-E0FC-3A5E-B7DB-77B02AAAFD23}"/>
              </a:ext>
            </a:extLst>
          </p:cNvPr>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516018" y="2231045"/>
            <a:ext cx="4186064" cy="2358537"/>
          </a:xfrm>
        </p:spPr>
      </p:pic>
      <p:pic>
        <p:nvPicPr>
          <p:cNvPr id="10" name="Immagine 9" descr="Immagine che contiene testo, schermata, linea, Diagramma&#10;&#10;Il contenuto generato dall'IA potrebbe non essere corretto.">
            <a:extLst>
              <a:ext uri="{FF2B5EF4-FFF2-40B4-BE49-F238E27FC236}">
                <a16:creationId xmlns:a16="http://schemas.microsoft.com/office/drawing/2014/main" id="{2163938B-9005-3058-AFAD-3BA3BEEF53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6246" y="2215877"/>
            <a:ext cx="4214935" cy="2373705"/>
          </a:xfrm>
          <a:prstGeom prst="rect">
            <a:avLst/>
          </a:prstGeom>
        </p:spPr>
      </p:pic>
      <p:pic>
        <p:nvPicPr>
          <p:cNvPr id="14" name="Segnaposto contenuto 13" descr="Immagine che contiene testo, schermata, linea, Diagramma&#10;&#10;Il contenuto generato dall'IA potrebbe non essere corretto.">
            <a:extLst>
              <a:ext uri="{FF2B5EF4-FFF2-40B4-BE49-F238E27FC236}">
                <a16:creationId xmlns:a16="http://schemas.microsoft.com/office/drawing/2014/main" id="{E05972BF-83E4-1781-2AC9-916B61CACD88}"/>
              </a:ext>
            </a:extLst>
          </p:cNvPr>
          <p:cNvPicPr>
            <a:picLocks noGrp="1" noChangeAspect="1"/>
          </p:cNvPicPr>
          <p:nvPr>
            <p:ph sz="quarter" idx="16"/>
          </p:nvPr>
        </p:nvPicPr>
        <p:blipFill>
          <a:blip r:embed="rId5">
            <a:extLst>
              <a:ext uri="{28A0092B-C50C-407E-A947-70E740481C1C}">
                <a14:useLocalDpi xmlns:a14="http://schemas.microsoft.com/office/drawing/2010/main" val="0"/>
              </a:ext>
            </a:extLst>
          </a:blip>
          <a:stretch>
            <a:fillRect/>
          </a:stretch>
        </p:blipFill>
        <p:spPr>
          <a:xfrm>
            <a:off x="3615327" y="4459117"/>
            <a:ext cx="4257674" cy="2398883"/>
          </a:xfrm>
        </p:spPr>
      </p:pic>
    </p:spTree>
    <p:extLst>
      <p:ext uri="{BB962C8B-B14F-4D97-AF65-F5344CB8AC3E}">
        <p14:creationId xmlns:p14="http://schemas.microsoft.com/office/powerpoint/2010/main" val="4277053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37B5C-E536-071B-A533-3E260015465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2C286E1-09F9-51A8-2ECD-7D87B799914D}"/>
              </a:ext>
            </a:extLst>
          </p:cNvPr>
          <p:cNvSpPr>
            <a:spLocks noGrp="1"/>
          </p:cNvSpPr>
          <p:nvPr>
            <p:ph type="title"/>
          </p:nvPr>
        </p:nvSpPr>
        <p:spPr>
          <a:xfrm>
            <a:off x="594360" y="278129"/>
            <a:ext cx="9778365" cy="1494596"/>
          </a:xfrm>
        </p:spPr>
        <p:txBody>
          <a:bodyPr rtlCol="0"/>
          <a:lstStyle>
            <a:defPPr>
              <a:defRPr lang="it-IT"/>
            </a:defPPr>
          </a:lstStyle>
          <a:p>
            <a:pPr rtl="0"/>
            <a:r>
              <a:rPr lang="it-IT" sz="4000" b="0" dirty="0"/>
              <a:t>Risultati – Opzioni americane (2)</a:t>
            </a:r>
          </a:p>
        </p:txBody>
      </p:sp>
      <p:sp>
        <p:nvSpPr>
          <p:cNvPr id="4" name="Segnaposto contenuto 3">
            <a:extLst>
              <a:ext uri="{FF2B5EF4-FFF2-40B4-BE49-F238E27FC236}">
                <a16:creationId xmlns:a16="http://schemas.microsoft.com/office/drawing/2014/main" id="{9ABF0360-9CE5-B715-EBFE-68A5AF8C4E91}"/>
              </a:ext>
            </a:extLst>
          </p:cNvPr>
          <p:cNvSpPr>
            <a:spLocks noGrp="1"/>
          </p:cNvSpPr>
          <p:nvPr>
            <p:ph sz="quarter" idx="16"/>
          </p:nvPr>
        </p:nvSpPr>
        <p:spPr>
          <a:xfrm>
            <a:off x="9439852" y="691662"/>
            <a:ext cx="1954979" cy="951718"/>
          </a:xfrm>
        </p:spPr>
        <p:txBody>
          <a:bodyPr/>
          <a:lstStyle/>
          <a:p>
            <a:endParaRPr lang="it-IT" dirty="0"/>
          </a:p>
        </p:txBody>
      </p:sp>
      <p:sp>
        <p:nvSpPr>
          <p:cNvPr id="7" name="Segnaposto contenuto 6">
            <a:extLst>
              <a:ext uri="{FF2B5EF4-FFF2-40B4-BE49-F238E27FC236}">
                <a16:creationId xmlns:a16="http://schemas.microsoft.com/office/drawing/2014/main" id="{87114A93-5362-8432-C00B-B5BAF4F7F48B}"/>
              </a:ext>
            </a:extLst>
          </p:cNvPr>
          <p:cNvSpPr>
            <a:spLocks noGrp="1"/>
          </p:cNvSpPr>
          <p:nvPr>
            <p:ph sz="quarter" idx="15"/>
          </p:nvPr>
        </p:nvSpPr>
        <p:spPr>
          <a:xfrm>
            <a:off x="9691028" y="785643"/>
            <a:ext cx="1363394" cy="922410"/>
          </a:xfrm>
        </p:spPr>
        <p:txBody>
          <a:bodyPr/>
          <a:lstStyle/>
          <a:p>
            <a:endParaRPr lang="it-IT" dirty="0"/>
          </a:p>
        </p:txBody>
      </p:sp>
      <p:pic>
        <p:nvPicPr>
          <p:cNvPr id="9" name="Immagine 8">
            <a:extLst>
              <a:ext uri="{FF2B5EF4-FFF2-40B4-BE49-F238E27FC236}">
                <a16:creationId xmlns:a16="http://schemas.microsoft.com/office/drawing/2014/main" id="{A7089AA3-F88E-AB44-0BDF-6597F80CBF28}"/>
              </a:ext>
            </a:extLst>
          </p:cNvPr>
          <p:cNvPicPr>
            <a:picLocks noChangeAspect="1"/>
          </p:cNvPicPr>
          <p:nvPr/>
        </p:nvPicPr>
        <p:blipFill>
          <a:blip r:embed="rId3"/>
          <a:stretch>
            <a:fillRect/>
          </a:stretch>
        </p:blipFill>
        <p:spPr>
          <a:xfrm>
            <a:off x="193501" y="2312738"/>
            <a:ext cx="4236430" cy="2368665"/>
          </a:xfrm>
          <a:prstGeom prst="rect">
            <a:avLst/>
          </a:prstGeom>
        </p:spPr>
      </p:pic>
      <p:pic>
        <p:nvPicPr>
          <p:cNvPr id="12" name="Immagine 11">
            <a:extLst>
              <a:ext uri="{FF2B5EF4-FFF2-40B4-BE49-F238E27FC236}">
                <a16:creationId xmlns:a16="http://schemas.microsoft.com/office/drawing/2014/main" id="{D883B3AD-8F9D-F8DA-06E7-772399D8B849}"/>
              </a:ext>
            </a:extLst>
          </p:cNvPr>
          <p:cNvPicPr>
            <a:picLocks noChangeAspect="1"/>
          </p:cNvPicPr>
          <p:nvPr/>
        </p:nvPicPr>
        <p:blipFill>
          <a:blip r:embed="rId4"/>
          <a:stretch>
            <a:fillRect/>
          </a:stretch>
        </p:blipFill>
        <p:spPr>
          <a:xfrm>
            <a:off x="6638568" y="2295153"/>
            <a:ext cx="4374638" cy="2446832"/>
          </a:xfrm>
          <a:prstGeom prst="rect">
            <a:avLst/>
          </a:prstGeom>
        </p:spPr>
      </p:pic>
      <p:pic>
        <p:nvPicPr>
          <p:cNvPr id="15" name="Immagine 14">
            <a:extLst>
              <a:ext uri="{FF2B5EF4-FFF2-40B4-BE49-F238E27FC236}">
                <a16:creationId xmlns:a16="http://schemas.microsoft.com/office/drawing/2014/main" id="{A7C0253C-3EFE-8E15-0015-ECA7B06D57F0}"/>
              </a:ext>
            </a:extLst>
          </p:cNvPr>
          <p:cNvPicPr>
            <a:picLocks noChangeAspect="1"/>
          </p:cNvPicPr>
          <p:nvPr/>
        </p:nvPicPr>
        <p:blipFill>
          <a:blip r:embed="rId5"/>
          <a:stretch>
            <a:fillRect/>
          </a:stretch>
        </p:blipFill>
        <p:spPr>
          <a:xfrm>
            <a:off x="3387728" y="4488471"/>
            <a:ext cx="4243997" cy="2369529"/>
          </a:xfrm>
          <a:prstGeom prst="rect">
            <a:avLst/>
          </a:prstGeom>
        </p:spPr>
      </p:pic>
    </p:spTree>
    <p:extLst>
      <p:ext uri="{BB962C8B-B14F-4D97-AF65-F5344CB8AC3E}">
        <p14:creationId xmlns:p14="http://schemas.microsoft.com/office/powerpoint/2010/main" val="1080650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8AE611-94C5-DCCA-53B0-02CD05165EA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7905310-5C38-1B3B-7511-7D0C37D5D922}"/>
              </a:ext>
            </a:extLst>
          </p:cNvPr>
          <p:cNvSpPr>
            <a:spLocks noGrp="1"/>
          </p:cNvSpPr>
          <p:nvPr>
            <p:ph type="title"/>
          </p:nvPr>
        </p:nvSpPr>
        <p:spPr>
          <a:xfrm>
            <a:off x="594360" y="278129"/>
            <a:ext cx="9778365" cy="1494596"/>
          </a:xfrm>
        </p:spPr>
        <p:txBody>
          <a:bodyPr rtlCol="0"/>
          <a:lstStyle>
            <a:defPPr>
              <a:defRPr lang="it-IT"/>
            </a:defPPr>
          </a:lstStyle>
          <a:p>
            <a:pPr rtl="0"/>
            <a:r>
              <a:rPr lang="it-IT" sz="4000" b="0" dirty="0"/>
              <a:t>Conclusioni</a:t>
            </a:r>
          </a:p>
        </p:txBody>
      </p:sp>
      <p:sp>
        <p:nvSpPr>
          <p:cNvPr id="3" name="Segnaposto contenuto 2">
            <a:extLst>
              <a:ext uri="{FF2B5EF4-FFF2-40B4-BE49-F238E27FC236}">
                <a16:creationId xmlns:a16="http://schemas.microsoft.com/office/drawing/2014/main" id="{3EBDD153-840F-C3CB-218B-8EDBD25FE2AF}"/>
              </a:ext>
            </a:extLst>
          </p:cNvPr>
          <p:cNvSpPr>
            <a:spLocks noGrp="1"/>
          </p:cNvSpPr>
          <p:nvPr>
            <p:ph sz="quarter" idx="15"/>
          </p:nvPr>
        </p:nvSpPr>
        <p:spPr>
          <a:xfrm>
            <a:off x="594360" y="2676525"/>
            <a:ext cx="6474193" cy="3597470"/>
          </a:xfrm>
        </p:spPr>
        <p:txBody>
          <a:bodyPr rtlCol="0"/>
          <a:lstStyle>
            <a:defPPr>
              <a:defRPr lang="it-IT"/>
            </a:defPPr>
          </a:lstStyle>
          <a:p>
            <a:pPr rtl="0"/>
            <a:r>
              <a:rPr lang="it-IT" dirty="0"/>
              <a:t>Applicare la put call </a:t>
            </a:r>
            <a:r>
              <a:rPr lang="it-IT" dirty="0" err="1"/>
              <a:t>parity</a:t>
            </a:r>
            <a:r>
              <a:rPr lang="it-IT" dirty="0"/>
              <a:t> e tirare fuori la retta di regressione, per farlo ci servono i dati delle opzioni a </a:t>
            </a:r>
            <a:r>
              <a:rPr lang="it-IT" dirty="0" err="1"/>
              <a:t>paritá</a:t>
            </a:r>
            <a:r>
              <a:rPr lang="it-IT" dirty="0"/>
              <a:t> di strike, scadenza e last trade, il valore del titolo, il tasso risk free e la </a:t>
            </a:r>
            <a:r>
              <a:rPr lang="it-IT" dirty="0" err="1"/>
              <a:t>volatilitá</a:t>
            </a:r>
            <a:r>
              <a:rPr lang="it-IT" dirty="0"/>
              <a:t> del titolo dopo in metodologia spiego come faccio</a:t>
            </a:r>
          </a:p>
        </p:txBody>
      </p:sp>
      <p:sp>
        <p:nvSpPr>
          <p:cNvPr id="6" name="Segnaposto contenuto 5">
            <a:extLst>
              <a:ext uri="{FF2B5EF4-FFF2-40B4-BE49-F238E27FC236}">
                <a16:creationId xmlns:a16="http://schemas.microsoft.com/office/drawing/2014/main" id="{03CCE4AC-344E-50AA-F6DA-BF9597185A92}"/>
              </a:ext>
            </a:extLst>
          </p:cNvPr>
          <p:cNvSpPr>
            <a:spLocks noGrp="1"/>
          </p:cNvSpPr>
          <p:nvPr>
            <p:ph sz="quarter" idx="16"/>
          </p:nvPr>
        </p:nvSpPr>
        <p:spPr>
          <a:xfrm rot="10800000" flipV="1">
            <a:off x="11327732" y="667277"/>
            <a:ext cx="625643" cy="848701"/>
          </a:xfrm>
        </p:spPr>
        <p:txBody>
          <a:bodyPr>
            <a:normAutofit/>
          </a:bodyPr>
          <a:lstStyle/>
          <a:p>
            <a:endParaRPr lang="it-IT" dirty="0"/>
          </a:p>
        </p:txBody>
      </p:sp>
    </p:spTree>
    <p:extLst>
      <p:ext uri="{BB962C8B-B14F-4D97-AF65-F5344CB8AC3E}">
        <p14:creationId xmlns:p14="http://schemas.microsoft.com/office/powerpoint/2010/main" val="1681496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0C9E3-88BD-E52E-4091-252EA0A301D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45D19FA-E00C-2BEB-4B78-A99AF931F8CB}"/>
              </a:ext>
            </a:extLst>
          </p:cNvPr>
          <p:cNvSpPr>
            <a:spLocks noGrp="1"/>
          </p:cNvSpPr>
          <p:nvPr>
            <p:ph type="title"/>
          </p:nvPr>
        </p:nvSpPr>
        <p:spPr>
          <a:xfrm>
            <a:off x="594360" y="278129"/>
            <a:ext cx="9778365" cy="1494596"/>
          </a:xfrm>
        </p:spPr>
        <p:txBody>
          <a:bodyPr rtlCol="0"/>
          <a:lstStyle>
            <a:defPPr>
              <a:defRPr lang="it-IT"/>
            </a:defPPr>
          </a:lstStyle>
          <a:p>
            <a:pPr rtl="0"/>
            <a:r>
              <a:rPr lang="it-IT" sz="4000" b="0" dirty="0"/>
              <a:t>Riferimenti</a:t>
            </a:r>
          </a:p>
        </p:txBody>
      </p:sp>
      <p:sp>
        <p:nvSpPr>
          <p:cNvPr id="3" name="Segnaposto contenuto 2">
            <a:extLst>
              <a:ext uri="{FF2B5EF4-FFF2-40B4-BE49-F238E27FC236}">
                <a16:creationId xmlns:a16="http://schemas.microsoft.com/office/drawing/2014/main" id="{FB4E52B3-E9D3-7EAB-E7C7-07D4547D206D}"/>
              </a:ext>
            </a:extLst>
          </p:cNvPr>
          <p:cNvSpPr>
            <a:spLocks noGrp="1"/>
          </p:cNvSpPr>
          <p:nvPr>
            <p:ph sz="quarter" idx="15"/>
          </p:nvPr>
        </p:nvSpPr>
        <p:spPr>
          <a:xfrm>
            <a:off x="594360" y="2676525"/>
            <a:ext cx="6474193" cy="3597470"/>
          </a:xfrm>
        </p:spPr>
        <p:txBody>
          <a:bodyPr rtlCol="0"/>
          <a:lstStyle>
            <a:defPPr>
              <a:defRPr lang="it-IT"/>
            </a:defPPr>
          </a:lstStyle>
          <a:p>
            <a:pPr rtl="0"/>
            <a:r>
              <a:rPr lang="it-IT" dirty="0"/>
              <a:t>Applicare la put call </a:t>
            </a:r>
            <a:r>
              <a:rPr lang="it-IT" dirty="0" err="1"/>
              <a:t>parity</a:t>
            </a:r>
            <a:r>
              <a:rPr lang="it-IT" dirty="0"/>
              <a:t> e tirare fuori la retta di regressione, per farlo ci servono i dati delle opzioni a </a:t>
            </a:r>
            <a:r>
              <a:rPr lang="it-IT" dirty="0" err="1"/>
              <a:t>paritá</a:t>
            </a:r>
            <a:r>
              <a:rPr lang="it-IT" dirty="0"/>
              <a:t> di strike, scadenza e last trade, il valore del titolo, il tasso risk free e la </a:t>
            </a:r>
            <a:r>
              <a:rPr lang="it-IT" dirty="0" err="1"/>
              <a:t>volatilitá</a:t>
            </a:r>
            <a:r>
              <a:rPr lang="it-IT" dirty="0"/>
              <a:t> del titolo dopo in metodologia spiego come faccio</a:t>
            </a:r>
          </a:p>
        </p:txBody>
      </p:sp>
      <p:sp>
        <p:nvSpPr>
          <p:cNvPr id="6" name="Segnaposto contenuto 5">
            <a:extLst>
              <a:ext uri="{FF2B5EF4-FFF2-40B4-BE49-F238E27FC236}">
                <a16:creationId xmlns:a16="http://schemas.microsoft.com/office/drawing/2014/main" id="{CAA20593-2D7D-7FEC-EDAF-5F60AB618325}"/>
              </a:ext>
            </a:extLst>
          </p:cNvPr>
          <p:cNvSpPr>
            <a:spLocks noGrp="1"/>
          </p:cNvSpPr>
          <p:nvPr>
            <p:ph sz="quarter" idx="16"/>
          </p:nvPr>
        </p:nvSpPr>
        <p:spPr>
          <a:xfrm rot="10800000" flipV="1">
            <a:off x="11327732" y="667277"/>
            <a:ext cx="625643" cy="848701"/>
          </a:xfrm>
        </p:spPr>
        <p:txBody>
          <a:bodyPr>
            <a:normAutofit/>
          </a:bodyPr>
          <a:lstStyle/>
          <a:p>
            <a:endParaRPr lang="it-IT" dirty="0"/>
          </a:p>
        </p:txBody>
      </p:sp>
    </p:spTree>
    <p:extLst>
      <p:ext uri="{BB962C8B-B14F-4D97-AF65-F5344CB8AC3E}">
        <p14:creationId xmlns:p14="http://schemas.microsoft.com/office/powerpoint/2010/main" val="2155422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rtlCol="0"/>
          <a:lstStyle>
            <a:defPPr>
              <a:defRPr lang="it-IT"/>
            </a:defPPr>
          </a:lstStyle>
          <a:p>
            <a:pPr rtl="0"/>
            <a:r>
              <a:rPr lang="it-IT" sz="4000" b="0" dirty="0"/>
              <a:t>Indice</a:t>
            </a:r>
          </a:p>
        </p:txBody>
      </p:sp>
      <p:sp>
        <p:nvSpPr>
          <p:cNvPr id="3" name="Segnaposto testo 2">
            <a:extLst>
              <a:ext uri="{FF2B5EF4-FFF2-40B4-BE49-F238E27FC236}">
                <a16:creationId xmlns:a16="http://schemas.microsoft.com/office/drawing/2014/main" id="{3B8EBC2C-6DD7-5003-38EB-40753046FE8C}"/>
              </a:ext>
            </a:extLst>
          </p:cNvPr>
          <p:cNvSpPr>
            <a:spLocks noGrp="1"/>
          </p:cNvSpPr>
          <p:nvPr>
            <p:ph sz="quarter" idx="13"/>
          </p:nvPr>
        </p:nvSpPr>
        <p:spPr>
          <a:xfrm>
            <a:off x="251227" y="2215065"/>
            <a:ext cx="2497989" cy="1502694"/>
          </a:xfrm>
        </p:spPr>
        <p:txBody>
          <a:bodyPr tIns="457200" rtlCol="0">
            <a:normAutofit/>
          </a:bodyPr>
          <a:lstStyle>
            <a:defPPr>
              <a:defRPr lang="it-IT"/>
            </a:defPPr>
          </a:lstStyle>
          <a:p>
            <a:pPr marL="0" indent="0" rtl="0">
              <a:buNone/>
            </a:pPr>
            <a:r>
              <a:rPr lang="it-IT" sz="1800" b="0" dirty="0">
                <a:solidFill>
                  <a:schemeClr val="bg1"/>
                </a:solidFill>
                <a:latin typeface="+mj-lt"/>
                <a:ea typeface="Calibri" panose="020F0502020204030204" pitchFamily="34" charset="0"/>
                <a:cs typeface="Calibri" panose="020F0502020204030204" pitchFamily="34" charset="0"/>
              </a:rPr>
              <a:t>       01. Introduzione</a:t>
            </a:r>
          </a:p>
          <a:p>
            <a:pPr lvl="1"/>
            <a:r>
              <a:rPr lang="it-IT" sz="1600" dirty="0">
                <a:ea typeface="Calibri" panose="020F0502020204030204" pitchFamily="34" charset="0"/>
                <a:cs typeface="Calibri" panose="020F0502020204030204" pitchFamily="34" charset="0"/>
              </a:rPr>
              <a:t>Contesto</a:t>
            </a:r>
          </a:p>
          <a:p>
            <a:pPr lvl="1"/>
            <a:r>
              <a:rPr lang="it-IT" sz="1600" dirty="0">
                <a:ea typeface="Calibri" panose="020F0502020204030204" pitchFamily="34" charset="0"/>
                <a:cs typeface="Calibri" panose="020F0502020204030204" pitchFamily="34" charset="0"/>
              </a:rPr>
              <a:t>Obbiettivi</a:t>
            </a:r>
            <a:endParaRPr lang="it-IT" sz="1600" dirty="0">
              <a:solidFill>
                <a:schemeClr val="bg1"/>
              </a:solidFill>
              <a:ea typeface="Calibri" panose="020F0502020204030204" pitchFamily="34" charset="0"/>
              <a:cs typeface="Calibri" panose="020F0502020204030204" pitchFamily="34" charset="0"/>
            </a:endParaRPr>
          </a:p>
        </p:txBody>
      </p:sp>
      <p:pic>
        <p:nvPicPr>
          <p:cNvPr id="9" name="Immagine 8">
            <a:extLst>
              <a:ext uri="{FF2B5EF4-FFF2-40B4-BE49-F238E27FC236}">
                <a16:creationId xmlns:a16="http://schemas.microsoft.com/office/drawing/2014/main" id="{AB464444-57E8-A64B-F482-E5E8FF2DEBDB}"/>
              </a:ext>
            </a:extLst>
          </p:cNvPr>
          <p:cNvPicPr>
            <a:picLocks noChangeAspect="1"/>
          </p:cNvPicPr>
          <p:nvPr/>
        </p:nvPicPr>
        <p:blipFill>
          <a:blip r:embed="rId3"/>
          <a:stretch>
            <a:fillRect/>
          </a:stretch>
        </p:blipFill>
        <p:spPr>
          <a:xfrm>
            <a:off x="3621026" y="2052608"/>
            <a:ext cx="2238259" cy="180505"/>
          </a:xfrm>
          <a:prstGeom prst="rect">
            <a:avLst/>
          </a:prstGeom>
        </p:spPr>
      </p:pic>
      <p:pic>
        <p:nvPicPr>
          <p:cNvPr id="10" name="Immagine 9">
            <a:extLst>
              <a:ext uri="{FF2B5EF4-FFF2-40B4-BE49-F238E27FC236}">
                <a16:creationId xmlns:a16="http://schemas.microsoft.com/office/drawing/2014/main" id="{075AAF24-BEA5-2765-5E6F-7C1AEE441D44}"/>
              </a:ext>
            </a:extLst>
          </p:cNvPr>
          <p:cNvPicPr>
            <a:picLocks noChangeAspect="1"/>
          </p:cNvPicPr>
          <p:nvPr/>
        </p:nvPicPr>
        <p:blipFill>
          <a:blip r:embed="rId3"/>
          <a:stretch>
            <a:fillRect/>
          </a:stretch>
        </p:blipFill>
        <p:spPr>
          <a:xfrm>
            <a:off x="594360" y="2052607"/>
            <a:ext cx="2238259" cy="180505"/>
          </a:xfrm>
          <a:prstGeom prst="rect">
            <a:avLst/>
          </a:prstGeom>
        </p:spPr>
      </p:pic>
      <p:pic>
        <p:nvPicPr>
          <p:cNvPr id="11" name="Immagine 10">
            <a:extLst>
              <a:ext uri="{FF2B5EF4-FFF2-40B4-BE49-F238E27FC236}">
                <a16:creationId xmlns:a16="http://schemas.microsoft.com/office/drawing/2014/main" id="{369CCD12-B11B-4CF0-757E-1E4EDD0A62AD}"/>
              </a:ext>
            </a:extLst>
          </p:cNvPr>
          <p:cNvPicPr>
            <a:picLocks noChangeAspect="1"/>
          </p:cNvPicPr>
          <p:nvPr/>
        </p:nvPicPr>
        <p:blipFill>
          <a:blip r:embed="rId3"/>
          <a:stretch>
            <a:fillRect/>
          </a:stretch>
        </p:blipFill>
        <p:spPr>
          <a:xfrm>
            <a:off x="594359" y="4310534"/>
            <a:ext cx="2238259" cy="180505"/>
          </a:xfrm>
          <a:prstGeom prst="rect">
            <a:avLst/>
          </a:prstGeom>
        </p:spPr>
      </p:pic>
      <p:pic>
        <p:nvPicPr>
          <p:cNvPr id="12" name="Immagine 11">
            <a:extLst>
              <a:ext uri="{FF2B5EF4-FFF2-40B4-BE49-F238E27FC236}">
                <a16:creationId xmlns:a16="http://schemas.microsoft.com/office/drawing/2014/main" id="{CD121521-9A89-3970-D83E-9D353223CB22}"/>
              </a:ext>
            </a:extLst>
          </p:cNvPr>
          <p:cNvPicPr>
            <a:picLocks noChangeAspect="1"/>
          </p:cNvPicPr>
          <p:nvPr/>
        </p:nvPicPr>
        <p:blipFill>
          <a:blip r:embed="rId3"/>
          <a:stretch>
            <a:fillRect/>
          </a:stretch>
        </p:blipFill>
        <p:spPr>
          <a:xfrm>
            <a:off x="3622309" y="4304519"/>
            <a:ext cx="2238259" cy="180505"/>
          </a:xfrm>
          <a:prstGeom prst="rect">
            <a:avLst/>
          </a:prstGeom>
        </p:spPr>
      </p:pic>
      <p:pic>
        <p:nvPicPr>
          <p:cNvPr id="13" name="Immagine 12">
            <a:extLst>
              <a:ext uri="{FF2B5EF4-FFF2-40B4-BE49-F238E27FC236}">
                <a16:creationId xmlns:a16="http://schemas.microsoft.com/office/drawing/2014/main" id="{4BBCCCE2-B754-3332-948C-2C292D22DCE2}"/>
              </a:ext>
            </a:extLst>
          </p:cNvPr>
          <p:cNvPicPr>
            <a:picLocks noChangeAspect="1"/>
          </p:cNvPicPr>
          <p:nvPr/>
        </p:nvPicPr>
        <p:blipFill>
          <a:blip r:embed="rId3"/>
          <a:stretch>
            <a:fillRect/>
          </a:stretch>
        </p:blipFill>
        <p:spPr>
          <a:xfrm>
            <a:off x="6578076" y="4306525"/>
            <a:ext cx="2238259" cy="180505"/>
          </a:xfrm>
          <a:prstGeom prst="rect">
            <a:avLst/>
          </a:prstGeom>
        </p:spPr>
      </p:pic>
      <p:sp>
        <p:nvSpPr>
          <p:cNvPr id="15" name="CasellaDiTesto 14">
            <a:extLst>
              <a:ext uri="{FF2B5EF4-FFF2-40B4-BE49-F238E27FC236}">
                <a16:creationId xmlns:a16="http://schemas.microsoft.com/office/drawing/2014/main" id="{F8D393C1-F571-A053-C845-839E15BA6E7F}"/>
              </a:ext>
            </a:extLst>
          </p:cNvPr>
          <p:cNvSpPr txBox="1"/>
          <p:nvPr/>
        </p:nvSpPr>
        <p:spPr>
          <a:xfrm>
            <a:off x="3573379" y="2566302"/>
            <a:ext cx="2754280" cy="1692771"/>
          </a:xfrm>
          <a:prstGeom prst="rect">
            <a:avLst/>
          </a:prstGeom>
          <a:noFill/>
        </p:spPr>
        <p:txBody>
          <a:bodyPr wrap="none" rtlCol="0">
            <a:spAutoFit/>
          </a:bodyPr>
          <a:lstStyle/>
          <a:p>
            <a:r>
              <a:rPr lang="it-IT" dirty="0">
                <a:solidFill>
                  <a:schemeClr val="bg1"/>
                </a:solidFill>
                <a:latin typeface="+mj-lt"/>
                <a:ea typeface="Calibri" panose="020F0502020204030204" pitchFamily="34" charset="0"/>
                <a:cs typeface="Calibri" panose="020F0502020204030204" pitchFamily="34" charset="0"/>
              </a:rPr>
              <a:t>02. Metodologia</a:t>
            </a:r>
          </a:p>
          <a:p>
            <a:pPr marL="342900" indent="-342900">
              <a:buFont typeface="Arial" panose="020B0604020202020204" pitchFamily="34" charset="0"/>
              <a:buChar char="•"/>
            </a:pPr>
            <a:r>
              <a:rPr lang="it-IT" sz="1600" dirty="0">
                <a:solidFill>
                  <a:schemeClr val="bg1"/>
                </a:solidFill>
                <a:ea typeface="Calibri" panose="020F0502020204030204" pitchFamily="34" charset="0"/>
                <a:cs typeface="Calibri" panose="020F0502020204030204" pitchFamily="34" charset="0"/>
              </a:rPr>
              <a:t>Modello</a:t>
            </a:r>
            <a:endParaRPr lang="it-IT" dirty="0">
              <a:solidFill>
                <a:schemeClr val="bg1"/>
              </a:solidFill>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it-IT" sz="1600" dirty="0">
                <a:solidFill>
                  <a:schemeClr val="bg1"/>
                </a:solidFill>
                <a:ea typeface="Calibri" panose="020F0502020204030204" pitchFamily="34" charset="0"/>
                <a:cs typeface="Calibri" panose="020F0502020204030204" pitchFamily="34" charset="0"/>
              </a:rPr>
              <a:t>Calcolo del tasso risk free</a:t>
            </a:r>
          </a:p>
          <a:p>
            <a:pPr marL="342900" indent="-342900">
              <a:buFont typeface="Arial" panose="020B0604020202020204" pitchFamily="34" charset="0"/>
              <a:buChar char="•"/>
            </a:pPr>
            <a:r>
              <a:rPr lang="it-IT" sz="1600" dirty="0">
                <a:solidFill>
                  <a:schemeClr val="bg1"/>
                </a:solidFill>
                <a:ea typeface="Calibri" panose="020F0502020204030204" pitchFamily="34" charset="0"/>
                <a:cs typeface="Calibri" panose="020F0502020204030204" pitchFamily="34" charset="0"/>
              </a:rPr>
              <a:t>Calcolo della volatilità</a:t>
            </a:r>
          </a:p>
          <a:p>
            <a:pPr marL="342900" indent="-342900">
              <a:buFont typeface="Arial" panose="020B0604020202020204" pitchFamily="34" charset="0"/>
              <a:buChar char="•"/>
            </a:pPr>
            <a:endParaRPr lang="it-IT" sz="1600" dirty="0">
              <a:solidFill>
                <a:schemeClr val="bg1"/>
              </a:solidFill>
              <a:ea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it-IT"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6" name="CasellaDiTesto 15">
            <a:extLst>
              <a:ext uri="{FF2B5EF4-FFF2-40B4-BE49-F238E27FC236}">
                <a16:creationId xmlns:a16="http://schemas.microsoft.com/office/drawing/2014/main" id="{B74673EE-3228-2D89-22DA-8B663AFB95ED}"/>
              </a:ext>
            </a:extLst>
          </p:cNvPr>
          <p:cNvSpPr txBox="1"/>
          <p:nvPr/>
        </p:nvSpPr>
        <p:spPr>
          <a:xfrm>
            <a:off x="594359" y="4740008"/>
            <a:ext cx="2081019" cy="1138773"/>
          </a:xfrm>
          <a:prstGeom prst="rect">
            <a:avLst/>
          </a:prstGeom>
          <a:noFill/>
        </p:spPr>
        <p:txBody>
          <a:bodyPr wrap="none" rtlCol="0">
            <a:spAutoFit/>
          </a:bodyPr>
          <a:lstStyle/>
          <a:p>
            <a:r>
              <a:rPr lang="it-IT" dirty="0">
                <a:solidFill>
                  <a:schemeClr val="bg1"/>
                </a:solidFill>
                <a:latin typeface="+mj-lt"/>
                <a:ea typeface="Calibri" panose="020F0502020204030204" pitchFamily="34" charset="0"/>
                <a:cs typeface="Calibri" panose="020F0502020204030204" pitchFamily="34" charset="0"/>
              </a:rPr>
              <a:t>03. Risultati</a:t>
            </a:r>
          </a:p>
          <a:p>
            <a:pPr marL="285750" indent="-285750">
              <a:buFont typeface="Arial" panose="020B0604020202020204" pitchFamily="34" charset="0"/>
              <a:buChar char="•"/>
            </a:pPr>
            <a:r>
              <a:rPr lang="it-IT" sz="1600" dirty="0">
                <a:solidFill>
                  <a:schemeClr val="bg1"/>
                </a:solidFill>
                <a:ea typeface="Calibri" panose="020F0502020204030204" pitchFamily="34" charset="0"/>
                <a:cs typeface="Calibri" panose="020F0502020204030204" pitchFamily="34" charset="0"/>
              </a:rPr>
              <a:t>Stock</a:t>
            </a:r>
            <a:endParaRPr lang="it-IT" dirty="0">
              <a:solidFill>
                <a:schemeClr val="bg1"/>
              </a:solidFill>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it-IT" sz="1600" dirty="0">
                <a:solidFill>
                  <a:schemeClr val="bg1"/>
                </a:solidFill>
                <a:ea typeface="Calibri" panose="020F0502020204030204" pitchFamily="34" charset="0"/>
                <a:cs typeface="Calibri" panose="020F0502020204030204" pitchFamily="34" charset="0"/>
              </a:rPr>
              <a:t>Opzioni europee</a:t>
            </a:r>
          </a:p>
          <a:p>
            <a:pPr marL="285750" indent="-285750">
              <a:buFont typeface="Arial" panose="020B0604020202020204" pitchFamily="34" charset="0"/>
              <a:buChar char="•"/>
            </a:pPr>
            <a:r>
              <a:rPr lang="it-IT" sz="1600" dirty="0">
                <a:solidFill>
                  <a:schemeClr val="bg1"/>
                </a:solidFill>
                <a:ea typeface="Calibri" panose="020F0502020204030204" pitchFamily="34" charset="0"/>
                <a:cs typeface="Calibri" panose="020F0502020204030204" pitchFamily="34" charset="0"/>
              </a:rPr>
              <a:t>Opzioni americane</a:t>
            </a:r>
            <a:endParaRPr lang="it-IT" sz="1400" dirty="0">
              <a:solidFill>
                <a:schemeClr val="bg1"/>
              </a:solidFill>
              <a:ea typeface="Calibri" panose="020F0502020204030204" pitchFamily="34" charset="0"/>
              <a:cs typeface="Calibri" panose="020F0502020204030204" pitchFamily="34" charset="0"/>
            </a:endParaRPr>
          </a:p>
        </p:txBody>
      </p:sp>
      <p:sp>
        <p:nvSpPr>
          <p:cNvPr id="17" name="CasellaDiTesto 16">
            <a:extLst>
              <a:ext uri="{FF2B5EF4-FFF2-40B4-BE49-F238E27FC236}">
                <a16:creationId xmlns:a16="http://schemas.microsoft.com/office/drawing/2014/main" id="{14EB9FC6-459F-1AA6-4F00-EF7F335763C9}"/>
              </a:ext>
            </a:extLst>
          </p:cNvPr>
          <p:cNvSpPr txBox="1"/>
          <p:nvPr/>
        </p:nvSpPr>
        <p:spPr>
          <a:xfrm>
            <a:off x="3621026" y="4740008"/>
            <a:ext cx="1751954" cy="369332"/>
          </a:xfrm>
          <a:prstGeom prst="rect">
            <a:avLst/>
          </a:prstGeom>
          <a:noFill/>
        </p:spPr>
        <p:txBody>
          <a:bodyPr wrap="none" rtlCol="0">
            <a:spAutoFit/>
          </a:bodyPr>
          <a:lstStyle/>
          <a:p>
            <a:r>
              <a:rPr lang="it-IT" dirty="0">
                <a:solidFill>
                  <a:schemeClr val="bg1"/>
                </a:solidFill>
                <a:latin typeface="+mj-lt"/>
                <a:ea typeface="Calibri" panose="020F0502020204030204" pitchFamily="34" charset="0"/>
                <a:cs typeface="Calibri" panose="020F0502020204030204" pitchFamily="34" charset="0"/>
              </a:rPr>
              <a:t>04. Conclusioni</a:t>
            </a:r>
          </a:p>
        </p:txBody>
      </p:sp>
      <p:sp>
        <p:nvSpPr>
          <p:cNvPr id="18" name="CasellaDiTesto 17">
            <a:extLst>
              <a:ext uri="{FF2B5EF4-FFF2-40B4-BE49-F238E27FC236}">
                <a16:creationId xmlns:a16="http://schemas.microsoft.com/office/drawing/2014/main" id="{E955FC47-5637-C717-9238-CCCEF7BC6A16}"/>
              </a:ext>
            </a:extLst>
          </p:cNvPr>
          <p:cNvSpPr txBox="1"/>
          <p:nvPr/>
        </p:nvSpPr>
        <p:spPr>
          <a:xfrm>
            <a:off x="6578076" y="4740008"/>
            <a:ext cx="1705019" cy="369332"/>
          </a:xfrm>
          <a:prstGeom prst="rect">
            <a:avLst/>
          </a:prstGeom>
          <a:noFill/>
        </p:spPr>
        <p:txBody>
          <a:bodyPr wrap="none" rtlCol="0">
            <a:spAutoFit/>
          </a:bodyPr>
          <a:lstStyle/>
          <a:p>
            <a:r>
              <a:rPr lang="it-IT" dirty="0">
                <a:solidFill>
                  <a:schemeClr val="bg1"/>
                </a:solidFill>
                <a:latin typeface="+mj-lt"/>
                <a:ea typeface="Calibri" panose="020F0502020204030204" pitchFamily="34" charset="0"/>
                <a:cs typeface="Calibri" panose="020F0502020204030204" pitchFamily="34" charset="0"/>
              </a:rPr>
              <a:t>04. Riferimenti</a:t>
            </a:r>
          </a:p>
        </p:txBody>
      </p:sp>
    </p:spTree>
    <p:extLst>
      <p:ext uri="{BB962C8B-B14F-4D97-AF65-F5344CB8AC3E}">
        <p14:creationId xmlns:p14="http://schemas.microsoft.com/office/powerpoint/2010/main" val="3346685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10C1B7-6E4E-3DEE-50C0-1CA3B14303EE}"/>
              </a:ext>
            </a:extLst>
          </p:cNvPr>
          <p:cNvSpPr>
            <a:spLocks noGrp="1"/>
          </p:cNvSpPr>
          <p:nvPr>
            <p:ph type="ctrTitle"/>
          </p:nvPr>
        </p:nvSpPr>
        <p:spPr>
          <a:xfrm>
            <a:off x="594359" y="411479"/>
            <a:ext cx="8128535" cy="3291840"/>
          </a:xfrm>
        </p:spPr>
        <p:txBody>
          <a:bodyPr rtlCol="0"/>
          <a:lstStyle>
            <a:defPPr>
              <a:defRPr lang="it-IT"/>
            </a:defPPr>
          </a:lstStyle>
          <a:p>
            <a:pPr rtl="0"/>
            <a:r>
              <a:rPr lang="it-IT" b="0" dirty="0"/>
              <a:t>Grazie per l’attenzione</a:t>
            </a:r>
          </a:p>
        </p:txBody>
      </p:sp>
      <p:sp>
        <p:nvSpPr>
          <p:cNvPr id="3" name="Segnaposto testo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rtlCol="0"/>
          <a:lstStyle>
            <a:defPPr>
              <a:defRPr lang="it-IT"/>
            </a:defPPr>
          </a:lstStyle>
          <a:p>
            <a:pPr rtl="0"/>
            <a:r>
              <a:rPr lang="it-IT" dirty="0">
                <a:solidFill>
                  <a:schemeClr val="bg1"/>
                </a:solidFill>
              </a:rPr>
              <a:t>Matteo Conti - 0323728</a:t>
            </a:r>
          </a:p>
          <a:p>
            <a:pPr rtl="0"/>
            <a:r>
              <a:rPr lang="it-IT" dirty="0">
                <a:solidFill>
                  <a:schemeClr val="bg1"/>
                </a:solidFill>
              </a:rPr>
              <a:t>matteo.conti.97@students.uniroma2.eu</a:t>
            </a:r>
          </a:p>
        </p:txBody>
      </p:sp>
    </p:spTree>
    <p:extLst>
      <p:ext uri="{BB962C8B-B14F-4D97-AF65-F5344CB8AC3E}">
        <p14:creationId xmlns:p14="http://schemas.microsoft.com/office/powerpoint/2010/main" val="426113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23DD5-C09E-340D-9443-6AF3B380901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56401ECA-D7AC-E56D-415E-7A046CC0B761}"/>
              </a:ext>
            </a:extLst>
          </p:cNvPr>
          <p:cNvSpPr>
            <a:spLocks noGrp="1"/>
          </p:cNvSpPr>
          <p:nvPr>
            <p:ph type="title"/>
          </p:nvPr>
        </p:nvSpPr>
        <p:spPr>
          <a:xfrm>
            <a:off x="594360" y="278129"/>
            <a:ext cx="9778365" cy="1494596"/>
          </a:xfrm>
        </p:spPr>
        <p:txBody>
          <a:bodyPr rtlCol="0"/>
          <a:lstStyle>
            <a:defPPr>
              <a:defRPr lang="it-IT"/>
            </a:defPPr>
          </a:lstStyle>
          <a:p>
            <a:pPr rtl="0"/>
            <a:r>
              <a:rPr lang="it-IT" sz="4000" b="0" dirty="0"/>
              <a:t>Introduzione – Contesto(1)</a:t>
            </a:r>
          </a:p>
        </p:txBody>
      </p:sp>
      <p:sp>
        <p:nvSpPr>
          <p:cNvPr id="3" name="Segnaposto contenuto 2">
            <a:extLst>
              <a:ext uri="{FF2B5EF4-FFF2-40B4-BE49-F238E27FC236}">
                <a16:creationId xmlns:a16="http://schemas.microsoft.com/office/drawing/2014/main" id="{CBC14D58-BE2E-A75C-789A-A0B9CA52CA73}"/>
              </a:ext>
            </a:extLst>
          </p:cNvPr>
          <p:cNvSpPr>
            <a:spLocks noGrp="1"/>
          </p:cNvSpPr>
          <p:nvPr>
            <p:ph sz="quarter" idx="15"/>
          </p:nvPr>
        </p:nvSpPr>
        <p:spPr>
          <a:xfrm>
            <a:off x="594360" y="2393783"/>
            <a:ext cx="8167503" cy="3597470"/>
          </a:xfrm>
        </p:spPr>
        <p:txBody>
          <a:bodyPr rtlCol="0">
            <a:normAutofit/>
          </a:bodyPr>
          <a:lstStyle>
            <a:defPPr>
              <a:defRPr lang="it-IT"/>
            </a:defPPr>
          </a:lstStyle>
          <a:p>
            <a:pPr rtl="0"/>
            <a:r>
              <a:rPr lang="it-IT" sz="1600" dirty="0"/>
              <a:t>Nel contesto dei mercati finanziari, l'analisi statistica riveste un ruolo fondamentale nel comprendere e modellare il comportamento dei prezzi degli strumenti finanziari, i quali sono soggetti a fluttuazioni che dipendono da una varietà di fattori:</a:t>
            </a:r>
          </a:p>
          <a:p>
            <a:pPr marL="342900" indent="-342900" rtl="0">
              <a:lnSpc>
                <a:spcPct val="100000"/>
              </a:lnSpc>
              <a:buFont typeface="Arial" panose="020B0604020202020204" pitchFamily="34" charset="0"/>
              <a:buChar char="•"/>
            </a:pPr>
            <a:r>
              <a:rPr lang="it-IT" sz="1600" dirty="0"/>
              <a:t>Notizie economiche</a:t>
            </a:r>
          </a:p>
          <a:p>
            <a:pPr marL="342900" indent="-342900" rtl="0">
              <a:lnSpc>
                <a:spcPct val="100000"/>
              </a:lnSpc>
              <a:buFont typeface="Arial" panose="020B0604020202020204" pitchFamily="34" charset="0"/>
              <a:buChar char="•"/>
            </a:pPr>
            <a:r>
              <a:rPr lang="it-IT" sz="1600" dirty="0"/>
              <a:t>Decisioni politiche</a:t>
            </a:r>
          </a:p>
          <a:p>
            <a:pPr marL="342900" indent="-342900" rtl="0">
              <a:lnSpc>
                <a:spcPct val="100000"/>
              </a:lnSpc>
              <a:buFont typeface="Arial" panose="020B0604020202020204" pitchFamily="34" charset="0"/>
              <a:buChar char="•"/>
            </a:pPr>
            <a:r>
              <a:rPr lang="it-IT" sz="1600" dirty="0"/>
              <a:t>Aspettative </a:t>
            </a:r>
          </a:p>
          <a:p>
            <a:pPr marL="342900" indent="-342900" rtl="0">
              <a:lnSpc>
                <a:spcPct val="100000"/>
              </a:lnSpc>
              <a:buFont typeface="Arial" panose="020B0604020202020204" pitchFamily="34" charset="0"/>
              <a:buChar char="•"/>
            </a:pPr>
            <a:r>
              <a:rPr lang="it-IT" sz="1600" dirty="0"/>
              <a:t>Domanda e offerta</a:t>
            </a:r>
          </a:p>
          <a:p>
            <a:pPr rtl="0">
              <a:lnSpc>
                <a:spcPct val="100000"/>
              </a:lnSpc>
            </a:pPr>
            <a:r>
              <a:rPr lang="it-IT" sz="1600" dirty="0"/>
              <a:t>In questo progetto verranno considerati degli strumenti statistici che ci permetteranno di analizzare il comportamento di alcuni derivati, le </a:t>
            </a:r>
            <a:r>
              <a:rPr lang="it-IT" sz="1600" b="1" dirty="0"/>
              <a:t>opzioni</a:t>
            </a:r>
            <a:r>
              <a:rPr lang="it-IT" sz="1600" dirty="0"/>
              <a:t>.</a:t>
            </a:r>
          </a:p>
        </p:txBody>
      </p:sp>
      <p:pic>
        <p:nvPicPr>
          <p:cNvPr id="10" name="Segnaposto contenuto 9" descr="Immagine che contiene schermata, Elementi grafici, design, pixel&#10;&#10;Descrizione generata automaticamente">
            <a:extLst>
              <a:ext uri="{FF2B5EF4-FFF2-40B4-BE49-F238E27FC236}">
                <a16:creationId xmlns:a16="http://schemas.microsoft.com/office/drawing/2014/main" id="{F4FD45BE-BD05-5747-9346-184DDB933EEC}"/>
              </a:ext>
            </a:extLst>
          </p:cNvPr>
          <p:cNvPicPr>
            <a:picLocks noGrp="1" noChangeAspect="1"/>
          </p:cNvPicPr>
          <p:nvPr>
            <p:ph sz="quarter" idx="16"/>
          </p:nvPr>
        </p:nvPicPr>
        <p:blipFill>
          <a:blip r:embed="rId3">
            <a:extLst>
              <a:ext uri="{28A0092B-C50C-407E-A947-70E740481C1C}">
                <a14:useLocalDpi xmlns:a14="http://schemas.microsoft.com/office/drawing/2010/main" val="0"/>
              </a:ext>
            </a:extLst>
          </a:blip>
          <a:stretch>
            <a:fillRect/>
          </a:stretch>
        </p:blipFill>
        <p:spPr>
          <a:xfrm>
            <a:off x="8999765" y="2959101"/>
            <a:ext cx="2466833" cy="2466833"/>
          </a:xfrm>
        </p:spPr>
      </p:pic>
    </p:spTree>
    <p:extLst>
      <p:ext uri="{BB962C8B-B14F-4D97-AF65-F5344CB8AC3E}">
        <p14:creationId xmlns:p14="http://schemas.microsoft.com/office/powerpoint/2010/main" val="301776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EAB9B-2272-3991-3A46-D093464578D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6B8B4EB-D44B-2265-9B74-06391EC5F3B8}"/>
              </a:ext>
            </a:extLst>
          </p:cNvPr>
          <p:cNvSpPr>
            <a:spLocks noGrp="1"/>
          </p:cNvSpPr>
          <p:nvPr>
            <p:ph type="title"/>
          </p:nvPr>
        </p:nvSpPr>
        <p:spPr>
          <a:xfrm>
            <a:off x="594360" y="278129"/>
            <a:ext cx="9778365" cy="1494596"/>
          </a:xfrm>
        </p:spPr>
        <p:txBody>
          <a:bodyPr rtlCol="0"/>
          <a:lstStyle>
            <a:defPPr>
              <a:defRPr lang="it-IT"/>
            </a:defPPr>
          </a:lstStyle>
          <a:p>
            <a:pPr rtl="0"/>
            <a:r>
              <a:rPr lang="it-IT" sz="4000" b="0" dirty="0"/>
              <a:t>Introduzione – Contesto(2)</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04CC6D74-1C95-2D33-8688-FB3B1FA5D2F3}"/>
                  </a:ext>
                </a:extLst>
              </p:cNvPr>
              <p:cNvSpPr>
                <a:spLocks noGrp="1"/>
              </p:cNvSpPr>
              <p:nvPr>
                <p:ph sz="quarter" idx="15"/>
              </p:nvPr>
            </p:nvSpPr>
            <p:spPr>
              <a:xfrm>
                <a:off x="594360" y="2417846"/>
                <a:ext cx="8167503" cy="3597470"/>
              </a:xfrm>
            </p:spPr>
            <p:txBody>
              <a:bodyPr rtlCol="0">
                <a:normAutofit/>
              </a:bodyPr>
              <a:lstStyle>
                <a:defPPr>
                  <a:defRPr lang="it-IT"/>
                </a:defPPr>
              </a:lstStyle>
              <a:p>
                <a:pPr rtl="0"/>
                <a:r>
                  <a:rPr lang="it-IT" sz="1600" dirty="0"/>
                  <a:t>Nel progetto verranno considerate due tipi di azioni:</a:t>
                </a:r>
              </a:p>
              <a:p>
                <a:pPr marL="285750" indent="-285750" rtl="0">
                  <a:buFont typeface="Arial" panose="020B0604020202020204" pitchFamily="34" charset="0"/>
                  <a:buChar char="•"/>
                </a:pPr>
                <a:r>
                  <a:rPr lang="it-IT" sz="1600" b="1" dirty="0"/>
                  <a:t>Opzioni europee</a:t>
                </a:r>
                <a:r>
                  <a:rPr lang="it-IT" sz="1600" dirty="0"/>
                  <a:t>, che possono essere esercitate solo a scadenza</a:t>
                </a:r>
              </a:p>
              <a:p>
                <a:pPr>
                  <a:lnSpc>
                    <a:spcPct val="250000"/>
                  </a:lnSpc>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𝐶</m:t>
                          </m:r>
                        </m:e>
                        <m:sub>
                          <m:r>
                            <a:rPr lang="it-IT" sz="1600" b="0" i="1" smtClean="0">
                              <a:latin typeface="Cambria Math" panose="02040503050406030204" pitchFamily="18" charset="0"/>
                            </a:rPr>
                            <m:t>𝑇</m:t>
                          </m:r>
                        </m:sub>
                      </m:sSub>
                      <m:r>
                        <a:rPr lang="it-IT" sz="1600" b="0" i="1" smtClean="0">
                          <a:latin typeface="Cambria Math" panose="02040503050406030204" pitchFamily="18" charset="0"/>
                        </a:rPr>
                        <m:t>=</m:t>
                      </m:r>
                      <m:func>
                        <m:funcPr>
                          <m:ctrlPr>
                            <a:rPr lang="it-IT" sz="1600" b="0" i="1" smtClean="0">
                              <a:latin typeface="Cambria Math" panose="02040503050406030204" pitchFamily="18" charset="0"/>
                            </a:rPr>
                          </m:ctrlPr>
                        </m:funcPr>
                        <m:fName>
                          <m:r>
                            <m:rPr>
                              <m:sty m:val="p"/>
                            </m:rPr>
                            <a:rPr lang="it-IT" sz="1600" b="0" i="0" smtClean="0">
                              <a:latin typeface="Cambria Math" panose="02040503050406030204" pitchFamily="18" charset="0"/>
                            </a:rPr>
                            <m:t>max</m:t>
                          </m:r>
                        </m:fName>
                        <m:e>
                          <m:d>
                            <m:dPr>
                              <m:ctrlPr>
                                <a:rPr lang="it-IT" sz="1600" b="0" i="1" smtClean="0">
                                  <a:latin typeface="Cambria Math" panose="02040503050406030204" pitchFamily="18" charset="0"/>
                                </a:rPr>
                              </m:ctrlPr>
                            </m:dPr>
                            <m:e>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𝑆</m:t>
                                  </m:r>
                                </m:e>
                                <m:sub>
                                  <m:r>
                                    <a:rPr lang="it-IT" sz="1600" b="0" i="1" smtClean="0">
                                      <a:latin typeface="Cambria Math" panose="02040503050406030204" pitchFamily="18" charset="0"/>
                                    </a:rPr>
                                    <m:t>𝑇</m:t>
                                  </m:r>
                                </m:sub>
                              </m:sSub>
                              <m:r>
                                <a:rPr lang="it-IT" sz="1600" b="0" i="1" smtClean="0">
                                  <a:latin typeface="Cambria Math" panose="02040503050406030204" pitchFamily="18" charset="0"/>
                                </a:rPr>
                                <m:t>−</m:t>
                              </m:r>
                              <m:r>
                                <a:rPr lang="it-IT" sz="1600" b="0" i="1" smtClean="0">
                                  <a:latin typeface="Cambria Math" panose="02040503050406030204" pitchFamily="18" charset="0"/>
                                </a:rPr>
                                <m:t>𝐾</m:t>
                              </m:r>
                              <m:r>
                                <a:rPr lang="it-IT" sz="1600" b="0" i="1" smtClean="0">
                                  <a:latin typeface="Cambria Math" panose="02040503050406030204" pitchFamily="18" charset="0"/>
                                </a:rPr>
                                <m:t>, 0</m:t>
                              </m:r>
                            </m:e>
                          </m:d>
                        </m:e>
                      </m:func>
                      <m:r>
                        <a:rPr lang="it-IT" sz="1600" b="0" i="1" smtClean="0">
                          <a:latin typeface="Cambria Math" panose="02040503050406030204" pitchFamily="18" charset="0"/>
                        </a:rPr>
                        <m:t>    </m:t>
                      </m:r>
                      <m:r>
                        <a:rPr lang="it-IT" sz="1600" b="0" i="1" smtClean="0">
                          <a:latin typeface="Cambria Math" panose="02040503050406030204" pitchFamily="18" charset="0"/>
                        </a:rPr>
                        <m:t>𝑒</m:t>
                      </m:r>
                      <m:r>
                        <a:rPr lang="it-IT" sz="1600" b="0" i="1" smtClean="0">
                          <a:latin typeface="Cambria Math" panose="02040503050406030204" pitchFamily="18" charset="0"/>
                        </a:rPr>
                        <m:t>     </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𝑃</m:t>
                          </m:r>
                        </m:e>
                        <m:sub>
                          <m:r>
                            <a:rPr lang="it-IT" sz="1600" b="0" i="1" smtClean="0">
                              <a:latin typeface="Cambria Math" panose="02040503050406030204" pitchFamily="18" charset="0"/>
                            </a:rPr>
                            <m:t>𝑇</m:t>
                          </m:r>
                        </m:sub>
                      </m:sSub>
                      <m:r>
                        <a:rPr lang="it-IT" sz="1600" b="0" i="1" smtClean="0">
                          <a:latin typeface="Cambria Math" panose="02040503050406030204" pitchFamily="18" charset="0"/>
                        </a:rPr>
                        <m:t>=</m:t>
                      </m:r>
                      <m:r>
                        <m:rPr>
                          <m:sty m:val="p"/>
                        </m:rPr>
                        <a:rPr lang="it-IT" sz="1600" b="0" i="0" smtClean="0">
                          <a:latin typeface="Cambria Math" panose="02040503050406030204" pitchFamily="18" charset="0"/>
                        </a:rPr>
                        <m:t>max</m:t>
                      </m:r>
                      <m:r>
                        <a:rPr lang="it-IT" sz="1600" b="0" i="1" smtClean="0">
                          <a:latin typeface="Cambria Math" panose="02040503050406030204" pitchFamily="18" charset="0"/>
                        </a:rPr>
                        <m:t>⁡(</m:t>
                      </m:r>
                      <m:r>
                        <a:rPr lang="it-IT" sz="1600" b="0" i="1" smtClean="0">
                          <a:latin typeface="Cambria Math" panose="02040503050406030204" pitchFamily="18" charset="0"/>
                        </a:rPr>
                        <m:t>𝐾</m:t>
                      </m:r>
                      <m: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𝑆</m:t>
                          </m:r>
                        </m:e>
                        <m:sub>
                          <m:r>
                            <a:rPr lang="it-IT" sz="1600" b="0" i="1" smtClean="0">
                              <a:latin typeface="Cambria Math" panose="02040503050406030204" pitchFamily="18" charset="0"/>
                            </a:rPr>
                            <m:t>𝑇</m:t>
                          </m:r>
                        </m:sub>
                      </m:sSub>
                      <m:r>
                        <a:rPr lang="it-IT" sz="1600" b="0" i="1" smtClean="0">
                          <a:latin typeface="Cambria Math" panose="02040503050406030204" pitchFamily="18" charset="0"/>
                        </a:rPr>
                        <m:t>,0)</m:t>
                      </m:r>
                    </m:oMath>
                  </m:oMathPara>
                </a14:m>
                <a:endParaRPr lang="it-IT" sz="1600" dirty="0"/>
              </a:p>
              <a:p>
                <a:pPr marL="285750" indent="-285750" rtl="0">
                  <a:buFont typeface="Arial" panose="020B0604020202020204" pitchFamily="34" charset="0"/>
                  <a:buChar char="•"/>
                </a:pPr>
                <a:r>
                  <a:rPr lang="it-IT" sz="1600" b="1" dirty="0"/>
                  <a:t>Opzioni americane</a:t>
                </a:r>
                <a:r>
                  <a:rPr lang="it-IT" sz="1600" dirty="0"/>
                  <a:t>, che possono essere esercitate anche prima della scadenza</a:t>
                </a:r>
              </a:p>
              <a:p>
                <a:pPr marL="0" lvl="1" indent="0">
                  <a:lnSpc>
                    <a:spcPct val="250000"/>
                  </a:lnSpc>
                  <a:buNone/>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𝐶</m:t>
                          </m:r>
                        </m:e>
                        <m:sub>
                          <m:r>
                            <a:rPr lang="it-IT" sz="1600" b="0" i="1" smtClean="0">
                              <a:latin typeface="Cambria Math" panose="02040503050406030204" pitchFamily="18" charset="0"/>
                            </a:rPr>
                            <m:t>𝑡</m:t>
                          </m:r>
                        </m:sub>
                      </m:sSub>
                      <m:func>
                        <m:funcPr>
                          <m:ctrlPr>
                            <a:rPr lang="it-IT" sz="1600" b="0" i="1" smtClean="0">
                              <a:latin typeface="Cambria Math" panose="02040503050406030204" pitchFamily="18" charset="0"/>
                            </a:rPr>
                          </m:ctrlPr>
                        </m:funcPr>
                        <m:fName>
                          <m:r>
                            <a:rPr lang="it-IT" sz="1600" b="0" i="1" smtClean="0">
                              <a:latin typeface="Cambria Math" panose="02040503050406030204" pitchFamily="18" charset="0"/>
                              <a:ea typeface="Cambria Math" panose="02040503050406030204" pitchFamily="18" charset="0"/>
                            </a:rPr>
                            <m:t>≥</m:t>
                          </m:r>
                          <m:r>
                            <m:rPr>
                              <m:sty m:val="p"/>
                            </m:rPr>
                            <a:rPr lang="it-IT" sz="1600" b="0" i="0" smtClean="0">
                              <a:latin typeface="Cambria Math" panose="02040503050406030204" pitchFamily="18" charset="0"/>
                            </a:rPr>
                            <m:t>max</m:t>
                          </m:r>
                        </m:fName>
                        <m:e>
                          <m:d>
                            <m:dPr>
                              <m:ctrlPr>
                                <a:rPr lang="it-IT" sz="1600" b="0" i="1" smtClean="0">
                                  <a:latin typeface="Cambria Math" panose="02040503050406030204" pitchFamily="18" charset="0"/>
                                </a:rPr>
                              </m:ctrlPr>
                            </m:dPr>
                            <m:e>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𝑆</m:t>
                                  </m:r>
                                </m:e>
                                <m:sub>
                                  <m:r>
                                    <a:rPr lang="it-IT" sz="1600" b="0" i="1" smtClean="0">
                                      <a:latin typeface="Cambria Math" panose="02040503050406030204" pitchFamily="18" charset="0"/>
                                    </a:rPr>
                                    <m:t>𝑡</m:t>
                                  </m:r>
                                </m:sub>
                              </m:sSub>
                              <m:r>
                                <a:rPr lang="it-IT" sz="1600" b="0" i="1" smtClean="0">
                                  <a:latin typeface="Cambria Math" panose="02040503050406030204" pitchFamily="18" charset="0"/>
                                </a:rPr>
                                <m:t>−,</m:t>
                              </m:r>
                              <m:f>
                                <m:fPr>
                                  <m:ctrlPr>
                                    <a:rPr lang="it-IT" sz="1600" b="0" i="1" smtClean="0">
                                      <a:latin typeface="Cambria Math" panose="02040503050406030204" pitchFamily="18" charset="0"/>
                                    </a:rPr>
                                  </m:ctrlPr>
                                </m:fPr>
                                <m:num>
                                  <m:r>
                                    <a:rPr lang="it-IT" sz="1600" b="0" i="1" smtClean="0">
                                      <a:latin typeface="Cambria Math" panose="02040503050406030204" pitchFamily="18" charset="0"/>
                                    </a:rPr>
                                    <m:t>𝐾</m:t>
                                  </m:r>
                                </m:num>
                                <m:den>
                                  <m:sSup>
                                    <m:sSupPr>
                                      <m:ctrlPr>
                                        <a:rPr lang="it-IT" sz="1600" b="0" i="1" smtClean="0">
                                          <a:latin typeface="Cambria Math" panose="02040503050406030204" pitchFamily="18" charset="0"/>
                                        </a:rPr>
                                      </m:ctrlPr>
                                    </m:sSupPr>
                                    <m:e>
                                      <m:d>
                                        <m:dPr>
                                          <m:ctrlPr>
                                            <a:rPr lang="it-IT" sz="1600" i="1">
                                              <a:latin typeface="Cambria Math" panose="02040503050406030204" pitchFamily="18" charset="0"/>
                                            </a:rPr>
                                          </m:ctrlPr>
                                        </m:dPr>
                                        <m:e>
                                          <m:r>
                                            <a:rPr lang="it-IT" sz="1600" i="1">
                                              <a:latin typeface="Cambria Math" panose="02040503050406030204" pitchFamily="18" charset="0"/>
                                            </a:rPr>
                                            <m:t>1+</m:t>
                                          </m:r>
                                          <m:r>
                                            <a:rPr lang="it-IT" sz="1600" i="1">
                                              <a:latin typeface="Cambria Math" panose="02040503050406030204" pitchFamily="18" charset="0"/>
                                            </a:rPr>
                                            <m:t>𝑟</m:t>
                                          </m:r>
                                        </m:e>
                                      </m:d>
                                    </m:e>
                                    <m:sup>
                                      <m:r>
                                        <a:rPr lang="it-IT" sz="1600" b="0" i="1" smtClean="0">
                                          <a:latin typeface="Cambria Math" panose="02040503050406030204" pitchFamily="18" charset="0"/>
                                        </a:rPr>
                                        <m:t>𝑇</m:t>
                                      </m:r>
                                      <m:r>
                                        <a:rPr lang="it-IT" sz="1600" b="0" i="1" smtClean="0">
                                          <a:latin typeface="Cambria Math" panose="02040503050406030204" pitchFamily="18" charset="0"/>
                                        </a:rPr>
                                        <m:t>−</m:t>
                                      </m:r>
                                      <m:r>
                                        <a:rPr lang="it-IT" sz="1600" b="0" i="1" smtClean="0">
                                          <a:latin typeface="Cambria Math" panose="02040503050406030204" pitchFamily="18" charset="0"/>
                                        </a:rPr>
                                        <m:t>𝑡</m:t>
                                      </m:r>
                                    </m:sup>
                                  </m:sSup>
                                </m:den>
                              </m:f>
                              <m:r>
                                <a:rPr lang="it-IT" sz="1600" b="0" i="1" smtClean="0">
                                  <a:latin typeface="Cambria Math" panose="02040503050406030204" pitchFamily="18" charset="0"/>
                                </a:rPr>
                                <m:t>, 0</m:t>
                              </m:r>
                            </m:e>
                          </m:d>
                        </m:e>
                      </m:func>
                      <m:r>
                        <a:rPr lang="it-IT" sz="1600" b="0" i="1" smtClean="0">
                          <a:latin typeface="Cambria Math" panose="02040503050406030204" pitchFamily="18" charset="0"/>
                        </a:rPr>
                        <m:t>    </m:t>
                      </m:r>
                      <m:r>
                        <a:rPr lang="it-IT" sz="1600" b="0" i="1" smtClean="0">
                          <a:latin typeface="Cambria Math" panose="02040503050406030204" pitchFamily="18" charset="0"/>
                        </a:rPr>
                        <m:t>𝑒</m:t>
                      </m:r>
                      <m:r>
                        <a:rPr lang="it-IT" sz="1600" b="0" i="1" smtClean="0">
                          <a:latin typeface="Cambria Math" panose="02040503050406030204" pitchFamily="18" charset="0"/>
                        </a:rPr>
                        <m:t>     </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𝑃</m:t>
                          </m:r>
                        </m:e>
                        <m:sub>
                          <m:r>
                            <a:rPr lang="it-IT" sz="1600" b="0" i="1" smtClean="0">
                              <a:latin typeface="Cambria Math" panose="02040503050406030204" pitchFamily="18" charset="0"/>
                            </a:rPr>
                            <m:t>𝑛</m:t>
                          </m:r>
                        </m:sub>
                      </m:sSub>
                      <m:r>
                        <a:rPr lang="it-IT" sz="1600" i="1">
                          <a:latin typeface="Cambria Math" panose="02040503050406030204" pitchFamily="18" charset="0"/>
                          <a:ea typeface="Cambria Math" panose="02040503050406030204" pitchFamily="18" charset="0"/>
                        </a:rPr>
                        <m:t>≥</m:t>
                      </m:r>
                      <m:r>
                        <m:rPr>
                          <m:sty m:val="p"/>
                        </m:rPr>
                        <a:rPr lang="it-IT" sz="1600" b="0" i="0" smtClean="0">
                          <a:latin typeface="Cambria Math" panose="02040503050406030204" pitchFamily="18" charset="0"/>
                        </a:rPr>
                        <m:t>max</m:t>
                      </m:r>
                      <m:r>
                        <a:rPr lang="it-IT" sz="1600" b="0" i="1" smtClean="0">
                          <a:latin typeface="Cambria Math" panose="02040503050406030204" pitchFamily="18" charset="0"/>
                        </a:rPr>
                        <m:t>⁡(</m:t>
                      </m:r>
                      <m:r>
                        <a:rPr lang="it-IT" sz="1600" b="0" i="1" smtClean="0">
                          <a:latin typeface="Cambria Math" panose="02040503050406030204" pitchFamily="18" charset="0"/>
                        </a:rPr>
                        <m:t>𝐾</m:t>
                      </m:r>
                      <m: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𝑆</m:t>
                          </m:r>
                        </m:e>
                        <m:sub>
                          <m:r>
                            <a:rPr lang="it-IT" sz="1600" b="0" i="1" smtClean="0">
                              <a:latin typeface="Cambria Math" panose="02040503050406030204" pitchFamily="18" charset="0"/>
                            </a:rPr>
                            <m:t>𝑛</m:t>
                          </m:r>
                        </m:sub>
                      </m:sSub>
                      <m:r>
                        <a:rPr lang="it-IT" sz="1600" b="0" i="1" smtClean="0">
                          <a:latin typeface="Cambria Math" panose="02040503050406030204" pitchFamily="18" charset="0"/>
                        </a:rPr>
                        <m:t>,0)</m:t>
                      </m:r>
                    </m:oMath>
                  </m:oMathPara>
                </a14:m>
                <a:endParaRPr lang="it-IT" sz="1600" dirty="0"/>
              </a:p>
              <a:p>
                <a:pPr marL="285750" indent="-285750" rtl="0">
                  <a:buFont typeface="Arial" panose="020B0604020202020204" pitchFamily="34" charset="0"/>
                  <a:buChar char="•"/>
                </a:pPr>
                <a:endParaRPr lang="it-IT" sz="1600" dirty="0"/>
              </a:p>
            </p:txBody>
          </p:sp>
        </mc:Choice>
        <mc:Fallback xmlns="">
          <p:sp>
            <p:nvSpPr>
              <p:cNvPr id="3" name="Segnaposto contenuto 2">
                <a:extLst>
                  <a:ext uri="{FF2B5EF4-FFF2-40B4-BE49-F238E27FC236}">
                    <a16:creationId xmlns:a16="http://schemas.microsoft.com/office/drawing/2014/main" id="{04CC6D74-1C95-2D33-8688-FB3B1FA5D2F3}"/>
                  </a:ext>
                </a:extLst>
              </p:cNvPr>
              <p:cNvSpPr>
                <a:spLocks noGrp="1" noRot="1" noChangeAspect="1" noMove="1" noResize="1" noEditPoints="1" noAdjustHandles="1" noChangeArrowheads="1" noChangeShapeType="1" noTextEdit="1"/>
              </p:cNvSpPr>
              <p:nvPr>
                <p:ph sz="quarter" idx="15"/>
              </p:nvPr>
            </p:nvSpPr>
            <p:spPr>
              <a:xfrm>
                <a:off x="594360" y="2417846"/>
                <a:ext cx="8167503" cy="3597470"/>
              </a:xfrm>
              <a:blipFill>
                <a:blip r:embed="rId3"/>
                <a:stretch>
                  <a:fillRect l="-1568" t="-1186"/>
                </a:stretch>
              </a:blipFill>
            </p:spPr>
            <p:txBody>
              <a:bodyPr/>
              <a:lstStyle/>
              <a:p>
                <a:r>
                  <a:rPr lang="it-IT">
                    <a:noFill/>
                  </a:rPr>
                  <a:t> </a:t>
                </a:r>
              </a:p>
            </p:txBody>
          </p:sp>
        </mc:Fallback>
      </mc:AlternateContent>
      <p:sp>
        <p:nvSpPr>
          <p:cNvPr id="5" name="Segnaposto contenuto 4">
            <a:extLst>
              <a:ext uri="{FF2B5EF4-FFF2-40B4-BE49-F238E27FC236}">
                <a16:creationId xmlns:a16="http://schemas.microsoft.com/office/drawing/2014/main" id="{C34E8DC3-9913-D74F-234E-F7CB85903728}"/>
              </a:ext>
            </a:extLst>
          </p:cNvPr>
          <p:cNvSpPr>
            <a:spLocks noGrp="1"/>
          </p:cNvSpPr>
          <p:nvPr>
            <p:ph sz="quarter" idx="16"/>
          </p:nvPr>
        </p:nvSpPr>
        <p:spPr>
          <a:xfrm>
            <a:off x="9799093" y="191069"/>
            <a:ext cx="2068062" cy="1183380"/>
          </a:xfrm>
        </p:spPr>
        <p:txBody>
          <a:bodyPr/>
          <a:lstStyle/>
          <a:p>
            <a:endParaRPr lang="it-IT" dirty="0"/>
          </a:p>
        </p:txBody>
      </p:sp>
      <p:pic>
        <p:nvPicPr>
          <p:cNvPr id="8" name="Immagine 7">
            <a:extLst>
              <a:ext uri="{FF2B5EF4-FFF2-40B4-BE49-F238E27FC236}">
                <a16:creationId xmlns:a16="http://schemas.microsoft.com/office/drawing/2014/main" id="{282712F7-BFD2-2845-7240-3ADF7F535FBF}"/>
              </a:ext>
            </a:extLst>
          </p:cNvPr>
          <p:cNvPicPr>
            <a:picLocks noChangeAspect="1"/>
          </p:cNvPicPr>
          <p:nvPr/>
        </p:nvPicPr>
        <p:blipFill>
          <a:blip r:embed="rId4"/>
          <a:stretch>
            <a:fillRect/>
          </a:stretch>
        </p:blipFill>
        <p:spPr>
          <a:xfrm>
            <a:off x="8069256" y="3099326"/>
            <a:ext cx="3797899" cy="2915990"/>
          </a:xfrm>
          <a:prstGeom prst="rect">
            <a:avLst/>
          </a:prstGeom>
        </p:spPr>
      </p:pic>
    </p:spTree>
    <p:extLst>
      <p:ext uri="{BB962C8B-B14F-4D97-AF65-F5344CB8AC3E}">
        <p14:creationId xmlns:p14="http://schemas.microsoft.com/office/powerpoint/2010/main" val="4054819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287C2E-E6FA-6560-6972-40B4D144F9E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D2C5834-28BD-29EF-A74A-A3888BF51595}"/>
              </a:ext>
            </a:extLst>
          </p:cNvPr>
          <p:cNvSpPr>
            <a:spLocks noGrp="1"/>
          </p:cNvSpPr>
          <p:nvPr>
            <p:ph type="title"/>
          </p:nvPr>
        </p:nvSpPr>
        <p:spPr>
          <a:xfrm>
            <a:off x="594360" y="278129"/>
            <a:ext cx="9778365" cy="1494596"/>
          </a:xfrm>
        </p:spPr>
        <p:txBody>
          <a:bodyPr rtlCol="0"/>
          <a:lstStyle>
            <a:defPPr>
              <a:defRPr lang="it-IT"/>
            </a:defPPr>
          </a:lstStyle>
          <a:p>
            <a:pPr rtl="0"/>
            <a:r>
              <a:rPr lang="it-IT" sz="4000" b="0" dirty="0"/>
              <a:t>Introduzione - Obbiettivi</a:t>
            </a:r>
          </a:p>
        </p:txBody>
      </p:sp>
      <p:sp>
        <p:nvSpPr>
          <p:cNvPr id="3" name="Segnaposto contenuto 2">
            <a:extLst>
              <a:ext uri="{FF2B5EF4-FFF2-40B4-BE49-F238E27FC236}">
                <a16:creationId xmlns:a16="http://schemas.microsoft.com/office/drawing/2014/main" id="{6D98A448-36AF-52D4-D4A8-DFB4C6BED249}"/>
              </a:ext>
            </a:extLst>
          </p:cNvPr>
          <p:cNvSpPr>
            <a:spLocks noGrp="1"/>
          </p:cNvSpPr>
          <p:nvPr>
            <p:ph sz="quarter" idx="15"/>
          </p:nvPr>
        </p:nvSpPr>
        <p:spPr>
          <a:xfrm>
            <a:off x="594360" y="2363704"/>
            <a:ext cx="9861082" cy="3597470"/>
          </a:xfrm>
        </p:spPr>
        <p:txBody>
          <a:bodyPr rtlCol="0">
            <a:noAutofit/>
          </a:bodyPr>
          <a:lstStyle>
            <a:defPPr>
              <a:defRPr lang="it-IT"/>
            </a:defPPr>
          </a:lstStyle>
          <a:p>
            <a:pPr rtl="0"/>
            <a:r>
              <a:rPr lang="it-IT" sz="1600" dirty="0"/>
              <a:t>In questo progetto si vuole utilizzare il modello </a:t>
            </a:r>
            <a:r>
              <a:rPr lang="it-IT" sz="1600" b="1" dirty="0"/>
              <a:t>CRR </a:t>
            </a:r>
            <a:r>
              <a:rPr lang="it-IT" sz="1600" dirty="0"/>
              <a:t>nella sua variante mono e multi periodale per predire i prezzi delle opzioni europee ed americane, nel dettaglio verranno analizzati i seguenti titoli, utilizzando dati del mese di novembre 2024:</a:t>
            </a:r>
          </a:p>
          <a:p>
            <a:pPr marL="285750" indent="-285750" rtl="0">
              <a:buFont typeface="Arial" panose="020B0604020202020204" pitchFamily="34" charset="0"/>
              <a:buChar char="•"/>
            </a:pPr>
            <a:r>
              <a:rPr lang="it-IT" sz="1600" b="1" dirty="0"/>
              <a:t>SPX</a:t>
            </a:r>
            <a:r>
              <a:rPr lang="it-IT" sz="1600" dirty="0"/>
              <a:t>, indice che segue le 500 aziende con maggiore capitalizzazione nel mercato statunitense</a:t>
            </a:r>
          </a:p>
          <a:p>
            <a:pPr marL="285750" indent="-285750" rtl="0">
              <a:buFont typeface="Arial" panose="020B0604020202020204" pitchFamily="34" charset="0"/>
              <a:buChar char="•"/>
            </a:pPr>
            <a:r>
              <a:rPr lang="it-IT" sz="1600" b="1" dirty="0"/>
              <a:t>RUT</a:t>
            </a:r>
            <a:r>
              <a:rPr lang="it-IT" sz="1600" dirty="0"/>
              <a:t>, indice che segue le 2000 aziende con minore capitalizzazione tra le 3000 a </a:t>
            </a:r>
            <a:r>
              <a:rPr lang="it-IT" sz="1600" dirty="0" err="1"/>
              <a:t>piú</a:t>
            </a:r>
            <a:r>
              <a:rPr lang="it-IT" sz="1600" dirty="0"/>
              <a:t> alta capitalizzazione nel mercato statunitense</a:t>
            </a:r>
          </a:p>
          <a:p>
            <a:pPr marL="285750" indent="-285750" rtl="0">
              <a:buFont typeface="Arial" panose="020B0604020202020204" pitchFamily="34" charset="0"/>
              <a:buChar char="•"/>
            </a:pPr>
            <a:r>
              <a:rPr lang="it-IT" sz="1600" b="1" dirty="0"/>
              <a:t>NDX</a:t>
            </a:r>
            <a:r>
              <a:rPr lang="it-IT" sz="1600" dirty="0"/>
              <a:t>, indice che segue le 100 aziende non finanziare con maggiore capitalizzazione nel NASDAQ</a:t>
            </a:r>
          </a:p>
          <a:p>
            <a:pPr rtl="0"/>
            <a:r>
              <a:rPr lang="it-IT" sz="1600" dirty="0"/>
              <a:t>Mentre per le opzioni americane:</a:t>
            </a:r>
          </a:p>
          <a:p>
            <a:pPr marL="285750" indent="-285750" rtl="0">
              <a:buFont typeface="Arial" panose="020B0604020202020204" pitchFamily="34" charset="0"/>
              <a:buChar char="•"/>
            </a:pPr>
            <a:r>
              <a:rPr lang="it-IT" sz="1600" b="1" dirty="0"/>
              <a:t>NVDA</a:t>
            </a:r>
            <a:r>
              <a:rPr lang="it-IT" sz="1600" dirty="0"/>
              <a:t>, cioè le azioni di Nvidia, azienda nel campo tecnologico</a:t>
            </a:r>
          </a:p>
          <a:p>
            <a:pPr marL="285750" indent="-285750" rtl="0">
              <a:buFont typeface="Arial" panose="020B0604020202020204" pitchFamily="34" charset="0"/>
              <a:buChar char="•"/>
            </a:pPr>
            <a:r>
              <a:rPr lang="it-IT" sz="1600" b="1" dirty="0"/>
              <a:t>XOM</a:t>
            </a:r>
            <a:r>
              <a:rPr lang="it-IT" sz="1600" dirty="0"/>
              <a:t>, cioè le azioni di Exxon Mobil </a:t>
            </a:r>
            <a:r>
              <a:rPr lang="it-IT" sz="1600" dirty="0" err="1"/>
              <a:t>Corp</a:t>
            </a:r>
            <a:r>
              <a:rPr lang="it-IT" sz="1600" dirty="0"/>
              <a:t>, azienda nel campo energia</a:t>
            </a:r>
          </a:p>
          <a:p>
            <a:pPr marL="285750" indent="-285750" rtl="0">
              <a:buFont typeface="Arial" panose="020B0604020202020204" pitchFamily="34" charset="0"/>
              <a:buChar char="•"/>
            </a:pPr>
            <a:r>
              <a:rPr lang="it-IT" sz="1600" b="1" dirty="0"/>
              <a:t>JNJ</a:t>
            </a:r>
            <a:r>
              <a:rPr lang="it-IT" sz="1600" dirty="0"/>
              <a:t>, cioè le azioni di Johnson &amp; Johnson, azienda nel campo </a:t>
            </a:r>
            <a:r>
              <a:rPr lang="it-IT" sz="1600" dirty="0" err="1"/>
              <a:t>sanitá</a:t>
            </a:r>
            <a:r>
              <a:rPr lang="it-IT" sz="1600" dirty="0"/>
              <a:t> </a:t>
            </a:r>
          </a:p>
          <a:p>
            <a:pPr marL="285750" indent="-285750" rtl="0">
              <a:buFont typeface="Arial" panose="020B0604020202020204" pitchFamily="34" charset="0"/>
              <a:buChar char="•"/>
            </a:pPr>
            <a:endParaRPr lang="it-IT" sz="1600" dirty="0"/>
          </a:p>
        </p:txBody>
      </p:sp>
      <p:pic>
        <p:nvPicPr>
          <p:cNvPr id="10" name="Segnaposto contenuto 9" descr="Immagine che contiene Carattere, Elementi grafici, tipografia, design&#10;&#10;Descrizione generata automaticamente">
            <a:extLst>
              <a:ext uri="{FF2B5EF4-FFF2-40B4-BE49-F238E27FC236}">
                <a16:creationId xmlns:a16="http://schemas.microsoft.com/office/drawing/2014/main" id="{D639A9D6-B438-26AC-E00D-6A45FBBA447C}"/>
              </a:ext>
            </a:extLst>
          </p:cNvPr>
          <p:cNvPicPr>
            <a:picLocks noGrp="1" noChangeAspect="1"/>
          </p:cNvPicPr>
          <p:nvPr>
            <p:ph sz="quarter" idx="16"/>
          </p:nvPr>
        </p:nvPicPr>
        <p:blipFill>
          <a:blip r:embed="rId3">
            <a:extLst>
              <a:ext uri="{28A0092B-C50C-407E-A947-70E740481C1C}">
                <a14:useLocalDpi xmlns:a14="http://schemas.microsoft.com/office/drawing/2010/main" val="0"/>
              </a:ext>
            </a:extLst>
          </a:blip>
          <a:stretch>
            <a:fillRect/>
          </a:stretch>
        </p:blipFill>
        <p:spPr>
          <a:xfrm>
            <a:off x="9976514" y="4166696"/>
            <a:ext cx="2054990" cy="1155931"/>
          </a:xfrm>
        </p:spPr>
      </p:pic>
      <p:pic>
        <p:nvPicPr>
          <p:cNvPr id="12" name="Immagine 11" descr="Immagine che contiene Carattere, Elementi grafici, grafica, testo&#10;&#10;Descrizione generata automaticamente">
            <a:extLst>
              <a:ext uri="{FF2B5EF4-FFF2-40B4-BE49-F238E27FC236}">
                <a16:creationId xmlns:a16="http://schemas.microsoft.com/office/drawing/2014/main" id="{1B23DB68-2DAF-4115-2623-3D87673C55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7294" y="5403386"/>
            <a:ext cx="1676013" cy="315649"/>
          </a:xfrm>
          <a:prstGeom prst="rect">
            <a:avLst/>
          </a:prstGeom>
        </p:spPr>
      </p:pic>
      <p:pic>
        <p:nvPicPr>
          <p:cNvPr id="14" name="Immagine 13" descr="Immagine che contiene simbolo, Elementi grafici, logo, design&#10;&#10;Descrizione generata automaticamente">
            <a:extLst>
              <a:ext uri="{FF2B5EF4-FFF2-40B4-BE49-F238E27FC236}">
                <a16:creationId xmlns:a16="http://schemas.microsoft.com/office/drawing/2014/main" id="{D579C528-0162-45B1-55F2-823918783E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6261" y="5601274"/>
            <a:ext cx="1291379" cy="950879"/>
          </a:xfrm>
          <a:prstGeom prst="rect">
            <a:avLst/>
          </a:prstGeom>
        </p:spPr>
      </p:pic>
    </p:spTree>
    <p:extLst>
      <p:ext uri="{BB962C8B-B14F-4D97-AF65-F5344CB8AC3E}">
        <p14:creationId xmlns:p14="http://schemas.microsoft.com/office/powerpoint/2010/main" val="3183363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5AA32-8039-D014-DDCB-E646E9A3336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54D2098-162F-1ACB-4612-260260C44C9A}"/>
              </a:ext>
            </a:extLst>
          </p:cNvPr>
          <p:cNvSpPr>
            <a:spLocks noGrp="1"/>
          </p:cNvSpPr>
          <p:nvPr>
            <p:ph type="title"/>
          </p:nvPr>
        </p:nvSpPr>
        <p:spPr>
          <a:xfrm>
            <a:off x="594360" y="278129"/>
            <a:ext cx="9778365" cy="1494596"/>
          </a:xfrm>
        </p:spPr>
        <p:txBody>
          <a:bodyPr rtlCol="0"/>
          <a:lstStyle>
            <a:defPPr>
              <a:defRPr lang="it-IT"/>
            </a:defPPr>
          </a:lstStyle>
          <a:p>
            <a:pPr rtl="0"/>
            <a:r>
              <a:rPr lang="it-IT" sz="4000" b="0" dirty="0"/>
              <a:t>Metodologia – Modello (1)</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E746733C-5E3E-9FF1-24D6-F5517510F755}"/>
                  </a:ext>
                </a:extLst>
              </p:cNvPr>
              <p:cNvSpPr>
                <a:spLocks noGrp="1"/>
              </p:cNvSpPr>
              <p:nvPr>
                <p:ph sz="quarter" idx="15"/>
              </p:nvPr>
            </p:nvSpPr>
            <p:spPr>
              <a:xfrm>
                <a:off x="594359" y="2676525"/>
                <a:ext cx="8302993" cy="3597470"/>
              </a:xfrm>
            </p:spPr>
            <p:txBody>
              <a:bodyPr rtlCol="0">
                <a:noAutofit/>
              </a:bodyPr>
              <a:lstStyle>
                <a:defPPr>
                  <a:defRPr lang="it-IT"/>
                </a:defPPr>
              </a:lstStyle>
              <a:p>
                <a:pPr rtl="0"/>
                <a:r>
                  <a:rPr lang="it-IT" sz="1600" dirty="0"/>
                  <a:t>L’andamento del prezzo di un titolo, data la sua natura, può essere modellato come un processo stocastico, per caratterizzare tale processo possono essere utilizzati diversi approcci.                              Nel nostro caso consideriamo il modello </a:t>
                </a:r>
                <a:r>
                  <a:rPr lang="it-IT" sz="1600" b="1" dirty="0"/>
                  <a:t>CRR </a:t>
                </a:r>
                <a:r>
                  <a:rPr lang="it-IT" sz="1600" dirty="0"/>
                  <a:t>il quale descrive l’andamento del prezzo di un titolo attraverso un processo binomiale in cui in ogni istante:</a:t>
                </a:r>
              </a:p>
              <a:p>
                <a:pPr>
                  <a:lnSpc>
                    <a:spcPct val="150000"/>
                  </a:lnSpc>
                </a:pPr>
                <a14:m>
                  <m:oMathPara xmlns:m="http://schemas.openxmlformats.org/officeDocument/2006/math">
                    <m:oMathParaPr>
                      <m:jc m:val="centerGroup"/>
                    </m:oMathParaPr>
                    <m:oMath xmlns:m="http://schemas.openxmlformats.org/officeDocument/2006/math">
                      <m:sSubSup>
                        <m:sSubSupPr>
                          <m:ctrlPr>
                            <a:rPr lang="it-IT" i="1">
                              <a:latin typeface="Cambria Math" panose="02040503050406030204" pitchFamily="18" charset="0"/>
                            </a:rPr>
                          </m:ctrlPr>
                        </m:sSubSupPr>
                        <m:e>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𝑆</m:t>
                              </m:r>
                            </m:e>
                            <m:sub>
                              <m:r>
                                <a:rPr lang="it-IT" i="1">
                                  <a:latin typeface="Cambria Math" panose="02040503050406030204" pitchFamily="18" charset="0"/>
                                </a:rPr>
                                <m:t>𝑛</m:t>
                              </m:r>
                            </m:sub>
                          </m:sSub>
                          <m:r>
                            <a:rPr lang="it-IT" i="1">
                              <a:latin typeface="Cambria Math" panose="02040503050406030204" pitchFamily="18" charset="0"/>
                            </a:rPr>
                            <m:t>)</m:t>
                          </m:r>
                        </m:e>
                        <m:sub>
                          <m:r>
                            <a:rPr lang="it-IT" i="1">
                              <a:latin typeface="Cambria Math" panose="02040503050406030204" pitchFamily="18" charset="0"/>
                            </a:rPr>
                            <m:t>𝑛</m:t>
                          </m:r>
                          <m:r>
                            <a:rPr lang="it-IT" i="1">
                              <a:latin typeface="Cambria Math" panose="02040503050406030204" pitchFamily="18" charset="0"/>
                            </a:rPr>
                            <m:t>=1</m:t>
                          </m:r>
                        </m:sub>
                        <m:sup>
                          <m:r>
                            <a:rPr lang="it-IT" i="1">
                              <a:latin typeface="Cambria Math" panose="02040503050406030204" pitchFamily="18" charset="0"/>
                            </a:rPr>
                            <m:t>𝑁</m:t>
                          </m:r>
                        </m:sup>
                      </m:sSubSup>
                      <m:r>
                        <a:rPr lang="it-IT" i="1">
                          <a:latin typeface="Cambria Math" panose="02040503050406030204" pitchFamily="18" charset="0"/>
                        </a:rPr>
                        <m:t>   </m:t>
                      </m:r>
                      <m:r>
                        <a:rPr lang="it-IT" i="1">
                          <a:latin typeface="Cambria Math" panose="02040503050406030204" pitchFamily="18" charset="0"/>
                        </a:rPr>
                        <m:t>𝑐𝑜𝑛</m:t>
                      </m:r>
                      <m:r>
                        <a:rPr lang="it-IT" i="1">
                          <a:latin typeface="Cambria Math" panose="02040503050406030204" pitchFamily="18" charset="0"/>
                        </a:rPr>
                        <m:t>   </m:t>
                      </m:r>
                      <m:sSub>
                        <m:sSubPr>
                          <m:ctrlPr>
                            <a:rPr lang="it-IT" i="1">
                              <a:latin typeface="Cambria Math" panose="02040503050406030204" pitchFamily="18" charset="0"/>
                            </a:rPr>
                          </m:ctrlPr>
                        </m:sSubPr>
                        <m:e>
                          <m:r>
                            <a:rPr lang="it-IT" i="1">
                              <a:latin typeface="Cambria Math" panose="02040503050406030204" pitchFamily="18" charset="0"/>
                            </a:rPr>
                            <m:t>𝑆</m:t>
                          </m:r>
                        </m:e>
                        <m:sub>
                          <m:r>
                            <a:rPr lang="it-IT" i="1">
                              <a:latin typeface="Cambria Math" panose="02040503050406030204" pitchFamily="18" charset="0"/>
                            </a:rPr>
                            <m:t>𝑛</m:t>
                          </m:r>
                        </m:sub>
                      </m:sSub>
                      <m:r>
                        <a:rPr lang="it-IT" i="1">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𝑛</m:t>
                          </m:r>
                        </m:sub>
                      </m:sSub>
                      <m:sSub>
                        <m:sSubPr>
                          <m:ctrlPr>
                            <a:rPr lang="it-IT" i="1">
                              <a:latin typeface="Cambria Math" panose="02040503050406030204" pitchFamily="18" charset="0"/>
                            </a:rPr>
                          </m:ctrlPr>
                        </m:sSubPr>
                        <m:e>
                          <m:r>
                            <a:rPr lang="it-IT" i="1">
                              <a:latin typeface="Cambria Math" panose="02040503050406030204" pitchFamily="18" charset="0"/>
                            </a:rPr>
                            <m:t>𝑆</m:t>
                          </m:r>
                        </m:e>
                        <m:sub>
                          <m:r>
                            <a:rPr lang="it-IT" i="1">
                              <a:latin typeface="Cambria Math" panose="02040503050406030204" pitchFamily="18" charset="0"/>
                            </a:rPr>
                            <m:t>𝑛</m:t>
                          </m:r>
                          <m:r>
                            <a:rPr lang="it-IT" i="1">
                              <a:latin typeface="Cambria Math" panose="02040503050406030204" pitchFamily="18" charset="0"/>
                            </a:rPr>
                            <m:t>−1</m:t>
                          </m:r>
                        </m:sub>
                      </m:sSub>
                      <m:r>
                        <a:rPr lang="it-IT" b="0" i="1" smtClean="0">
                          <a:latin typeface="Cambria Math" panose="02040503050406030204" pitchFamily="18" charset="0"/>
                        </a:rPr>
                        <m:t>=</m:t>
                      </m:r>
                      <m:d>
                        <m:dPr>
                          <m:begChr m:val="{"/>
                          <m:endChr m:val=""/>
                          <m:ctrlPr>
                            <a:rPr lang="it-IT" i="1">
                              <a:latin typeface="Cambria Math" panose="02040503050406030204" pitchFamily="18" charset="0"/>
                            </a:rPr>
                          </m:ctrlPr>
                        </m:dPr>
                        <m:e>
                          <m:eqArr>
                            <m:eqArrPr>
                              <m:ctrlPr>
                                <a:rPr lang="it-IT" i="1" smtClean="0">
                                  <a:latin typeface="Cambria Math" panose="02040503050406030204" pitchFamily="18" charset="0"/>
                                </a:rPr>
                              </m:ctrlPr>
                            </m:eqArrPr>
                            <m:e>
                              <m:r>
                                <a:rPr lang="it-IT" i="1">
                                  <a:latin typeface="Cambria Math" panose="02040503050406030204" pitchFamily="18" charset="0"/>
                                </a:rPr>
                                <m:t>𝑢</m:t>
                              </m:r>
                              <m:sSub>
                                <m:sSubPr>
                                  <m:ctrlPr>
                                    <a:rPr lang="it-IT" i="1">
                                      <a:latin typeface="Cambria Math" panose="02040503050406030204" pitchFamily="18" charset="0"/>
                                    </a:rPr>
                                  </m:ctrlPr>
                                </m:sSubPr>
                                <m:e>
                                  <m:r>
                                    <a:rPr lang="it-IT" i="1">
                                      <a:latin typeface="Cambria Math" panose="02040503050406030204" pitchFamily="18" charset="0"/>
                                    </a:rPr>
                                    <m:t>𝑆</m:t>
                                  </m:r>
                                </m:e>
                                <m:sub>
                                  <m:r>
                                    <a:rPr lang="it-IT" i="1">
                                      <a:latin typeface="Cambria Math" panose="02040503050406030204" pitchFamily="18" charset="0"/>
                                    </a:rPr>
                                    <m:t>𝑛</m:t>
                                  </m:r>
                                  <m:r>
                                    <a:rPr lang="it-IT" i="1">
                                      <a:latin typeface="Cambria Math" panose="02040503050406030204" pitchFamily="18" charset="0"/>
                                    </a:rPr>
                                    <m:t>−1</m:t>
                                  </m:r>
                                </m:sub>
                              </m:sSub>
                              <m:r>
                                <a:rPr lang="it-IT" i="1">
                                  <a:latin typeface="Cambria Math" panose="02040503050406030204" pitchFamily="18" charset="0"/>
                                </a:rPr>
                                <m:t>   </m:t>
                              </m:r>
                              <m:r>
                                <a:rPr lang="it-IT" i="1">
                                  <a:latin typeface="Cambria Math" panose="02040503050406030204" pitchFamily="18" charset="0"/>
                                </a:rPr>
                                <m:t>𝑐𝑜𝑛</m:t>
                              </m:r>
                              <m:r>
                                <a:rPr lang="it-IT" i="1">
                                  <a:latin typeface="Cambria Math" panose="02040503050406030204" pitchFamily="18" charset="0"/>
                                </a:rPr>
                                <m:t> </m:t>
                              </m:r>
                              <m:acc>
                                <m:accPr>
                                  <m:chr m:val="̃"/>
                                  <m:ctrlPr>
                                    <a:rPr lang="it-IT" i="1" smtClean="0">
                                      <a:latin typeface="Cambria Math" panose="02040503050406030204" pitchFamily="18" charset="0"/>
                                    </a:rPr>
                                  </m:ctrlPr>
                                </m:accPr>
                                <m:e>
                                  <m:r>
                                    <a:rPr lang="it-IT" b="0" i="1" smtClean="0">
                                      <a:latin typeface="Cambria Math" panose="02040503050406030204" pitchFamily="18" charset="0"/>
                                    </a:rPr>
                                    <m:t>𝑝</m:t>
                                  </m:r>
                                </m:e>
                              </m:acc>
                              <m:r>
                                <a:rPr lang="it-IT" i="1">
                                  <a:latin typeface="Cambria Math" panose="02040503050406030204" pitchFamily="18" charset="0"/>
                                </a:rPr>
                                <m:t>  </m:t>
                              </m:r>
                            </m:e>
                            <m:e>
                              <m:r>
                                <a:rPr lang="it-IT" i="1">
                                  <a:latin typeface="Cambria Math" panose="02040503050406030204" pitchFamily="18" charset="0"/>
                                </a:rPr>
                                <m:t>𝑑</m:t>
                              </m:r>
                              <m:sSub>
                                <m:sSubPr>
                                  <m:ctrlPr>
                                    <a:rPr lang="it-IT" i="1">
                                      <a:latin typeface="Cambria Math" panose="02040503050406030204" pitchFamily="18" charset="0"/>
                                    </a:rPr>
                                  </m:ctrlPr>
                                </m:sSubPr>
                                <m:e>
                                  <m:r>
                                    <a:rPr lang="it-IT" i="1">
                                      <a:latin typeface="Cambria Math" panose="02040503050406030204" pitchFamily="18" charset="0"/>
                                    </a:rPr>
                                    <m:t>𝑆</m:t>
                                  </m:r>
                                </m:e>
                                <m:sub>
                                  <m:r>
                                    <a:rPr lang="it-IT" i="1">
                                      <a:latin typeface="Cambria Math" panose="02040503050406030204" pitchFamily="18" charset="0"/>
                                    </a:rPr>
                                    <m:t>𝑛</m:t>
                                  </m:r>
                                  <m:r>
                                    <a:rPr lang="it-IT" i="1">
                                      <a:latin typeface="Cambria Math" panose="02040503050406030204" pitchFamily="18" charset="0"/>
                                    </a:rPr>
                                    <m:t>−1</m:t>
                                  </m:r>
                                </m:sub>
                              </m:sSub>
                              <m:r>
                                <a:rPr lang="it-IT" i="1">
                                  <a:latin typeface="Cambria Math" panose="02040503050406030204" pitchFamily="18" charset="0"/>
                                </a:rPr>
                                <m:t>   </m:t>
                              </m:r>
                              <m:r>
                                <a:rPr lang="it-IT" i="1">
                                  <a:latin typeface="Cambria Math" panose="02040503050406030204" pitchFamily="18" charset="0"/>
                                </a:rPr>
                                <m:t>𝑐𝑜𝑛</m:t>
                              </m:r>
                              <m:r>
                                <a:rPr lang="it-IT" i="1">
                                  <a:latin typeface="Cambria Math" panose="02040503050406030204" pitchFamily="18" charset="0"/>
                                </a:rPr>
                                <m:t> </m:t>
                              </m:r>
                              <m:acc>
                                <m:accPr>
                                  <m:chr m:val="̃"/>
                                  <m:ctrlPr>
                                    <a:rPr lang="it-IT" i="1" smtClean="0">
                                      <a:latin typeface="Cambria Math" panose="02040503050406030204" pitchFamily="18" charset="0"/>
                                    </a:rPr>
                                  </m:ctrlPr>
                                </m:accPr>
                                <m:e>
                                  <m:r>
                                    <a:rPr lang="it-IT" b="0" i="1" smtClean="0">
                                      <a:latin typeface="Cambria Math" panose="02040503050406030204" pitchFamily="18" charset="0"/>
                                    </a:rPr>
                                    <m:t>𝑞</m:t>
                                  </m:r>
                                </m:e>
                              </m:acc>
                            </m:e>
                          </m:eqArr>
                        </m:e>
                      </m:d>
                      <m:r>
                        <a:rPr lang="it-IT" b="0" i="1" smtClean="0">
                          <a:latin typeface="Cambria Math" panose="02040503050406030204" pitchFamily="18" charset="0"/>
                        </a:rPr>
                        <m:t>  </m:t>
                      </m:r>
                      <m:r>
                        <a:rPr lang="it-IT" b="0" i="1" smtClean="0">
                          <a:latin typeface="Cambria Math" panose="02040503050406030204" pitchFamily="18" charset="0"/>
                        </a:rPr>
                        <m:t>𝑐𝑖𝑜</m:t>
                      </m:r>
                      <m:r>
                        <a:rPr lang="it-IT" b="0" i="1" smtClean="0">
                          <a:latin typeface="Cambria Math" panose="02040503050406030204" pitchFamily="18" charset="0"/>
                        </a:rPr>
                        <m:t>è   </m:t>
                      </m:r>
                      <m:sSub>
                        <m:sSubPr>
                          <m:ctrlPr>
                            <a:rPr lang="it-IT" i="1">
                              <a:latin typeface="Cambria Math" panose="02040503050406030204" pitchFamily="18" charset="0"/>
                            </a:rPr>
                          </m:ctrlPr>
                        </m:sSubPr>
                        <m:e>
                          <m:r>
                            <a:rPr lang="it-IT" i="1">
                              <a:latin typeface="Cambria Math" panose="02040503050406030204" pitchFamily="18" charset="0"/>
                            </a:rPr>
                            <m:t>𝛽</m:t>
                          </m:r>
                        </m:e>
                        <m:sub>
                          <m:r>
                            <a:rPr lang="it-IT" i="1">
                              <a:latin typeface="Cambria Math" panose="02040503050406030204" pitchFamily="18" charset="0"/>
                            </a:rPr>
                            <m:t>𝑛</m:t>
                          </m:r>
                        </m:sub>
                      </m:sSub>
                      <m:r>
                        <a:rPr lang="it-IT" i="1">
                          <a:latin typeface="Cambria Math" panose="02040503050406030204" pitchFamily="18" charset="0"/>
                        </a:rPr>
                        <m:t>~</m:t>
                      </m:r>
                      <m:r>
                        <a:rPr lang="it-IT" i="1">
                          <a:latin typeface="Cambria Math" panose="02040503050406030204" pitchFamily="18" charset="0"/>
                        </a:rPr>
                        <m:t>𝐵𝑒𝑟</m:t>
                      </m:r>
                      <m:d>
                        <m:dPr>
                          <m:ctrlPr>
                            <a:rPr lang="it-IT" i="1">
                              <a:latin typeface="Cambria Math" panose="02040503050406030204" pitchFamily="18" charset="0"/>
                            </a:rPr>
                          </m:ctrlPr>
                        </m:dPr>
                        <m:e>
                          <m:acc>
                            <m:accPr>
                              <m:chr m:val="̃"/>
                              <m:ctrlPr>
                                <a:rPr lang="it-IT" i="1">
                                  <a:latin typeface="Cambria Math" panose="02040503050406030204" pitchFamily="18" charset="0"/>
                                </a:rPr>
                              </m:ctrlPr>
                            </m:accPr>
                            <m:e>
                              <m:r>
                                <a:rPr lang="it-IT" i="1">
                                  <a:latin typeface="Cambria Math" panose="02040503050406030204" pitchFamily="18" charset="0"/>
                                </a:rPr>
                                <m:t>𝑝</m:t>
                              </m:r>
                            </m:e>
                          </m:acc>
                        </m:e>
                      </m:d>
                    </m:oMath>
                  </m:oMathPara>
                </a14:m>
                <a:endParaRPr lang="it-IT" sz="1600" dirty="0"/>
              </a:p>
              <a:p>
                <a:pPr>
                  <a:lnSpc>
                    <a:spcPct val="100000"/>
                  </a:lnSpc>
                </a:pPr>
                <a:r>
                  <a:rPr lang="it-IT" sz="1600" dirty="0"/>
                  <a:t>Questo significa che in ogni stante il prezzo può salire </a:t>
                </a:r>
                <a:r>
                  <a:rPr lang="it-IT" sz="1600" i="1" dirty="0"/>
                  <a:t>[scendere] </a:t>
                </a:r>
                <a:r>
                  <a:rPr lang="it-IT" sz="1600" dirty="0"/>
                  <a:t>di un fattore u </a:t>
                </a:r>
                <a:r>
                  <a:rPr lang="it-IT" sz="1600" i="1" dirty="0"/>
                  <a:t>[d] </a:t>
                </a:r>
                <a:r>
                  <a:rPr lang="it-IT" sz="1600" dirty="0"/>
                  <a:t>con probabilità </a:t>
                </a:r>
                <a14:m>
                  <m:oMath xmlns:m="http://schemas.openxmlformats.org/officeDocument/2006/math">
                    <m:acc>
                      <m:accPr>
                        <m:chr m:val="̃"/>
                        <m:ctrlPr>
                          <a:rPr lang="it-IT" sz="1600" i="1" smtClean="0">
                            <a:latin typeface="Cambria Math" panose="02040503050406030204" pitchFamily="18" charset="0"/>
                          </a:rPr>
                        </m:ctrlPr>
                      </m:accPr>
                      <m:e>
                        <m:r>
                          <a:rPr lang="it-IT" sz="1600" b="0" i="1" smtClean="0">
                            <a:latin typeface="Cambria Math" panose="02040503050406030204" pitchFamily="18" charset="0"/>
                          </a:rPr>
                          <m:t>𝑝</m:t>
                        </m:r>
                      </m:e>
                    </m:acc>
                  </m:oMath>
                </a14:m>
                <a:r>
                  <a:rPr lang="it-IT" sz="1600" dirty="0"/>
                  <a:t> </a:t>
                </a:r>
                <a:r>
                  <a:rPr lang="it-IT" sz="1600" i="1" dirty="0"/>
                  <a:t>[</a:t>
                </a:r>
                <a14:m>
                  <m:oMath xmlns:m="http://schemas.openxmlformats.org/officeDocument/2006/math">
                    <m:acc>
                      <m:accPr>
                        <m:chr m:val="̃"/>
                        <m:ctrlPr>
                          <a:rPr lang="it-IT" sz="1600" i="1">
                            <a:latin typeface="Cambria Math" panose="02040503050406030204" pitchFamily="18" charset="0"/>
                          </a:rPr>
                        </m:ctrlPr>
                      </m:accPr>
                      <m:e>
                        <m:r>
                          <a:rPr lang="it-IT" sz="1600" i="1">
                            <a:latin typeface="Cambria Math" panose="02040503050406030204" pitchFamily="18" charset="0"/>
                          </a:rPr>
                          <m:t>𝑞</m:t>
                        </m:r>
                      </m:e>
                    </m:acc>
                    <m:r>
                      <a:rPr lang="it-IT" sz="1600" i="1">
                        <a:latin typeface="Cambria Math" panose="02040503050406030204" pitchFamily="18" charset="0"/>
                      </a:rPr>
                      <m:t> </m:t>
                    </m:r>
                  </m:oMath>
                </a14:m>
                <a:r>
                  <a:rPr lang="it-IT" sz="1600" i="1" dirty="0"/>
                  <a:t>=1-</a:t>
                </a:r>
                <a:r>
                  <a:rPr lang="it-IT" sz="1600" dirty="0"/>
                  <a:t> </a:t>
                </a:r>
                <a14:m>
                  <m:oMath xmlns:m="http://schemas.openxmlformats.org/officeDocument/2006/math">
                    <m:acc>
                      <m:accPr>
                        <m:chr m:val="̃"/>
                        <m:ctrlPr>
                          <a:rPr lang="it-IT" sz="1600" i="1">
                            <a:latin typeface="Cambria Math" panose="02040503050406030204" pitchFamily="18" charset="0"/>
                          </a:rPr>
                        </m:ctrlPr>
                      </m:accPr>
                      <m:e>
                        <m:r>
                          <a:rPr lang="it-IT" sz="1600" i="1">
                            <a:latin typeface="Cambria Math" panose="02040503050406030204" pitchFamily="18" charset="0"/>
                          </a:rPr>
                          <m:t>𝑝</m:t>
                        </m:r>
                      </m:e>
                    </m:acc>
                  </m:oMath>
                </a14:m>
                <a:r>
                  <a:rPr lang="it-IT" sz="1600" i="1" dirty="0"/>
                  <a:t>]</a:t>
                </a:r>
                <a:r>
                  <a:rPr lang="it-IT" sz="1600" dirty="0"/>
                  <a:t>,</a:t>
                </a:r>
                <a:r>
                  <a:rPr lang="it-IT" sz="1600" i="1" dirty="0"/>
                  <a:t> </a:t>
                </a:r>
                <a:r>
                  <a:rPr lang="it-IT" sz="1600" dirty="0"/>
                  <a:t>dove p è la </a:t>
                </a:r>
                <a:r>
                  <a:rPr lang="it-IT" sz="1600" b="1" dirty="0"/>
                  <a:t>probabilità neutrale al rischio.</a:t>
                </a:r>
              </a:p>
            </p:txBody>
          </p:sp>
        </mc:Choice>
        <mc:Fallback>
          <p:sp>
            <p:nvSpPr>
              <p:cNvPr id="3" name="Segnaposto contenuto 2">
                <a:extLst>
                  <a:ext uri="{FF2B5EF4-FFF2-40B4-BE49-F238E27FC236}">
                    <a16:creationId xmlns:a16="http://schemas.microsoft.com/office/drawing/2014/main" id="{E746733C-5E3E-9FF1-24D6-F5517510F755}"/>
                  </a:ext>
                </a:extLst>
              </p:cNvPr>
              <p:cNvSpPr>
                <a:spLocks noGrp="1" noRot="1" noChangeAspect="1" noMove="1" noResize="1" noEditPoints="1" noAdjustHandles="1" noChangeArrowheads="1" noChangeShapeType="1" noTextEdit="1"/>
              </p:cNvSpPr>
              <p:nvPr>
                <p:ph sz="quarter" idx="15"/>
              </p:nvPr>
            </p:nvSpPr>
            <p:spPr>
              <a:xfrm>
                <a:off x="594359" y="2676525"/>
                <a:ext cx="8302993" cy="3597470"/>
              </a:xfrm>
              <a:blipFill>
                <a:blip r:embed="rId3"/>
                <a:stretch>
                  <a:fillRect l="-1467" t="-1186" r="-7190"/>
                </a:stretch>
              </a:blipFill>
            </p:spPr>
            <p:txBody>
              <a:bodyPr/>
              <a:lstStyle/>
              <a:p>
                <a:r>
                  <a:rPr lang="it-IT">
                    <a:noFill/>
                  </a:rPr>
                  <a:t> </a:t>
                </a:r>
              </a:p>
            </p:txBody>
          </p:sp>
        </mc:Fallback>
      </mc:AlternateContent>
      <p:pic>
        <p:nvPicPr>
          <p:cNvPr id="9" name="Segnaposto contenuto 8" descr="Immagine che contiene diagramma, linea, Diagramma, Carattere&#10;&#10;Descrizione generata automaticamente">
            <a:extLst>
              <a:ext uri="{FF2B5EF4-FFF2-40B4-BE49-F238E27FC236}">
                <a16:creationId xmlns:a16="http://schemas.microsoft.com/office/drawing/2014/main" id="{601D0950-B948-7612-CA94-1F44FC8A4FB8}"/>
              </a:ext>
            </a:extLst>
          </p:cNvPr>
          <p:cNvPicPr>
            <a:picLocks noGrp="1" noChangeAspect="1"/>
          </p:cNvPicPr>
          <p:nvPr>
            <p:ph sz="quarter" idx="16"/>
          </p:nvPr>
        </p:nvPicPr>
        <p:blipFill>
          <a:blip r:embed="rId4">
            <a:extLst>
              <a:ext uri="{28A0092B-C50C-407E-A947-70E740481C1C}">
                <a14:useLocalDpi xmlns:a14="http://schemas.microsoft.com/office/drawing/2010/main" val="0"/>
              </a:ext>
            </a:extLst>
          </a:blip>
          <a:stretch>
            <a:fillRect/>
          </a:stretch>
        </p:blipFill>
        <p:spPr>
          <a:xfrm>
            <a:off x="9031261" y="3376575"/>
            <a:ext cx="2682928" cy="2580672"/>
          </a:xfrm>
        </p:spPr>
      </p:pic>
    </p:spTree>
    <p:extLst>
      <p:ext uri="{BB962C8B-B14F-4D97-AF65-F5344CB8AC3E}">
        <p14:creationId xmlns:p14="http://schemas.microsoft.com/office/powerpoint/2010/main" val="1130956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9059D-3BAE-A671-2FB9-D540EE79EF7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F438BE1-3A51-9BBF-3096-F25CC7FB90B5}"/>
              </a:ext>
            </a:extLst>
          </p:cNvPr>
          <p:cNvSpPr>
            <a:spLocks noGrp="1"/>
          </p:cNvSpPr>
          <p:nvPr>
            <p:ph type="title"/>
          </p:nvPr>
        </p:nvSpPr>
        <p:spPr>
          <a:xfrm>
            <a:off x="594360" y="278129"/>
            <a:ext cx="9778365" cy="1494596"/>
          </a:xfrm>
        </p:spPr>
        <p:txBody>
          <a:bodyPr rtlCol="0"/>
          <a:lstStyle>
            <a:defPPr>
              <a:defRPr lang="it-IT"/>
            </a:defPPr>
          </a:lstStyle>
          <a:p>
            <a:pPr rtl="0"/>
            <a:r>
              <a:rPr lang="it-IT" sz="4000" b="0" dirty="0"/>
              <a:t>Metodologia – Modello (2)</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113572B4-FF01-3146-12AD-6C56FE30CF5C}"/>
                  </a:ext>
                </a:extLst>
              </p:cNvPr>
              <p:cNvSpPr>
                <a:spLocks noGrp="1"/>
              </p:cNvSpPr>
              <p:nvPr>
                <p:ph sz="quarter" idx="15"/>
              </p:nvPr>
            </p:nvSpPr>
            <p:spPr>
              <a:xfrm>
                <a:off x="594359" y="2676525"/>
                <a:ext cx="8302993" cy="3597470"/>
              </a:xfrm>
            </p:spPr>
            <p:txBody>
              <a:bodyPr rtlCol="0">
                <a:noAutofit/>
              </a:bodyPr>
              <a:lstStyle>
                <a:defPPr>
                  <a:defRPr lang="it-IT"/>
                </a:defPPr>
              </a:lstStyle>
              <a:p>
                <a:pPr rtl="0"/>
                <a:r>
                  <a:rPr lang="it-IT" sz="1600" b="0" dirty="0"/>
                  <a:t>Per poter utilizzare il modello è necessario calibrarlo, cioè calcolarne i parametri u, d, p e q i quali sono definiti come:</a:t>
                </a:r>
              </a:p>
              <a:p>
                <a:pPr marL="285750" indent="-285750">
                  <a:buFont typeface="Arial" panose="020B0604020202020204" pitchFamily="34" charset="0"/>
                  <a:buChar char="•"/>
                </a:pPr>
                <a14:m>
                  <m:oMath xmlns:m="http://schemas.openxmlformats.org/officeDocument/2006/math">
                    <m:r>
                      <a:rPr lang="it-IT" sz="1600" b="1" i="1" smtClean="0">
                        <a:latin typeface="Cambria Math" panose="02040503050406030204" pitchFamily="18" charset="0"/>
                      </a:rPr>
                      <m:t>𝒖</m:t>
                    </m:r>
                    <m:r>
                      <a:rPr lang="it-IT" sz="1600" b="0" i="1" smtClean="0">
                        <a:latin typeface="Cambria Math" panose="02040503050406030204" pitchFamily="18" charset="0"/>
                      </a:rPr>
                      <m:t>=</m:t>
                    </m:r>
                    <m:r>
                      <a:rPr lang="it-IT" sz="1600" b="0" i="1" smtClean="0">
                        <a:latin typeface="Cambria Math" panose="02040503050406030204" pitchFamily="18" charset="0"/>
                      </a:rPr>
                      <m:t>1+</m:t>
                    </m:r>
                    <m:r>
                      <a:rPr lang="it-IT" sz="1600" b="0" i="1" smtClean="0">
                        <a:latin typeface="Cambria Math" panose="02040503050406030204" pitchFamily="18" charset="0"/>
                      </a:rPr>
                      <m:t>𝑟</m:t>
                    </m:r>
                    <m:r>
                      <a:rPr lang="it-IT" sz="1600" b="0" i="1" smtClean="0">
                        <a:latin typeface="Cambria Math" panose="02040503050406030204" pitchFamily="18" charset="0"/>
                      </a:rPr>
                      <m:t>+</m:t>
                    </m:r>
                  </m:oMath>
                </a14:m>
                <a:r>
                  <a:rPr lang="it-IT" sz="1600" dirty="0">
                    <a:ea typeface="Cambria Math" panose="02040503050406030204" pitchFamily="18" charset="0"/>
                  </a:rPr>
                  <a:t> </a:t>
                </a:r>
                <a14:m>
                  <m:oMath xmlns:m="http://schemas.openxmlformats.org/officeDocument/2006/math">
                    <m:r>
                      <a:rPr lang="it-IT" sz="1600" i="1">
                        <a:latin typeface="Cambria Math" panose="02040503050406030204" pitchFamily="18" charset="0"/>
                        <a:ea typeface="Cambria Math" panose="02040503050406030204" pitchFamily="18" charset="0"/>
                      </a:rPr>
                      <m:t>𝜎</m:t>
                    </m:r>
                  </m:oMath>
                </a14:m>
                <a:r>
                  <a:rPr lang="it-IT" sz="1600" b="0" dirty="0"/>
                  <a:t>  nel modello toy  ed   </a:t>
                </a:r>
                <a14:m>
                  <m:oMath xmlns:m="http://schemas.openxmlformats.org/officeDocument/2006/math">
                    <m:r>
                      <a:rPr lang="it-IT" sz="1600" b="1" i="1">
                        <a:latin typeface="Cambria Math" panose="02040503050406030204" pitchFamily="18" charset="0"/>
                      </a:rPr>
                      <m:t>𝒖</m:t>
                    </m:r>
                    <m:r>
                      <a:rPr lang="it-IT" sz="1600" i="1" smtClean="0">
                        <a:latin typeface="Cambria Math" panose="02040503050406030204" pitchFamily="18" charset="0"/>
                        <a:ea typeface="Cambria Math" panose="02040503050406030204" pitchFamily="18" charset="0"/>
                      </a:rPr>
                      <m:t>≈</m:t>
                    </m:r>
                    <m:r>
                      <a:rPr lang="it-IT" sz="1600" i="1">
                        <a:latin typeface="Cambria Math" panose="02040503050406030204" pitchFamily="18" charset="0"/>
                      </a:rPr>
                      <m:t>1</m:t>
                    </m:r>
                    <m:r>
                      <a:rPr lang="it-IT" sz="1600" i="1" smtClean="0">
                        <a:latin typeface="Cambria Math" panose="02040503050406030204" pitchFamily="18" charset="0"/>
                      </a:rPr>
                      <m:t>+</m:t>
                    </m:r>
                  </m:oMath>
                </a14:m>
                <a:r>
                  <a:rPr lang="it-IT" sz="1600" dirty="0">
                    <a:ea typeface="Cambria Math" panose="02040503050406030204" pitchFamily="18" charset="0"/>
                  </a:rPr>
                  <a:t> </a:t>
                </a:r>
                <a14:m>
                  <m:oMath xmlns:m="http://schemas.openxmlformats.org/officeDocument/2006/math">
                    <m:r>
                      <a:rPr lang="it-IT" sz="1600" i="1">
                        <a:latin typeface="Cambria Math" panose="02040503050406030204" pitchFamily="18" charset="0"/>
                        <a:ea typeface="Cambria Math" panose="02040503050406030204" pitchFamily="18" charset="0"/>
                      </a:rPr>
                      <m:t>𝜎</m:t>
                    </m:r>
                    <m:rad>
                      <m:radPr>
                        <m:degHide m:val="on"/>
                        <m:ctrlPr>
                          <a:rPr lang="it-IT" sz="1600" i="1" smtClean="0">
                            <a:latin typeface="Cambria Math" panose="02040503050406030204" pitchFamily="18" charset="0"/>
                            <a:ea typeface="Cambria Math" panose="02040503050406030204" pitchFamily="18" charset="0"/>
                          </a:rPr>
                        </m:ctrlPr>
                      </m:radPr>
                      <m:deg/>
                      <m:e>
                        <m:r>
                          <a:rPr lang="it-IT" sz="1600" i="1" smtClean="0">
                            <a:latin typeface="Cambria Math" panose="02040503050406030204" pitchFamily="18" charset="0"/>
                            <a:ea typeface="Cambria Math" panose="02040503050406030204" pitchFamily="18" charset="0"/>
                          </a:rPr>
                          <m:t>∆</m:t>
                        </m:r>
                        <m:r>
                          <a:rPr lang="it-IT" sz="1600" b="0" i="1" smtClean="0">
                            <a:latin typeface="Cambria Math" panose="02040503050406030204" pitchFamily="18" charset="0"/>
                            <a:ea typeface="Cambria Math" panose="02040503050406030204" pitchFamily="18" charset="0"/>
                          </a:rPr>
                          <m:t>𝑡</m:t>
                        </m:r>
                      </m:e>
                    </m:rad>
                  </m:oMath>
                </a14:m>
                <a:r>
                  <a:rPr lang="it-IT" sz="1600" dirty="0"/>
                  <a:t> </a:t>
                </a:r>
              </a:p>
              <a:p>
                <a:pPr marL="285750" indent="-285750">
                  <a:buFont typeface="Arial" panose="020B0604020202020204" pitchFamily="34" charset="0"/>
                  <a:buChar char="•"/>
                </a:pPr>
                <a14:m>
                  <m:oMath xmlns:m="http://schemas.openxmlformats.org/officeDocument/2006/math">
                    <m:r>
                      <a:rPr lang="it-IT" sz="1600" b="1" i="1" smtClean="0">
                        <a:latin typeface="Cambria Math" panose="02040503050406030204" pitchFamily="18" charset="0"/>
                      </a:rPr>
                      <m:t>𝒅</m:t>
                    </m:r>
                    <m:r>
                      <a:rPr lang="it-IT" sz="1600" b="0" i="1" smtClean="0">
                        <a:latin typeface="Cambria Math" panose="02040503050406030204" pitchFamily="18" charset="0"/>
                      </a:rPr>
                      <m:t>=</m:t>
                    </m:r>
                    <m:r>
                      <a:rPr lang="it-IT" sz="1600" i="1">
                        <a:latin typeface="Cambria Math" panose="02040503050406030204" pitchFamily="18" charset="0"/>
                      </a:rPr>
                      <m:t>1+</m:t>
                    </m:r>
                    <m:r>
                      <a:rPr lang="it-IT" sz="1600" i="1">
                        <a:latin typeface="Cambria Math" panose="02040503050406030204" pitchFamily="18" charset="0"/>
                      </a:rPr>
                      <m:t>𝑟</m:t>
                    </m:r>
                    <m:r>
                      <a:rPr lang="it-IT" sz="1600" b="0" i="1" smtClean="0">
                        <a:latin typeface="Cambria Math" panose="02040503050406030204" pitchFamily="18" charset="0"/>
                      </a:rPr>
                      <m:t>−</m:t>
                    </m:r>
                    <m:r>
                      <a:rPr lang="it-IT" sz="1600" i="1" smtClean="0"/>
                      <m:t>𝜎</m:t>
                    </m:r>
                  </m:oMath>
                </a14:m>
                <a:r>
                  <a:rPr lang="it-IT" sz="1600" dirty="0"/>
                  <a:t> nel modello toy </a:t>
                </a:r>
                <a14:m>
                  <m:oMath xmlns:m="http://schemas.openxmlformats.org/officeDocument/2006/math">
                    <m:r>
                      <a:rPr lang="it-IT" sz="1600" b="0" i="0" smtClean="0">
                        <a:latin typeface="Cambria Math" panose="02040503050406030204" pitchFamily="18" charset="0"/>
                      </a:rPr>
                      <m:t>   </m:t>
                    </m:r>
                    <m:r>
                      <a:rPr lang="it-IT" sz="1600" b="1" i="1">
                        <a:latin typeface="Cambria Math" panose="02040503050406030204" pitchFamily="18" charset="0"/>
                      </a:rPr>
                      <m:t>𝒖</m:t>
                    </m:r>
                    <m:r>
                      <a:rPr lang="it-IT" sz="1600" i="1" dirty="0" smtClean="0">
                        <a:latin typeface="Cambria Math" panose="02040503050406030204" pitchFamily="18" charset="0"/>
                        <a:ea typeface="Cambria Math" panose="02040503050406030204" pitchFamily="18" charset="0"/>
                      </a:rPr>
                      <m:t>≈</m:t>
                    </m:r>
                    <m:r>
                      <a:rPr lang="it-IT" sz="1600" i="1">
                        <a:latin typeface="Cambria Math" panose="02040503050406030204" pitchFamily="18" charset="0"/>
                      </a:rPr>
                      <m:t>1</m:t>
                    </m:r>
                    <m:r>
                      <a:rPr lang="it-IT" sz="1600" b="0" i="1" smtClean="0">
                        <a:latin typeface="Cambria Math" panose="02040503050406030204" pitchFamily="18" charset="0"/>
                      </a:rPr>
                      <m:t>−</m:t>
                    </m:r>
                    <m:r>
                      <a:rPr lang="it-IT" sz="1600" i="1">
                        <a:latin typeface="Cambria Math" panose="02040503050406030204" pitchFamily="18" charset="0"/>
                        <a:ea typeface="Cambria Math" panose="02040503050406030204" pitchFamily="18" charset="0"/>
                      </a:rPr>
                      <m:t>𝜎</m:t>
                    </m:r>
                    <m:rad>
                      <m:radPr>
                        <m:degHide m:val="on"/>
                        <m:ctrlPr>
                          <a:rPr lang="it-IT" sz="1600" i="1">
                            <a:latin typeface="Cambria Math" panose="02040503050406030204" pitchFamily="18" charset="0"/>
                            <a:ea typeface="Cambria Math" panose="02040503050406030204" pitchFamily="18" charset="0"/>
                          </a:rPr>
                        </m:ctrlPr>
                      </m:radPr>
                      <m:deg/>
                      <m:e>
                        <m:r>
                          <a:rPr lang="it-IT" sz="1600" i="1">
                            <a:latin typeface="Cambria Math" panose="02040503050406030204" pitchFamily="18" charset="0"/>
                            <a:ea typeface="Cambria Math" panose="02040503050406030204" pitchFamily="18" charset="0"/>
                          </a:rPr>
                          <m:t>∆</m:t>
                        </m:r>
                        <m:r>
                          <a:rPr lang="it-IT" sz="1600" i="1">
                            <a:latin typeface="Cambria Math" panose="02040503050406030204" pitchFamily="18" charset="0"/>
                            <a:ea typeface="Cambria Math" panose="02040503050406030204" pitchFamily="18" charset="0"/>
                          </a:rPr>
                          <m:t>𝑡</m:t>
                        </m:r>
                      </m:e>
                    </m:rad>
                  </m:oMath>
                </a14:m>
                <a:endParaRPr lang="it-IT" sz="1600" dirty="0"/>
              </a:p>
              <a:p>
                <a:pPr marL="285750" indent="-285750">
                  <a:buFont typeface="Arial" panose="020B0604020202020204" pitchFamily="34" charset="0"/>
                  <a:buChar char="•"/>
                </a:pPr>
                <a14:m>
                  <m:oMath xmlns:m="http://schemas.openxmlformats.org/officeDocument/2006/math">
                    <m:acc>
                      <m:accPr>
                        <m:chr m:val="̃"/>
                        <m:ctrlPr>
                          <a:rPr lang="it-IT" sz="1600" b="1" i="1">
                            <a:latin typeface="Cambria Math" panose="02040503050406030204" pitchFamily="18" charset="0"/>
                          </a:rPr>
                        </m:ctrlPr>
                      </m:accPr>
                      <m:e>
                        <m:r>
                          <a:rPr lang="it-IT" sz="1600" b="1" i="1">
                            <a:latin typeface="Cambria Math" panose="02040503050406030204" pitchFamily="18" charset="0"/>
                          </a:rPr>
                          <m:t>𝒑</m:t>
                        </m:r>
                      </m:e>
                    </m:acc>
                    <m:r>
                      <a:rPr lang="it-IT" sz="1600" b="0" i="1" smtClean="0">
                        <a:latin typeface="Cambria Math" panose="02040503050406030204" pitchFamily="18" charset="0"/>
                      </a:rPr>
                      <m:t>=</m:t>
                    </m:r>
                    <m:f>
                      <m:fPr>
                        <m:ctrlPr>
                          <a:rPr lang="it-IT" sz="1600" b="0" i="1" smtClean="0">
                            <a:latin typeface="Cambria Math" panose="02040503050406030204" pitchFamily="18" charset="0"/>
                          </a:rPr>
                        </m:ctrlPr>
                      </m:fPr>
                      <m:num>
                        <m:r>
                          <a:rPr lang="it-IT" sz="1600" b="0" i="1" smtClean="0">
                            <a:latin typeface="Cambria Math" panose="02040503050406030204" pitchFamily="18" charset="0"/>
                          </a:rPr>
                          <m:t>1+</m:t>
                        </m:r>
                        <m:r>
                          <a:rPr lang="it-IT" sz="1600" b="0" i="1" smtClean="0">
                            <a:latin typeface="Cambria Math" panose="02040503050406030204" pitchFamily="18" charset="0"/>
                          </a:rPr>
                          <m:t>𝑟</m:t>
                        </m:r>
                        <m:r>
                          <a:rPr lang="it-IT" sz="1600" i="1">
                            <a:latin typeface="Cambria Math" panose="02040503050406030204" pitchFamily="18" charset="0"/>
                          </a:rPr>
                          <m:t>−</m:t>
                        </m:r>
                        <m:r>
                          <a:rPr lang="it-IT" sz="1600" i="1">
                            <a:latin typeface="Cambria Math" panose="02040503050406030204" pitchFamily="18" charset="0"/>
                          </a:rPr>
                          <m:t>𝑑</m:t>
                        </m:r>
                      </m:num>
                      <m:den>
                        <m:r>
                          <a:rPr lang="it-IT" sz="1600" b="0" i="1" smtClean="0">
                            <a:latin typeface="Cambria Math" panose="02040503050406030204" pitchFamily="18" charset="0"/>
                          </a:rPr>
                          <m:t>𝑢</m:t>
                        </m:r>
                        <m:r>
                          <a:rPr lang="it-IT" sz="1600" b="0" i="1" smtClean="0">
                            <a:latin typeface="Cambria Math" panose="02040503050406030204" pitchFamily="18" charset="0"/>
                          </a:rPr>
                          <m:t>−</m:t>
                        </m:r>
                        <m:r>
                          <a:rPr lang="it-IT" sz="1600" b="0" i="1" smtClean="0">
                            <a:latin typeface="Cambria Math" panose="02040503050406030204" pitchFamily="18" charset="0"/>
                          </a:rPr>
                          <m:t>𝑑</m:t>
                        </m:r>
                      </m:den>
                    </m:f>
                  </m:oMath>
                </a14:m>
                <a:endParaRPr lang="it-IT" sz="1600" b="0" dirty="0"/>
              </a:p>
              <a:p>
                <a:pPr marL="285750" indent="-285750">
                  <a:buFont typeface="Arial" panose="020B0604020202020204" pitchFamily="34" charset="0"/>
                  <a:buChar char="•"/>
                </a:pPr>
                <a14:m>
                  <m:oMath xmlns:m="http://schemas.openxmlformats.org/officeDocument/2006/math">
                    <m:acc>
                      <m:accPr>
                        <m:chr m:val="̃"/>
                        <m:ctrlPr>
                          <a:rPr lang="it-IT" sz="1600" b="1" i="1"/>
                        </m:ctrlPr>
                      </m:accPr>
                      <m:e>
                        <m:r>
                          <a:rPr lang="it-IT" sz="1600" b="1" i="1"/>
                          <m:t>𝒒</m:t>
                        </m:r>
                      </m:e>
                    </m:acc>
                    <m:r>
                      <a:rPr lang="it-IT" sz="1600" b="0" i="1" smtClean="0">
                        <a:latin typeface="Cambria Math" panose="02040503050406030204" pitchFamily="18" charset="0"/>
                      </a:rPr>
                      <m:t>=1−</m:t>
                    </m:r>
                    <m:r>
                      <a:rPr lang="it-IT" sz="1600" b="0" i="1" smtClean="0">
                        <a:latin typeface="Cambria Math" panose="02040503050406030204" pitchFamily="18" charset="0"/>
                      </a:rPr>
                      <m:t>𝑝</m:t>
                    </m:r>
                  </m:oMath>
                </a14:m>
                <a:endParaRPr lang="it-IT" sz="1600" b="0" dirty="0"/>
              </a:p>
              <a:p>
                <a:r>
                  <a:rPr lang="it-IT" sz="1600" b="0" dirty="0"/>
                  <a:t>Nella definizione dei parametri compaiono il </a:t>
                </a:r>
                <a:r>
                  <a:rPr lang="it-IT" sz="1600" b="1" dirty="0"/>
                  <a:t>tasso privo di rischio r</a:t>
                </a:r>
                <a:r>
                  <a:rPr lang="it-IT" sz="1600" b="0" dirty="0"/>
                  <a:t> e la </a:t>
                </a:r>
                <a:r>
                  <a:rPr lang="it-IT" sz="1600" b="1" dirty="0"/>
                  <a:t>volatilità </a:t>
                </a:r>
                <a:r>
                  <a:rPr lang="el-GR" sz="1600" b="1" dirty="0"/>
                  <a:t>σ</a:t>
                </a:r>
                <a:r>
                  <a:rPr lang="it-IT" sz="1600" b="0" dirty="0"/>
                  <a:t> del rendimento del titolo, la quale ci da una misura di quanto il suo prezzo può variare nel tempo.</a:t>
                </a:r>
              </a:p>
            </p:txBody>
          </p:sp>
        </mc:Choice>
        <mc:Fallback>
          <p:sp>
            <p:nvSpPr>
              <p:cNvPr id="3" name="Segnaposto contenuto 2">
                <a:extLst>
                  <a:ext uri="{FF2B5EF4-FFF2-40B4-BE49-F238E27FC236}">
                    <a16:creationId xmlns:a16="http://schemas.microsoft.com/office/drawing/2014/main" id="{113572B4-FF01-3146-12AD-6C56FE30CF5C}"/>
                  </a:ext>
                </a:extLst>
              </p:cNvPr>
              <p:cNvSpPr>
                <a:spLocks noGrp="1" noRot="1" noChangeAspect="1" noMove="1" noResize="1" noEditPoints="1" noAdjustHandles="1" noChangeArrowheads="1" noChangeShapeType="1" noTextEdit="1"/>
              </p:cNvSpPr>
              <p:nvPr>
                <p:ph sz="quarter" idx="15"/>
              </p:nvPr>
            </p:nvSpPr>
            <p:spPr>
              <a:xfrm>
                <a:off x="594359" y="2676525"/>
                <a:ext cx="8302993" cy="3597470"/>
              </a:xfrm>
              <a:blipFill>
                <a:blip r:embed="rId3"/>
                <a:stretch>
                  <a:fillRect l="-1467" t="-1186" r="-2054"/>
                </a:stretch>
              </a:blipFill>
            </p:spPr>
            <p:txBody>
              <a:bodyPr/>
              <a:lstStyle/>
              <a:p>
                <a:r>
                  <a:rPr lang="it-IT">
                    <a:noFill/>
                  </a:rPr>
                  <a:t> </a:t>
                </a:r>
              </a:p>
            </p:txBody>
          </p:sp>
        </mc:Fallback>
      </mc:AlternateContent>
      <p:pic>
        <p:nvPicPr>
          <p:cNvPr id="12" name="Segnaposto contenuto 11" descr="Immagine che contiene schermata, linea, Policromia, design&#10;&#10;Descrizione generata automaticamente">
            <a:extLst>
              <a:ext uri="{FF2B5EF4-FFF2-40B4-BE49-F238E27FC236}">
                <a16:creationId xmlns:a16="http://schemas.microsoft.com/office/drawing/2014/main" id="{DE259938-A9E6-2BA1-90BB-C660DC44EA55}"/>
              </a:ext>
            </a:extLst>
          </p:cNvPr>
          <p:cNvPicPr>
            <a:picLocks noGrp="1" noChangeAspect="1"/>
          </p:cNvPicPr>
          <p:nvPr>
            <p:ph sz="quarter" idx="16"/>
          </p:nvPr>
        </p:nvPicPr>
        <p:blipFill>
          <a:blip r:embed="rId4">
            <a:extLst>
              <a:ext uri="{28A0092B-C50C-407E-A947-70E740481C1C}">
                <a14:useLocalDpi xmlns:a14="http://schemas.microsoft.com/office/drawing/2010/main" val="0"/>
              </a:ext>
            </a:extLst>
          </a:blip>
          <a:stretch>
            <a:fillRect/>
          </a:stretch>
        </p:blipFill>
        <p:spPr>
          <a:xfrm>
            <a:off x="9096172" y="3321537"/>
            <a:ext cx="2170967" cy="2170967"/>
          </a:xfrm>
        </p:spPr>
      </p:pic>
    </p:spTree>
    <p:extLst>
      <p:ext uri="{BB962C8B-B14F-4D97-AF65-F5344CB8AC3E}">
        <p14:creationId xmlns:p14="http://schemas.microsoft.com/office/powerpoint/2010/main" val="1534869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6CCFB-EA12-F4E6-DA79-A0331042CE1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A3665FE-1219-CA4E-63D5-B86B20EA9158}"/>
              </a:ext>
            </a:extLst>
          </p:cNvPr>
          <p:cNvSpPr>
            <a:spLocks noGrp="1"/>
          </p:cNvSpPr>
          <p:nvPr>
            <p:ph type="title"/>
          </p:nvPr>
        </p:nvSpPr>
        <p:spPr>
          <a:xfrm>
            <a:off x="594360" y="278129"/>
            <a:ext cx="9778365" cy="1494596"/>
          </a:xfrm>
        </p:spPr>
        <p:txBody>
          <a:bodyPr rtlCol="0"/>
          <a:lstStyle>
            <a:defPPr>
              <a:defRPr lang="it-IT"/>
            </a:defPPr>
          </a:lstStyle>
          <a:p>
            <a:pPr rtl="0"/>
            <a:r>
              <a:rPr lang="it-IT" sz="4000" b="0" dirty="0"/>
              <a:t>Metodologia – Modello (3)</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B90FE00F-F067-7950-C50A-8ABBF9209CDE}"/>
                  </a:ext>
                </a:extLst>
              </p:cNvPr>
              <p:cNvSpPr>
                <a:spLocks noGrp="1"/>
              </p:cNvSpPr>
              <p:nvPr>
                <p:ph sz="quarter" idx="15"/>
              </p:nvPr>
            </p:nvSpPr>
            <p:spPr>
              <a:xfrm>
                <a:off x="594359" y="2676525"/>
                <a:ext cx="9030287" cy="3597470"/>
              </a:xfrm>
            </p:spPr>
            <p:txBody>
              <a:bodyPr rtlCol="0">
                <a:noAutofit/>
              </a:bodyPr>
              <a:lstStyle>
                <a:defPPr>
                  <a:defRPr lang="it-IT"/>
                </a:defPPr>
              </a:lstStyle>
              <a:p>
                <a:pPr rtl="0"/>
                <a:r>
                  <a:rPr lang="it-IT" sz="1600" b="0" dirty="0"/>
                  <a:t>Per mostrare come il mercat</a:t>
                </a:r>
                <a:r>
                  <a:rPr lang="it-IT" sz="1600" dirty="0"/>
                  <a:t>o sia effettivamente privo di arbitraggi </a:t>
                </a:r>
                <a:r>
                  <a:rPr lang="it-IT" sz="1600" b="0" dirty="0"/>
                  <a:t>viene considerata anche la retta di regressione che può essere tracciata tramite </a:t>
                </a:r>
                <a:r>
                  <a:rPr lang="it-IT" sz="1600" b="1" dirty="0"/>
                  <a:t>put-call </a:t>
                </a:r>
                <a:r>
                  <a:rPr lang="it-IT" sz="1600" b="1" dirty="0" err="1"/>
                  <a:t>parity</a:t>
                </a:r>
                <a:r>
                  <a:rPr lang="it-IT" sz="1600" b="1" dirty="0"/>
                  <a:t> </a:t>
                </a:r>
                <a:r>
                  <a:rPr lang="it-IT" sz="1600" b="1" dirty="0" err="1"/>
                  <a:t>equation</a:t>
                </a:r>
                <a:r>
                  <a:rPr lang="it-IT" sz="1600" b="0" dirty="0"/>
                  <a:t>, quest’ultima di suo è una relazione model-free, ma per essere portata in t=0 richiede l’assunzione di utilizzare il CRR.</a:t>
                </a:r>
              </a:p>
              <a:p>
                <a:pPr rtl="0"/>
                <a:endParaRPr lang="it-IT" sz="1600" b="0" dirty="0"/>
              </a:p>
              <a:p>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𝐶</m:t>
                          </m:r>
                        </m:e>
                        <m:sub>
                          <m:r>
                            <a:rPr lang="it-IT" sz="1600" b="0" i="1" smtClean="0">
                              <a:latin typeface="Cambria Math" panose="02040503050406030204" pitchFamily="18" charset="0"/>
                            </a:rPr>
                            <m:t>0</m:t>
                          </m:r>
                        </m:sub>
                      </m:sSub>
                      <m: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𝑃</m:t>
                          </m:r>
                        </m:e>
                        <m:sub>
                          <m:r>
                            <a:rPr lang="it-IT" sz="1600" b="0" i="1" smtClean="0">
                              <a:latin typeface="Cambria Math" panose="02040503050406030204" pitchFamily="18" charset="0"/>
                            </a:rPr>
                            <m:t>0</m:t>
                          </m:r>
                        </m:sub>
                      </m:sSub>
                      <m:r>
                        <a:rPr lang="it-IT" sz="1600" b="0" i="1" smtClean="0">
                          <a:latin typeface="Cambria Math" panose="02040503050406030204" pitchFamily="18" charset="0"/>
                        </a:rPr>
                        <m:t>=</m:t>
                      </m:r>
                      <m:sSub>
                        <m:sSubPr>
                          <m:ctrlPr>
                            <a:rPr lang="it-IT" sz="1600" b="0" i="1" smtClean="0">
                              <a:latin typeface="Cambria Math" panose="02040503050406030204" pitchFamily="18" charset="0"/>
                            </a:rPr>
                          </m:ctrlPr>
                        </m:sSubPr>
                        <m:e>
                          <m:r>
                            <a:rPr lang="it-IT" sz="1600" b="0" i="1" smtClean="0">
                              <a:latin typeface="Cambria Math" panose="02040503050406030204" pitchFamily="18" charset="0"/>
                            </a:rPr>
                            <m:t>𝑆</m:t>
                          </m:r>
                        </m:e>
                        <m:sub>
                          <m:r>
                            <a:rPr lang="it-IT" sz="1600" b="0" i="1" smtClean="0">
                              <a:latin typeface="Cambria Math" panose="02040503050406030204" pitchFamily="18" charset="0"/>
                            </a:rPr>
                            <m:t>0</m:t>
                          </m:r>
                        </m:sub>
                      </m:sSub>
                      <m:r>
                        <a:rPr lang="it-IT" sz="1600" b="0" i="1" smtClean="0">
                          <a:latin typeface="Cambria Math" panose="02040503050406030204" pitchFamily="18" charset="0"/>
                        </a:rPr>
                        <m:t>−</m:t>
                      </m:r>
                      <m:f>
                        <m:fPr>
                          <m:ctrlPr>
                            <a:rPr lang="it-IT" sz="1600" b="0" i="1" smtClean="0">
                              <a:latin typeface="Cambria Math" panose="02040503050406030204" pitchFamily="18" charset="0"/>
                            </a:rPr>
                          </m:ctrlPr>
                        </m:fPr>
                        <m:num>
                          <m:r>
                            <a:rPr lang="it-IT" sz="1600" b="0" i="1" smtClean="0">
                              <a:latin typeface="Cambria Math" panose="02040503050406030204" pitchFamily="18" charset="0"/>
                            </a:rPr>
                            <m:t>𝐾</m:t>
                          </m:r>
                        </m:num>
                        <m:den>
                          <m:d>
                            <m:dPr>
                              <m:ctrlPr>
                                <a:rPr lang="it-IT" sz="1600" i="1">
                                  <a:latin typeface="Cambria Math" panose="02040503050406030204" pitchFamily="18" charset="0"/>
                                </a:rPr>
                              </m:ctrlPr>
                            </m:dPr>
                            <m:e>
                              <m:r>
                                <a:rPr lang="it-IT" sz="1600" i="1">
                                  <a:latin typeface="Cambria Math" panose="02040503050406030204" pitchFamily="18" charset="0"/>
                                </a:rPr>
                                <m:t>1+</m:t>
                              </m:r>
                              <m:r>
                                <a:rPr lang="it-IT" sz="1600" i="1">
                                  <a:latin typeface="Cambria Math" panose="02040503050406030204" pitchFamily="18" charset="0"/>
                                </a:rPr>
                                <m:t>𝑟</m:t>
                              </m:r>
                            </m:e>
                          </m:d>
                        </m:den>
                      </m:f>
                      <m:r>
                        <a:rPr lang="it-IT" sz="1600" b="0" i="1" smtClean="0">
                          <a:latin typeface="Cambria Math" panose="02040503050406030204" pitchFamily="18" charset="0"/>
                        </a:rPr>
                        <m:t>    </m:t>
                      </m:r>
                      <m:r>
                        <a:rPr lang="it-IT" sz="1600" b="0" i="1" smtClean="0">
                          <a:latin typeface="Cambria Math" panose="02040503050406030204" pitchFamily="18" charset="0"/>
                        </a:rPr>
                        <m:t>𝑝𝑒𝑟</m:t>
                      </m:r>
                      <m:r>
                        <a:rPr lang="it-IT" sz="1600" b="0" i="1" smtClean="0">
                          <a:latin typeface="Cambria Math" panose="02040503050406030204" pitchFamily="18" charset="0"/>
                        </a:rPr>
                        <m:t> </m:t>
                      </m:r>
                      <m:r>
                        <a:rPr lang="it-IT" sz="1600" b="0" i="1" smtClean="0">
                          <a:latin typeface="Cambria Math" panose="02040503050406030204" pitchFamily="18" charset="0"/>
                        </a:rPr>
                        <m:t>𝑜𝑝𝑧𝑖𝑜𝑛𝑖</m:t>
                      </m:r>
                      <m:r>
                        <a:rPr lang="it-IT" sz="1600" b="0" i="1" smtClean="0">
                          <a:latin typeface="Cambria Math" panose="02040503050406030204" pitchFamily="18" charset="0"/>
                        </a:rPr>
                        <m:t> </m:t>
                      </m:r>
                      <m:r>
                        <a:rPr lang="it-IT" sz="1600" b="0" i="1" smtClean="0">
                          <a:latin typeface="Cambria Math" panose="02040503050406030204" pitchFamily="18" charset="0"/>
                        </a:rPr>
                        <m:t>𝑒𝑢𝑟𝑜𝑝𝑒𝑒</m:t>
                      </m:r>
                    </m:oMath>
                  </m:oMathPara>
                </a14:m>
                <a:endParaRPr lang="it-IT" sz="1600" b="0" dirty="0"/>
              </a:p>
              <a:p>
                <a:endParaRPr lang="it-IT" sz="1600" dirty="0"/>
              </a:p>
              <a:p>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it-IT" sz="1600" b="0" i="1" smtClean="0">
                              <a:latin typeface="Cambria Math" panose="02040503050406030204" pitchFamily="18" charset="0"/>
                            </a:rPr>
                            <m:t>𝑆</m:t>
                          </m:r>
                        </m:e>
                        <m:sub>
                          <m:r>
                            <a:rPr lang="it-IT" sz="1600" b="0" i="1" smtClean="0">
                              <a:latin typeface="Cambria Math" panose="02040503050406030204" pitchFamily="18" charset="0"/>
                            </a:rPr>
                            <m:t>0</m:t>
                          </m:r>
                        </m:sub>
                      </m:sSub>
                      <m:r>
                        <a:rPr lang="it-IT" sz="1600" b="0" i="1" smtClean="0">
                          <a:latin typeface="Cambria Math" panose="02040503050406030204" pitchFamily="18" charset="0"/>
                        </a:rPr>
                        <m:t>−</m:t>
                      </m:r>
                      <m:r>
                        <a:rPr lang="it-IT" sz="1600" b="0" i="1" smtClean="0">
                          <a:latin typeface="Cambria Math" panose="02040503050406030204" pitchFamily="18" charset="0"/>
                        </a:rPr>
                        <m:t>𝐾</m:t>
                      </m:r>
                      <m:r>
                        <a:rPr lang="it-IT" sz="1600" b="0" i="1" smtClean="0">
                          <a:latin typeface="Cambria Math" panose="02040503050406030204" pitchFamily="18" charset="0"/>
                          <a:ea typeface="Cambria Math" panose="02040503050406030204" pitchFamily="18" charset="0"/>
                        </a:rPr>
                        <m:t>≤</m:t>
                      </m:r>
                      <m:sSub>
                        <m:sSubPr>
                          <m:ctrlPr>
                            <a:rPr lang="it-IT" sz="1600" b="0" i="1" smtClean="0">
                              <a:latin typeface="Cambria Math" panose="02040503050406030204" pitchFamily="18" charset="0"/>
                              <a:ea typeface="Cambria Math" panose="02040503050406030204" pitchFamily="18" charset="0"/>
                            </a:rPr>
                          </m:ctrlPr>
                        </m:sSubPr>
                        <m:e>
                          <m:r>
                            <a:rPr lang="it-IT" sz="1600" b="0" i="1" smtClean="0">
                              <a:latin typeface="Cambria Math" panose="02040503050406030204" pitchFamily="18" charset="0"/>
                              <a:ea typeface="Cambria Math" panose="02040503050406030204" pitchFamily="18" charset="0"/>
                            </a:rPr>
                            <m:t>𝐶</m:t>
                          </m:r>
                        </m:e>
                        <m:sub>
                          <m:r>
                            <a:rPr lang="it-IT" sz="1600" b="0" i="1" smtClean="0">
                              <a:latin typeface="Cambria Math" panose="02040503050406030204" pitchFamily="18" charset="0"/>
                              <a:ea typeface="Cambria Math" panose="02040503050406030204" pitchFamily="18" charset="0"/>
                            </a:rPr>
                            <m:t>0</m:t>
                          </m:r>
                        </m:sub>
                      </m:sSub>
                      <m:r>
                        <a:rPr lang="it-IT" sz="1600" b="0" i="1" smtClean="0">
                          <a:latin typeface="Cambria Math" panose="02040503050406030204" pitchFamily="18" charset="0"/>
                          <a:ea typeface="Cambria Math" panose="02040503050406030204" pitchFamily="18" charset="0"/>
                        </a:rPr>
                        <m:t>−</m:t>
                      </m:r>
                      <m:sSub>
                        <m:sSubPr>
                          <m:ctrlPr>
                            <a:rPr lang="it-IT" sz="1600" b="0" i="1" smtClean="0">
                              <a:latin typeface="Cambria Math" panose="02040503050406030204" pitchFamily="18" charset="0"/>
                              <a:ea typeface="Cambria Math" panose="02040503050406030204" pitchFamily="18" charset="0"/>
                            </a:rPr>
                          </m:ctrlPr>
                        </m:sSubPr>
                        <m:e>
                          <m:r>
                            <a:rPr lang="it-IT" sz="1600" b="0" i="1" smtClean="0">
                              <a:latin typeface="Cambria Math" panose="02040503050406030204" pitchFamily="18" charset="0"/>
                              <a:ea typeface="Cambria Math" panose="02040503050406030204" pitchFamily="18" charset="0"/>
                            </a:rPr>
                            <m:t>𝑃</m:t>
                          </m:r>
                        </m:e>
                        <m:sub>
                          <m:r>
                            <a:rPr lang="it-IT" sz="1600" b="0" i="1" smtClean="0">
                              <a:latin typeface="Cambria Math" panose="02040503050406030204" pitchFamily="18" charset="0"/>
                              <a:ea typeface="Cambria Math" panose="02040503050406030204" pitchFamily="18" charset="0"/>
                            </a:rPr>
                            <m:t>0</m:t>
                          </m:r>
                        </m:sub>
                      </m:sSub>
                      <m:r>
                        <a:rPr lang="it-IT" sz="1600" b="0" i="1" smtClean="0">
                          <a:latin typeface="Cambria Math" panose="02040503050406030204" pitchFamily="18" charset="0"/>
                          <a:ea typeface="Cambria Math" panose="02040503050406030204" pitchFamily="18" charset="0"/>
                        </a:rPr>
                        <m:t>≤</m:t>
                      </m:r>
                      <m:sSub>
                        <m:sSubPr>
                          <m:ctrlPr>
                            <a:rPr lang="it-IT" sz="1600" b="0" i="1" smtClean="0">
                              <a:latin typeface="Cambria Math" panose="02040503050406030204" pitchFamily="18" charset="0"/>
                              <a:ea typeface="Cambria Math" panose="02040503050406030204" pitchFamily="18" charset="0"/>
                            </a:rPr>
                          </m:ctrlPr>
                        </m:sSubPr>
                        <m:e>
                          <m:r>
                            <a:rPr lang="it-IT" sz="1600" b="0" i="1" smtClean="0">
                              <a:latin typeface="Cambria Math" panose="02040503050406030204" pitchFamily="18" charset="0"/>
                              <a:ea typeface="Cambria Math" panose="02040503050406030204" pitchFamily="18" charset="0"/>
                            </a:rPr>
                            <m:t>𝑆</m:t>
                          </m:r>
                        </m:e>
                        <m:sub>
                          <m:r>
                            <a:rPr lang="it-IT" sz="1600" b="0" i="1" smtClean="0">
                              <a:latin typeface="Cambria Math" panose="02040503050406030204" pitchFamily="18" charset="0"/>
                              <a:ea typeface="Cambria Math" panose="02040503050406030204" pitchFamily="18" charset="0"/>
                            </a:rPr>
                            <m:t>0</m:t>
                          </m:r>
                        </m:sub>
                      </m:sSub>
                      <m:r>
                        <a:rPr lang="it-IT" sz="1600" b="0" i="1" smtClean="0">
                          <a:latin typeface="Cambria Math" panose="02040503050406030204" pitchFamily="18" charset="0"/>
                          <a:ea typeface="Cambria Math" panose="02040503050406030204" pitchFamily="18" charset="0"/>
                        </a:rPr>
                        <m:t>−</m:t>
                      </m:r>
                      <m:f>
                        <m:fPr>
                          <m:ctrlPr>
                            <a:rPr lang="it-IT" sz="1600" b="0" i="1" smtClean="0">
                              <a:latin typeface="Cambria Math" panose="02040503050406030204" pitchFamily="18" charset="0"/>
                              <a:ea typeface="Cambria Math" panose="02040503050406030204" pitchFamily="18" charset="0"/>
                            </a:rPr>
                          </m:ctrlPr>
                        </m:fPr>
                        <m:num>
                          <m:r>
                            <a:rPr lang="it-IT" sz="1600" b="0" i="1" smtClean="0">
                              <a:latin typeface="Cambria Math" panose="02040503050406030204" pitchFamily="18" charset="0"/>
                              <a:ea typeface="Cambria Math" panose="02040503050406030204" pitchFamily="18" charset="0"/>
                            </a:rPr>
                            <m:t>𝐾</m:t>
                          </m:r>
                        </m:num>
                        <m:den>
                          <m:sSup>
                            <m:sSupPr>
                              <m:ctrlPr>
                                <a:rPr lang="it-IT" sz="1600" b="0" i="1" smtClean="0">
                                  <a:latin typeface="Cambria Math" panose="02040503050406030204" pitchFamily="18" charset="0"/>
                                  <a:ea typeface="Cambria Math" panose="02040503050406030204" pitchFamily="18" charset="0"/>
                                </a:rPr>
                              </m:ctrlPr>
                            </m:sSupPr>
                            <m:e>
                              <m:d>
                                <m:dPr>
                                  <m:ctrlPr>
                                    <a:rPr lang="it-IT" sz="1600" b="0" i="1" smtClean="0">
                                      <a:latin typeface="Cambria Math" panose="02040503050406030204" pitchFamily="18" charset="0"/>
                                      <a:ea typeface="Cambria Math" panose="02040503050406030204" pitchFamily="18" charset="0"/>
                                    </a:rPr>
                                  </m:ctrlPr>
                                </m:dPr>
                                <m:e>
                                  <m:r>
                                    <a:rPr lang="it-IT" sz="1600" b="0" i="1" smtClean="0">
                                      <a:latin typeface="Cambria Math" panose="02040503050406030204" pitchFamily="18" charset="0"/>
                                      <a:ea typeface="Cambria Math" panose="02040503050406030204" pitchFamily="18" charset="0"/>
                                    </a:rPr>
                                    <m:t>1+</m:t>
                                  </m:r>
                                  <m:r>
                                    <a:rPr lang="it-IT" sz="1600" b="0" i="1" smtClean="0">
                                      <a:latin typeface="Cambria Math" panose="02040503050406030204" pitchFamily="18" charset="0"/>
                                      <a:ea typeface="Cambria Math" panose="02040503050406030204" pitchFamily="18" charset="0"/>
                                    </a:rPr>
                                    <m:t>𝑟</m:t>
                                  </m:r>
                                </m:e>
                              </m:d>
                            </m:e>
                            <m:sup>
                              <m:r>
                                <a:rPr lang="it-IT" sz="1600" b="0" i="1" smtClean="0">
                                  <a:latin typeface="Cambria Math" panose="02040503050406030204" pitchFamily="18" charset="0"/>
                                  <a:ea typeface="Cambria Math" panose="02040503050406030204" pitchFamily="18" charset="0"/>
                                </a:rPr>
                                <m:t>𝑇</m:t>
                              </m:r>
                            </m:sup>
                          </m:sSup>
                        </m:den>
                      </m:f>
                      <m:r>
                        <a:rPr lang="it-IT" sz="1600" b="0" i="1" smtClean="0">
                          <a:latin typeface="Cambria Math" panose="02040503050406030204" pitchFamily="18" charset="0"/>
                          <a:ea typeface="Cambria Math" panose="02040503050406030204" pitchFamily="18" charset="0"/>
                        </a:rPr>
                        <m:t>    </m:t>
                      </m:r>
                      <m:r>
                        <a:rPr lang="it-IT" sz="1600" b="0" i="1" smtClean="0">
                          <a:latin typeface="Cambria Math" panose="02040503050406030204" pitchFamily="18" charset="0"/>
                          <a:ea typeface="Cambria Math" panose="02040503050406030204" pitchFamily="18" charset="0"/>
                        </a:rPr>
                        <m:t>𝑝𝑒𝑟</m:t>
                      </m:r>
                      <m:r>
                        <a:rPr lang="it-IT" sz="1600" b="0" i="1" smtClean="0">
                          <a:latin typeface="Cambria Math" panose="02040503050406030204" pitchFamily="18" charset="0"/>
                          <a:ea typeface="Cambria Math" panose="02040503050406030204" pitchFamily="18" charset="0"/>
                        </a:rPr>
                        <m:t> </m:t>
                      </m:r>
                      <m:r>
                        <a:rPr lang="it-IT" sz="1600" b="0" i="1" smtClean="0">
                          <a:latin typeface="Cambria Math" panose="02040503050406030204" pitchFamily="18" charset="0"/>
                          <a:ea typeface="Cambria Math" panose="02040503050406030204" pitchFamily="18" charset="0"/>
                        </a:rPr>
                        <m:t>𝑜𝑝𝑧𝑖𝑜𝑛𝑖</m:t>
                      </m:r>
                      <m:r>
                        <a:rPr lang="it-IT" sz="1600" b="0" i="1" smtClean="0">
                          <a:latin typeface="Cambria Math" panose="02040503050406030204" pitchFamily="18" charset="0"/>
                          <a:ea typeface="Cambria Math" panose="02040503050406030204" pitchFamily="18" charset="0"/>
                        </a:rPr>
                        <m:t> </m:t>
                      </m:r>
                      <m:r>
                        <a:rPr lang="it-IT" sz="1600" b="0" i="1" smtClean="0">
                          <a:latin typeface="Cambria Math" panose="02040503050406030204" pitchFamily="18" charset="0"/>
                          <a:ea typeface="Cambria Math" panose="02040503050406030204" pitchFamily="18" charset="0"/>
                        </a:rPr>
                        <m:t>𝑎𝑚𝑒𝑟𝑖𝑐𝑎𝑛𝑒</m:t>
                      </m:r>
                    </m:oMath>
                  </m:oMathPara>
                </a14:m>
                <a:endParaRPr lang="it-IT" sz="1600" dirty="0"/>
              </a:p>
              <a:p>
                <a:pPr rtl="0"/>
                <a:endParaRPr lang="it-IT" sz="1600" b="0" dirty="0"/>
              </a:p>
            </p:txBody>
          </p:sp>
        </mc:Choice>
        <mc:Fallback>
          <p:sp>
            <p:nvSpPr>
              <p:cNvPr id="3" name="Segnaposto contenuto 2">
                <a:extLst>
                  <a:ext uri="{FF2B5EF4-FFF2-40B4-BE49-F238E27FC236}">
                    <a16:creationId xmlns:a16="http://schemas.microsoft.com/office/drawing/2014/main" id="{B90FE00F-F067-7950-C50A-8ABBF9209CDE}"/>
                  </a:ext>
                </a:extLst>
              </p:cNvPr>
              <p:cNvSpPr>
                <a:spLocks noGrp="1" noRot="1" noChangeAspect="1" noMove="1" noResize="1" noEditPoints="1" noAdjustHandles="1" noChangeArrowheads="1" noChangeShapeType="1" noTextEdit="1"/>
              </p:cNvSpPr>
              <p:nvPr>
                <p:ph sz="quarter" idx="15"/>
              </p:nvPr>
            </p:nvSpPr>
            <p:spPr>
              <a:xfrm>
                <a:off x="594359" y="2676525"/>
                <a:ext cx="9030287" cy="3597470"/>
              </a:xfrm>
              <a:blipFill>
                <a:blip r:embed="rId3"/>
                <a:stretch>
                  <a:fillRect l="-1350" t="-1186" r="-945"/>
                </a:stretch>
              </a:blipFill>
            </p:spPr>
            <p:txBody>
              <a:bodyPr/>
              <a:lstStyle/>
              <a:p>
                <a:r>
                  <a:rPr lang="it-IT">
                    <a:noFill/>
                  </a:rPr>
                  <a:t> </a:t>
                </a:r>
              </a:p>
            </p:txBody>
          </p:sp>
        </mc:Fallback>
      </mc:AlternateContent>
      <p:pic>
        <p:nvPicPr>
          <p:cNvPr id="7" name="Segnaposto contenuto 6" descr="Immagine che contiene nero, oscurità&#10;&#10;Il contenuto generato dall'IA potrebbe non essere corretto.">
            <a:extLst>
              <a:ext uri="{FF2B5EF4-FFF2-40B4-BE49-F238E27FC236}">
                <a16:creationId xmlns:a16="http://schemas.microsoft.com/office/drawing/2014/main" id="{C3B2536D-33FE-F360-F50E-AF5F2558676B}"/>
              </a:ext>
            </a:extLst>
          </p:cNvPr>
          <p:cNvPicPr>
            <a:picLocks noGrp="1" noChangeAspect="1"/>
          </p:cNvPicPr>
          <p:nvPr>
            <p:ph sz="quarter" idx="16"/>
          </p:nvPr>
        </p:nvPicPr>
        <p:blipFill>
          <a:blip r:embed="rId4">
            <a:extLst>
              <a:ext uri="{28A0092B-C50C-407E-A947-70E740481C1C}">
                <a14:useLocalDpi xmlns:a14="http://schemas.microsoft.com/office/drawing/2010/main" val="0"/>
              </a:ext>
            </a:extLst>
          </a:blip>
          <a:stretch>
            <a:fillRect/>
          </a:stretch>
        </p:blipFill>
        <p:spPr>
          <a:xfrm>
            <a:off x="9082585" y="3591199"/>
            <a:ext cx="2352569" cy="2352569"/>
          </a:xfrm>
        </p:spPr>
      </p:pic>
    </p:spTree>
    <p:extLst>
      <p:ext uri="{BB962C8B-B14F-4D97-AF65-F5344CB8AC3E}">
        <p14:creationId xmlns:p14="http://schemas.microsoft.com/office/powerpoint/2010/main" val="1398569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00996-DF93-3372-05B6-EADFDE1DE10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EFA9A41-125C-572A-8E12-95E46B7A2065}"/>
              </a:ext>
            </a:extLst>
          </p:cNvPr>
          <p:cNvSpPr>
            <a:spLocks noGrp="1"/>
          </p:cNvSpPr>
          <p:nvPr>
            <p:ph type="title"/>
          </p:nvPr>
        </p:nvSpPr>
        <p:spPr>
          <a:xfrm>
            <a:off x="594360" y="278129"/>
            <a:ext cx="9778365" cy="1494596"/>
          </a:xfrm>
        </p:spPr>
        <p:txBody>
          <a:bodyPr rtlCol="0"/>
          <a:lstStyle>
            <a:defPPr>
              <a:defRPr lang="it-IT"/>
            </a:defPPr>
          </a:lstStyle>
          <a:p>
            <a:pPr rtl="0"/>
            <a:r>
              <a:rPr lang="it-IT" sz="4000" b="0" dirty="0"/>
              <a:t>Metodologia – Calcolo del tasso risk-free</a:t>
            </a: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650B915F-4681-C4EA-5AEA-159FDBAEB784}"/>
                  </a:ext>
                </a:extLst>
              </p:cNvPr>
              <p:cNvSpPr>
                <a:spLocks noGrp="1"/>
              </p:cNvSpPr>
              <p:nvPr>
                <p:ph sz="quarter" idx="15"/>
              </p:nvPr>
            </p:nvSpPr>
            <p:spPr>
              <a:xfrm>
                <a:off x="594360" y="2676525"/>
                <a:ext cx="9778365" cy="3597470"/>
              </a:xfrm>
            </p:spPr>
            <p:txBody>
              <a:bodyPr rtlCol="0">
                <a:normAutofit fontScale="92500"/>
              </a:bodyPr>
              <a:lstStyle>
                <a:defPPr>
                  <a:defRPr lang="it-IT"/>
                </a:defPPr>
              </a:lstStyle>
              <a:p>
                <a:pPr rtl="0"/>
                <a:r>
                  <a:rPr lang="it-IT" sz="1800" dirty="0"/>
                  <a:t>Il tasso privo di rischio è il tasso di rendimento dato da un investimento considerato sicuro, pertanto per calcolarlo è possibile utilizzare delle obbligazioni Americane che vengono considerate prive anche del rischio di default.</a:t>
                </a:r>
              </a:p>
              <a:p>
                <a:pPr rtl="0"/>
                <a:r>
                  <a:rPr lang="it-IT" sz="1800" dirty="0"/>
                  <a:t>Nel nostro caso è stato calcolato portando su base mensile il tasso di rendimento annualizzato dei Treasury Bills americani per il mese di novembre 2024.</a:t>
                </a:r>
              </a:p>
              <a:p>
                <a:pPr rtl="0"/>
                <a:endParaRPr lang="it-IT" dirty="0"/>
              </a:p>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1+</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𝑟</m:t>
                          </m:r>
                        </m:e>
                        <m:sub>
                          <m:r>
                            <a:rPr lang="it-IT" b="0" i="1" smtClean="0">
                              <a:latin typeface="Cambria Math" panose="02040503050406030204" pitchFamily="18" charset="0"/>
                            </a:rPr>
                            <m:t>𝑡</m:t>
                          </m:r>
                        </m:sub>
                      </m:sSub>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r>
                            <a:rPr lang="it-IT" i="1">
                              <a:latin typeface="Cambria Math" panose="02040503050406030204" pitchFamily="18" charset="0"/>
                            </a:rPr>
                            <m:t>(1+</m:t>
                          </m:r>
                          <m:sSub>
                            <m:sSubPr>
                              <m:ctrlPr>
                                <a:rPr lang="it-IT" i="1">
                                  <a:latin typeface="Cambria Math" panose="02040503050406030204" pitchFamily="18" charset="0"/>
                                </a:rPr>
                              </m:ctrlPr>
                            </m:sSubPr>
                            <m:e>
                              <m:r>
                                <a:rPr lang="it-IT" i="1">
                                  <a:latin typeface="Cambria Math" panose="02040503050406030204" pitchFamily="18" charset="0"/>
                                </a:rPr>
                                <m:t>𝑟</m:t>
                              </m:r>
                            </m:e>
                            <m:sub>
                              <m:r>
                                <a:rPr lang="it-IT" i="1">
                                  <a:latin typeface="Cambria Math" panose="02040503050406030204" pitchFamily="18" charset="0"/>
                                </a:rPr>
                                <m:t>𝑎</m:t>
                              </m:r>
                            </m:sub>
                          </m:sSub>
                          <m:r>
                            <a:rPr lang="it-IT" i="1">
                              <a:latin typeface="Cambria Math" panose="02040503050406030204" pitchFamily="18" charset="0"/>
                            </a:rPr>
                            <m:t>)</m:t>
                          </m:r>
                        </m:e>
                        <m:sup>
                          <m:r>
                            <a:rPr lang="it-IT" b="0" i="1" smtClean="0">
                              <a:latin typeface="Cambria Math" panose="02040503050406030204" pitchFamily="18" charset="0"/>
                            </a:rPr>
                            <m:t>𝑡</m:t>
                          </m:r>
                        </m:sup>
                      </m:sSup>
                      <m:r>
                        <a:rPr lang="it-IT" b="0" i="1" smtClean="0">
                          <a:latin typeface="Cambria Math" panose="02040503050406030204" pitchFamily="18" charset="0"/>
                        </a:rPr>
                        <m:t> → </m:t>
                      </m:r>
                      <m:sSub>
                        <m:sSubPr>
                          <m:ctrlPr>
                            <a:rPr lang="it-IT" i="1">
                              <a:latin typeface="Cambria Math" panose="02040503050406030204" pitchFamily="18" charset="0"/>
                            </a:rPr>
                          </m:ctrlPr>
                        </m:sSubPr>
                        <m:e>
                          <m:r>
                            <a:rPr lang="it-IT" i="1">
                              <a:latin typeface="Cambria Math" panose="02040503050406030204" pitchFamily="18" charset="0"/>
                            </a:rPr>
                            <m:t>𝑟</m:t>
                          </m:r>
                        </m:e>
                        <m:sub>
                          <m:r>
                            <a:rPr lang="it-IT" i="1">
                              <a:latin typeface="Cambria Math" panose="02040503050406030204" pitchFamily="18" charset="0"/>
                            </a:rPr>
                            <m:t>𝑎</m:t>
                          </m:r>
                        </m:sub>
                      </m:sSub>
                      <m:r>
                        <a:rPr lang="it-IT" b="0" i="1" smtClean="0">
                          <a:latin typeface="Cambria Math" panose="02040503050406030204" pitchFamily="18" charset="0"/>
                        </a:rPr>
                        <m:t>=</m:t>
                      </m:r>
                      <m:sSup>
                        <m:sSupPr>
                          <m:ctrlPr>
                            <a:rPr lang="it-IT" i="1" smtClean="0">
                              <a:latin typeface="Cambria Math" panose="02040503050406030204" pitchFamily="18" charset="0"/>
                            </a:rPr>
                          </m:ctrlPr>
                        </m:sSupPr>
                        <m:e>
                          <m:r>
                            <a:rPr lang="it-IT" i="1">
                              <a:latin typeface="Cambria Math" panose="02040503050406030204" pitchFamily="18" charset="0"/>
                            </a:rPr>
                            <m:t>(1+</m:t>
                          </m:r>
                          <m:sSub>
                            <m:sSubPr>
                              <m:ctrlPr>
                                <a:rPr lang="it-IT" i="1">
                                  <a:latin typeface="Cambria Math" panose="02040503050406030204" pitchFamily="18" charset="0"/>
                                </a:rPr>
                              </m:ctrlPr>
                            </m:sSubPr>
                            <m:e>
                              <m:r>
                                <a:rPr lang="it-IT" i="1">
                                  <a:latin typeface="Cambria Math" panose="02040503050406030204" pitchFamily="18" charset="0"/>
                                </a:rPr>
                                <m:t>𝑟</m:t>
                              </m:r>
                            </m:e>
                            <m:sub>
                              <m:r>
                                <a:rPr lang="it-IT" i="1">
                                  <a:latin typeface="Cambria Math" panose="02040503050406030204" pitchFamily="18" charset="0"/>
                                </a:rPr>
                                <m:t>𝑎</m:t>
                              </m:r>
                            </m:sub>
                          </m:sSub>
                          <m:r>
                            <a:rPr lang="it-IT" i="1">
                              <a:latin typeface="Cambria Math" panose="02040503050406030204" pitchFamily="18" charset="0"/>
                            </a:rPr>
                            <m:t>)</m:t>
                          </m:r>
                        </m:e>
                        <m:sup>
                          <m:f>
                            <m:fPr>
                              <m:ctrlPr>
                                <a:rPr lang="it-IT"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rPr>
                                <m:t>𝑡</m:t>
                              </m:r>
                            </m:den>
                          </m:f>
                        </m:sup>
                      </m:sSup>
                      <m:r>
                        <a:rPr lang="it-IT" b="0" i="1" smtClean="0">
                          <a:latin typeface="Cambria Math" panose="02040503050406030204" pitchFamily="18" charset="0"/>
                        </a:rPr>
                        <m:t>−1</m:t>
                      </m:r>
                      <m:r>
                        <a:rPr lang="it-IT" b="0" i="1" smtClean="0">
                          <a:latin typeface="Cambria Math" panose="02040503050406030204" pitchFamily="18" charset="0"/>
                          <a:ea typeface="Cambria Math" panose="02040503050406030204" pitchFamily="18" charset="0"/>
                        </a:rPr>
                        <m:t>≈</m:t>
                      </m:r>
                      <m:f>
                        <m:fPr>
                          <m:ctrlPr>
                            <a:rPr lang="it-IT" b="0" i="1" smtClean="0">
                              <a:latin typeface="Cambria Math" panose="02040503050406030204" pitchFamily="18" charset="0"/>
                              <a:ea typeface="Cambria Math" panose="02040503050406030204" pitchFamily="18" charset="0"/>
                            </a:rPr>
                          </m:ctrlPr>
                        </m:fPr>
                        <m:num>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𝑟</m:t>
                              </m:r>
                            </m:e>
                            <m:sub>
                              <m:r>
                                <a:rPr lang="it-IT" b="0" i="1" smtClean="0">
                                  <a:latin typeface="Cambria Math" panose="02040503050406030204" pitchFamily="18" charset="0"/>
                                  <a:ea typeface="Cambria Math" panose="02040503050406030204" pitchFamily="18" charset="0"/>
                                </a:rPr>
                                <m:t>𝑡</m:t>
                              </m:r>
                            </m:sub>
                          </m:sSub>
                        </m:num>
                        <m:den>
                          <m:r>
                            <a:rPr lang="it-IT" b="0" i="1" smtClean="0">
                              <a:latin typeface="Cambria Math" panose="02040503050406030204" pitchFamily="18" charset="0"/>
                              <a:ea typeface="Cambria Math" panose="02040503050406030204" pitchFamily="18" charset="0"/>
                            </a:rPr>
                            <m:t>𝑡</m:t>
                          </m:r>
                        </m:den>
                      </m:f>
                    </m:oMath>
                  </m:oMathPara>
                </a14:m>
                <a:endParaRPr lang="it-IT" dirty="0"/>
              </a:p>
            </p:txBody>
          </p:sp>
        </mc:Choice>
        <mc:Fallback>
          <p:sp>
            <p:nvSpPr>
              <p:cNvPr id="3" name="Segnaposto contenuto 2">
                <a:extLst>
                  <a:ext uri="{FF2B5EF4-FFF2-40B4-BE49-F238E27FC236}">
                    <a16:creationId xmlns:a16="http://schemas.microsoft.com/office/drawing/2014/main" id="{650B915F-4681-C4EA-5AEA-159FDBAEB784}"/>
                  </a:ext>
                </a:extLst>
              </p:cNvPr>
              <p:cNvSpPr>
                <a:spLocks noGrp="1" noRot="1" noChangeAspect="1" noMove="1" noResize="1" noEditPoints="1" noAdjustHandles="1" noChangeArrowheads="1" noChangeShapeType="1" noTextEdit="1"/>
              </p:cNvSpPr>
              <p:nvPr>
                <p:ph sz="quarter" idx="15"/>
              </p:nvPr>
            </p:nvSpPr>
            <p:spPr>
              <a:xfrm>
                <a:off x="594360" y="2676525"/>
                <a:ext cx="9778365" cy="3597470"/>
              </a:xfrm>
              <a:blipFill>
                <a:blip r:embed="rId3"/>
                <a:stretch>
                  <a:fillRect l="-1372" t="-1186"/>
                </a:stretch>
              </a:blipFill>
            </p:spPr>
            <p:txBody>
              <a:bodyPr/>
              <a:lstStyle/>
              <a:p>
                <a:r>
                  <a:rPr lang="it-IT">
                    <a:noFill/>
                  </a:rPr>
                  <a:t> </a:t>
                </a:r>
              </a:p>
            </p:txBody>
          </p:sp>
        </mc:Fallback>
      </mc:AlternateContent>
      <p:sp>
        <p:nvSpPr>
          <p:cNvPr id="6" name="Segnaposto contenuto 5">
            <a:extLst>
              <a:ext uri="{FF2B5EF4-FFF2-40B4-BE49-F238E27FC236}">
                <a16:creationId xmlns:a16="http://schemas.microsoft.com/office/drawing/2014/main" id="{49DBF989-AEE8-08D1-87CC-D853222B25C0}"/>
              </a:ext>
            </a:extLst>
          </p:cNvPr>
          <p:cNvSpPr>
            <a:spLocks noGrp="1"/>
          </p:cNvSpPr>
          <p:nvPr>
            <p:ph sz="quarter" idx="16"/>
          </p:nvPr>
        </p:nvSpPr>
        <p:spPr>
          <a:xfrm rot="10800000" flipV="1">
            <a:off x="11327732" y="667277"/>
            <a:ext cx="625643" cy="848701"/>
          </a:xfrm>
        </p:spPr>
        <p:txBody>
          <a:bodyPr>
            <a:normAutofit/>
          </a:bodyPr>
          <a:lstStyle/>
          <a:p>
            <a:endParaRPr lang="it-IT" dirty="0"/>
          </a:p>
        </p:txBody>
      </p:sp>
    </p:spTree>
    <p:extLst>
      <p:ext uri="{BB962C8B-B14F-4D97-AF65-F5344CB8AC3E}">
        <p14:creationId xmlns:p14="http://schemas.microsoft.com/office/powerpoint/2010/main" val="1529033622"/>
      </p:ext>
    </p:extLst>
  </p:cSld>
  <p:clrMapOvr>
    <a:masterClrMapping/>
  </p:clrMapOvr>
</p:sld>
</file>

<file path=ppt/theme/theme1.xml><?xml version="1.0" encoding="utf-8"?>
<a:theme xmlns:a="http://schemas.openxmlformats.org/drawingml/2006/main" name="Personalizzata">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332794_TF78853419_Win32" id="{3ED6E92A-08EA-49C8-8CDD-3C359BC72750}" vid="{18A8D122-DF74-4B77-85CD-55A103CD41CE}"/>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{72B0B85D-DE03-4438-AE07-9A627DF33502}tf78853419_win32</Template>
  <TotalTime>1348</TotalTime>
  <Words>1023</Words>
  <Application>Microsoft Office PowerPoint</Application>
  <PresentationFormat>Widescreen</PresentationFormat>
  <Paragraphs>103</Paragraphs>
  <Slides>20</Slides>
  <Notes>20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20</vt:i4>
      </vt:variant>
    </vt:vector>
  </HeadingPairs>
  <TitlesOfParts>
    <vt:vector size="26" baseType="lpstr">
      <vt:lpstr>Arial</vt:lpstr>
      <vt:lpstr>Calibri</vt:lpstr>
      <vt:lpstr>Cambria Math</vt:lpstr>
      <vt:lpstr>Franklin Gothic Book</vt:lpstr>
      <vt:lpstr>Franklin Gothic Demi</vt:lpstr>
      <vt:lpstr>Personalizzata</vt:lpstr>
      <vt:lpstr>Put-Call parity equation su opzioni europee ed americane</vt:lpstr>
      <vt:lpstr>Indice</vt:lpstr>
      <vt:lpstr>Introduzione – Contesto(1)</vt:lpstr>
      <vt:lpstr>Introduzione – Contesto(2)</vt:lpstr>
      <vt:lpstr>Introduzione - Obbiettivi</vt:lpstr>
      <vt:lpstr>Metodologia – Modello (1)</vt:lpstr>
      <vt:lpstr>Metodologia – Modello (2)</vt:lpstr>
      <vt:lpstr>Metodologia – Modello (3)</vt:lpstr>
      <vt:lpstr>Metodologia – Calcolo del tasso risk-free</vt:lpstr>
      <vt:lpstr>Metodologia – Calcolo della volatilità</vt:lpstr>
      <vt:lpstr>Risultati – Stock (1)</vt:lpstr>
      <vt:lpstr>Risultati – Stock (2)</vt:lpstr>
      <vt:lpstr>Risultati – Stock (3)</vt:lpstr>
      <vt:lpstr>Risultati – Opzioni europee (1)</vt:lpstr>
      <vt:lpstr>Risultati – Opzioni europee (2)</vt:lpstr>
      <vt:lpstr>Risultati – Opzioni americane (1)</vt:lpstr>
      <vt:lpstr>Risultati – Opzioni americane (2)</vt:lpstr>
      <vt:lpstr>Conclusioni</vt:lpstr>
      <vt:lpstr>Riferimenti</vt:lpstr>
      <vt:lpstr>Grazie per l’attenzione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Matteo Conti</dc:creator>
  <cp:lastModifiedBy>matteo conti</cp:lastModifiedBy>
  <cp:revision>26</cp:revision>
  <dcterms:created xsi:type="dcterms:W3CDTF">2025-01-23T17:15:09Z</dcterms:created>
  <dcterms:modified xsi:type="dcterms:W3CDTF">2025-02-08T23:02:15Z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