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9"/>
  </p:notesMasterIdLst>
  <p:handoutMasterIdLst>
    <p:handoutMasterId r:id="rId20"/>
  </p:handoutMasterIdLst>
  <p:sldIdLst>
    <p:sldId id="410" r:id="rId5"/>
    <p:sldId id="383" r:id="rId6"/>
    <p:sldId id="413" r:id="rId7"/>
    <p:sldId id="423" r:id="rId8"/>
    <p:sldId id="422" r:id="rId9"/>
    <p:sldId id="414" r:id="rId10"/>
    <p:sldId id="415" r:id="rId11"/>
    <p:sldId id="416" r:id="rId12"/>
    <p:sldId id="417" r:id="rId13"/>
    <p:sldId id="418" r:id="rId14"/>
    <p:sldId id="419" r:id="rId15"/>
    <p:sldId id="420" r:id="rId16"/>
    <p:sldId id="421" r:id="rId17"/>
    <p:sldId id="398" r:id="rId18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ore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6327" autoAdjust="0"/>
  </p:normalViewPr>
  <p:slideViewPr>
    <p:cSldViewPr snapToGrid="0">
      <p:cViewPr varScale="1">
        <p:scale>
          <a:sx n="140" d="100"/>
          <a:sy n="140" d="100"/>
        </p:scale>
        <p:origin x="144" y="54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82" d="100"/>
          <a:sy n="82" d="100"/>
        </p:scale>
        <p:origin x="395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it-IT" sz="1200"/>
            </a:lvl1pPr>
          </a:lstStyle>
          <a:p>
            <a:pPr rtl="0"/>
            <a:fld id="{F43FFF67-0A66-4BA5-8D01-D7436A93C5DC}" type="datetime1">
              <a:rPr lang="it-IT" smtClean="0"/>
              <a:t>26/01/2025</a:t>
            </a:fld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it-IT" sz="1200"/>
            </a:lvl1pPr>
          </a:lstStyle>
          <a:p>
            <a:pPr rtl="0"/>
            <a:fld id="{E2C230DF-5933-439D-898F-38E9AC9BA688}" type="slidenum">
              <a:rPr lang="it-IT" smtClean="0"/>
              <a:t>‹N›</a:t>
            </a:fld>
            <a:endParaRPr lang="it-IT" dirty="0"/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it-IT" sz="1200"/>
            </a:lvl1pPr>
          </a:lstStyle>
          <a:p>
            <a:pPr rtl="0"/>
            <a:endParaRPr lang="it-IT" dirty="0"/>
          </a:p>
        </p:txBody>
      </p:sp>
      <p:sp>
        <p:nvSpPr>
          <p:cNvPr id="8" name="Segnaposto intestazione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it-IT" sz="1200"/>
            </a:lvl1pPr>
          </a:lstStyle>
          <a:p>
            <a:pPr rtl="0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it-IT"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it-IT" sz="1200"/>
            </a:lvl1pPr>
          </a:lstStyle>
          <a:p>
            <a:fld id="{CCC7B77D-D2C2-452D-80DB-AB1E949B0C69}" type="datetime1">
              <a:rPr lang="it-IT" smtClean="0"/>
              <a:pPr/>
              <a:t>26/01/2025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it-IT"/>
            </a:defPPr>
          </a:lstStyle>
          <a:p>
            <a:pPr lvl="0" rtl="0"/>
            <a:r>
              <a:rPr lang="it-IT"/>
              <a:t>Fare clic per modificare lo stile del titolo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it-IT" sz="1200"/>
            </a:lvl1pPr>
          </a:lstStyle>
          <a:p>
            <a:pPr rtl="0"/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it-IT" sz="1200"/>
            </a:lvl1pPr>
          </a:lstStyle>
          <a:p>
            <a:pPr rtl="0"/>
            <a:fld id="{A89C7E07-3C67-C64C-8DA0-0404F6303970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A89C7E07-3C67-C64C-8DA0-0404F6303970}" type="slidenum">
              <a:rPr lang="it-IT" smtClean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2A5073-D91D-8952-C266-47A6B19ADC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6B38A9C6-1DAD-6271-4DFA-363FCE53DF5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2C7F567B-7056-77C4-CDFB-746F119CA2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5A8E731-9AAB-AB82-AF40-54DB89CF5A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A89C7E07-3C67-C64C-8DA0-0404F6303970}" type="slidenum">
              <a:rPr lang="it-IT" smtClean="0"/>
              <a:t>10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6840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7979CB-9123-9530-D7C7-76E87B288F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EF42DAF2-FC5E-8138-4168-A95C4DD4A52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E8C9C226-AD00-9167-3A0B-59B807DC99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1E1642D-0E8A-F22F-C04B-3F66E872F5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A89C7E07-3C67-C64C-8DA0-0404F6303970}" type="slidenum">
              <a:rPr lang="it-IT" smtClean="0"/>
              <a:t>11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393836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E5AD7B-9E3B-8A1E-E0E8-FC9C20AD75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8B691358-0732-2B1D-BC40-4E432FDC508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A315C052-99AD-AE9D-E06B-BEAE25D8CC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BB763B9-CE5F-0CDD-87CE-7A2C7A489E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A89C7E07-3C67-C64C-8DA0-0404F6303970}" type="slidenum">
              <a:rPr lang="it-IT" smtClean="0"/>
              <a:t>12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252225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FD7CF6-76DD-D3C4-64F9-1C99ECAD39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7A91C00F-34A7-9DD4-50C0-F6447807505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92D6B711-2D17-47E0-2814-8FCAA17E28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76A4D81-1023-1DC6-502C-732E8CAEDE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A89C7E07-3C67-C64C-8DA0-0404F6303970}" type="slidenum">
              <a:rPr lang="it-IT" smtClean="0"/>
              <a:t>13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248020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A89C7E07-3C67-C64C-8DA0-0404F6303970}" type="slidenum">
              <a:rPr lang="it-IT" smtClean="0"/>
              <a:t>14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65923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A89C7E07-3C67-C64C-8DA0-0404F6303970}" type="slidenum">
              <a:rPr lang="it-IT" smtClean="0"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13416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7C54DB-3308-24CA-4270-78F5F0CE54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F5678DD9-9D94-10E6-993B-3E8834913DE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81D08908-E931-BFB3-F6CE-77B8DE9AA5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47CE822-9F99-15C2-CC2A-4860868F73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A89C7E07-3C67-C64C-8DA0-0404F6303970}" type="slidenum">
              <a:rPr lang="it-IT" smtClean="0"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62967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183D96-FC8E-E34E-47D0-377EB78112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23380659-C447-C8ED-FCE1-8E0BDF99356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BB555AEE-C62F-854E-3D10-B096A3161A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67378BA-5893-6770-C4D3-D3C07A29B7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A89C7E07-3C67-C64C-8DA0-0404F6303970}" type="slidenum">
              <a:rPr lang="it-IT" smtClean="0"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542261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A2F6AF-EB73-A91C-058A-C30628D758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2F996B00-506C-FF7D-7096-B45AD073ACA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08F6AAE9-A247-19BD-BEDD-E10B40E0F3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8C7F44B-8CF6-DBBC-9D71-8F30D23250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A89C7E07-3C67-C64C-8DA0-0404F6303970}" type="slidenum">
              <a:rPr lang="it-IT" smtClean="0"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139467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87E253-4143-1C47-8479-1B4639D2AB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EA423001-3A7B-1D4F-C0AF-26183A46C58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A947C12E-DFB7-1E9C-F89C-16AB403035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7209F0F-34F7-969C-C581-93CD1962E0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A89C7E07-3C67-C64C-8DA0-0404F6303970}" type="slidenum">
              <a:rPr lang="it-IT" smtClean="0"/>
              <a:t>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922522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BB20AF-5C5C-E520-7B45-4F854544B1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FC7801A2-8233-A385-EFBB-BC29B88BD33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6966C481-01FC-F8D9-DAF7-D07B1A3F76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3B9200F-5846-77EE-8C62-3F62DC7E70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A89C7E07-3C67-C64C-8DA0-0404F6303970}" type="slidenum">
              <a:rPr lang="it-IT" smtClean="0"/>
              <a:t>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799715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C147FE-214E-59D9-1C02-BF8C76EE0C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8AD1A5F9-6B7A-1CB7-336A-4FC0C46B8B7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EE488300-A86A-8A4C-17F2-6AF75C0FA3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8770FB6-3DA8-B9FB-B7EA-639CE77386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A89C7E07-3C67-C64C-8DA0-0404F6303970}" type="slidenum">
              <a:rPr lang="it-IT" smtClean="0"/>
              <a:t>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04214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3D07F0-50C0-EF5E-F4EB-6478321D4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FF23AEDC-4EA1-1F9F-B1EE-3F781E08757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4AE566BE-3CB8-59EE-29F3-526FD2782C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CDBDD75-3EE2-1FF3-9722-FA89AF5B97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A89C7E07-3C67-C64C-8DA0-0404F6303970}" type="slidenum">
              <a:rPr lang="it-IT" smtClean="0"/>
              <a:t>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64545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it-IT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/>
              <a:t>Fare clic per inserire il titolo </a:t>
            </a:r>
          </a:p>
        </p:txBody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igura a mano libera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1" name="Figura a mano libera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2" name="Figura a mano libera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</p:grp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 del titolo e tabell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o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igura a mano libera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5" name="Figura a mano libera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7" name="Figura a mano libera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</p:grpSp>
      <p:sp>
        <p:nvSpPr>
          <p:cNvPr id="16" name="Tito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it-IT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/>
              <a:t>Fare clic per inserire il titolo </a:t>
            </a: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Segnaposto contenuto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it-IT" sz="2000"/>
            </a:lvl1pPr>
            <a:lvl2pPr marL="457200" indent="0">
              <a:spcBef>
                <a:spcPts val="1800"/>
              </a:spcBef>
              <a:buNone/>
              <a:defRPr lang="it-IT" sz="2000"/>
            </a:lvl2pPr>
            <a:lvl3pPr marL="914400" indent="0">
              <a:spcBef>
                <a:spcPts val="1800"/>
              </a:spcBef>
              <a:buNone/>
              <a:defRPr lang="it-IT" sz="2000"/>
            </a:lvl3pPr>
            <a:lvl4pPr marL="1371600" indent="0">
              <a:spcBef>
                <a:spcPts val="1800"/>
              </a:spcBef>
              <a:buNone/>
              <a:defRPr lang="it-IT" sz="2000"/>
            </a:lvl4pPr>
            <a:lvl5pPr marL="1828800" indent="0">
              <a:spcBef>
                <a:spcPts val="1800"/>
              </a:spcBef>
              <a:buNone/>
              <a:defRPr lang="it-IT" sz="2000"/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 rtlCol="0">
            <a:normAutofit/>
          </a:bodyPr>
          <a:lstStyle>
            <a:lvl1pPr marL="0" indent="0">
              <a:spcBef>
                <a:spcPts val="1800"/>
              </a:spcBef>
              <a:buNone/>
              <a:defRPr lang="it-IT" sz="2000"/>
            </a:lvl1pPr>
            <a:lvl2pPr>
              <a:spcBef>
                <a:spcPts val="600"/>
              </a:spcBef>
              <a:defRPr lang="it-IT" sz="2000"/>
            </a:lvl2pPr>
            <a:lvl3pPr>
              <a:spcBef>
                <a:spcPts val="1800"/>
              </a:spcBef>
              <a:defRPr lang="it-IT" sz="2000"/>
            </a:lvl3pPr>
            <a:lvl4pPr>
              <a:spcBef>
                <a:spcPts val="1800"/>
              </a:spcBef>
              <a:defRPr lang="it-IT" sz="2000"/>
            </a:lvl4pPr>
            <a:lvl5pPr>
              <a:spcBef>
                <a:spcPts val="1800"/>
              </a:spcBef>
              <a:defRPr lang="it-IT" sz="2000"/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294A09A9-5501-47C1-A89A-A340965A2BE2}" type="slidenum">
              <a:rPr lang="it-IT" smtClean="0"/>
              <a:pPr/>
              <a:t>‹N›</a:t>
            </a:fld>
            <a:endParaRPr lang="it-IT" dirty="0">
              <a:latin typeface="+mn-lt"/>
            </a:endParaRPr>
          </a:p>
        </p:txBody>
      </p:sp>
      <p:sp>
        <p:nvSpPr>
          <p:cNvPr id="8" name="Segnaposto dat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due contenuti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o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igura a mano libera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3" name="Figura a mano libera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4" name="Figura a mano libera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</p:grpSp>
      <p:sp>
        <p:nvSpPr>
          <p:cNvPr id="16" name="Tito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it-IT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/>
              <a:t>Fare clic per inserire il titolo </a:t>
            </a: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 rtlCol="0">
            <a:normAutofit/>
          </a:bodyPr>
          <a:lstStyle>
            <a:lvl1pPr marL="0" indent="0">
              <a:spcBef>
                <a:spcPts val="1800"/>
              </a:spcBef>
              <a:buNone/>
              <a:defRPr lang="it-IT" sz="2000"/>
            </a:lvl1pPr>
            <a:lvl2pPr>
              <a:spcBef>
                <a:spcPts val="600"/>
              </a:spcBef>
              <a:defRPr lang="it-IT" sz="2000"/>
            </a:lvl2pPr>
            <a:lvl3pPr>
              <a:spcBef>
                <a:spcPts val="1800"/>
              </a:spcBef>
              <a:defRPr lang="it-IT" sz="2000"/>
            </a:lvl3pPr>
            <a:lvl4pPr>
              <a:spcBef>
                <a:spcPts val="1800"/>
              </a:spcBef>
              <a:defRPr lang="it-IT" sz="2000"/>
            </a:lvl4pPr>
            <a:lvl5pPr>
              <a:spcBef>
                <a:spcPts val="1800"/>
              </a:spcBef>
              <a:defRPr lang="it-IT" sz="2000"/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7" name="Segnaposto contenuto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 rtlCol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lang="it-IT" sz="2000"/>
            </a:lvl1pPr>
            <a:lvl2pPr>
              <a:spcBef>
                <a:spcPts val="1800"/>
              </a:spcBef>
              <a:defRPr lang="it-IT" sz="2000"/>
            </a:lvl2pPr>
            <a:lvl3pPr>
              <a:spcBef>
                <a:spcPts val="1800"/>
              </a:spcBef>
              <a:defRPr lang="it-IT" sz="2000"/>
            </a:lvl3pPr>
            <a:lvl4pPr>
              <a:spcBef>
                <a:spcPts val="1800"/>
              </a:spcBef>
              <a:defRPr lang="it-IT" sz="2000"/>
            </a:lvl4pPr>
            <a:lvl5pPr>
              <a:spcBef>
                <a:spcPts val="1800"/>
              </a:spcBef>
              <a:defRPr lang="it-IT" sz="2000"/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8" name="Segnaposto dat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>
              <a:latin typeface="+mn-lt"/>
            </a:endParaRPr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294A09A9-5501-47C1-A89A-A340965A2BE2}" type="slidenum">
              <a:rPr lang="it-IT" smtClean="0"/>
              <a:pPr/>
              <a:t>‹N›</a:t>
            </a:fld>
            <a:endParaRPr lang="it-IT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a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it-IT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/>
              <a:t>Fare clic per inserire il titolo </a:t>
            </a:r>
          </a:p>
        </p:txBody>
      </p:sp>
      <p:sp>
        <p:nvSpPr>
          <p:cNvPr id="9" name="Segnaposto tabella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 rtlCol="0">
            <a:noAutofit/>
          </a:bodyPr>
          <a:lstStyle>
            <a:lvl1pPr>
              <a:defRPr lang="it-IT"/>
            </a:lvl1pPr>
          </a:lstStyle>
          <a:p>
            <a:pPr rtl="0"/>
            <a:r>
              <a:rPr lang="it-IT"/>
              <a:t>Fare clic sull'icona per inserire una tabella</a:t>
            </a:r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294A09A9-5501-47C1-A89A-A340965A2BE2}" type="slidenum">
              <a:rPr lang="it-IT" smtClean="0"/>
              <a:pPr/>
              <a:t>‹N›</a:t>
            </a:fld>
            <a:endParaRPr lang="it-IT" dirty="0">
              <a:latin typeface="+mn-lt"/>
            </a:endParaRPr>
          </a:p>
        </p:txBody>
      </p:sp>
      <p:sp>
        <p:nvSpPr>
          <p:cNvPr id="8" name="Segnaposto dat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>
              <a:latin typeface="+mn-lt"/>
            </a:endParaRP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it-IT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/>
              <a:t>Fare clic per inserire il titolo </a:t>
            </a:r>
          </a:p>
        </p:txBody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igura a mano libera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1" name="Figura a mano libera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2" name="Figura a mano libera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</p:grpSp>
      <p:sp>
        <p:nvSpPr>
          <p:cNvPr id="18" name="Segnaposto testo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it-IT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it-IT" sz="4000"/>
            </a:lvl2pPr>
            <a:lvl3pPr>
              <a:defRPr lang="it-IT" sz="4000"/>
            </a:lvl3pPr>
            <a:lvl4pPr>
              <a:defRPr lang="it-IT" sz="4000"/>
            </a:lvl4pPr>
            <a:lvl5pPr>
              <a:defRPr lang="it-IT" sz="4000"/>
            </a:lvl5pPr>
          </a:lstStyle>
          <a:p>
            <a:pPr lvl="0" rtl="0"/>
            <a:r>
              <a:rPr lang="it-IT"/>
              <a:t>Fare clic per inserire il testo</a:t>
            </a: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o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Forma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8" name="Figura a mano libera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9" name="Figura a mano libera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0" name="Figura a mano libera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1" name="Figura a mano libera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</p:grpSp>
      <p:sp>
        <p:nvSpPr>
          <p:cNvPr id="12" name="Titolo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it-IT" sz="4400" b="1" i="0" spc="50" baseline="0">
                <a:latin typeface="+mj-lt"/>
              </a:defRPr>
            </a:lvl1pPr>
          </a:lstStyle>
          <a:p>
            <a:pPr rtl="0"/>
            <a:r>
              <a:rPr lang="it-IT"/>
              <a:t>Fare clic per inserire il titolo </a:t>
            </a:r>
          </a:p>
        </p:txBody>
      </p:sp>
      <p:sp>
        <p:nvSpPr>
          <p:cNvPr id="2" name="Segnaposto contenuto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 rtlCol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it-IT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lang="it-IT" sz="2000"/>
            </a:lvl2pPr>
            <a:lvl3pPr indent="-283464">
              <a:spcBef>
                <a:spcPts val="1800"/>
              </a:spcBef>
              <a:defRPr lang="it-IT" sz="2000"/>
            </a:lvl3pPr>
            <a:lvl4pPr indent="-283464">
              <a:spcBef>
                <a:spcPts val="1800"/>
              </a:spcBef>
              <a:defRPr lang="it-IT" sz="2000"/>
            </a:lvl4pPr>
            <a:lvl5pPr indent="-283464">
              <a:spcBef>
                <a:spcPts val="1800"/>
              </a:spcBef>
              <a:defRPr lang="it-IT" sz="2000"/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43" name="Segnaposto numero diapositiva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294A09A9-5501-47C1-A89A-A340965A2BE2}" type="slidenum">
              <a:rPr lang="it-IT" smtClean="0"/>
              <a:pPr/>
              <a:t>‹N›</a:t>
            </a:fld>
            <a:endParaRPr lang="it-IT" dirty="0">
              <a:latin typeface="+mn-lt"/>
            </a:endParaRPr>
          </a:p>
        </p:txBody>
      </p:sp>
      <p:sp>
        <p:nvSpPr>
          <p:cNvPr id="42" name="Segnaposto data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>
              <a:latin typeface="+mn-lt"/>
            </a:endParaRP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sezion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immagine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 rtlCol="0">
            <a:noAutofit/>
          </a:bodyPr>
          <a:lstStyle>
            <a:lvl1pPr marL="0" indent="0" algn="ctr">
              <a:buNone/>
              <a:defRPr lang="it-IT"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it-IT"/>
              <a:t>Fare clic sull'icona per inserire un'immagine</a:t>
            </a:r>
          </a:p>
        </p:txBody>
      </p:sp>
      <p:sp>
        <p:nvSpPr>
          <p:cNvPr id="18" name="Titolo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it-IT"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it-IT"/>
              <a:t>Fare clic per inserire il titolo 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it-IT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/>
              <a:t>Fare clic per inserire il titolo </a:t>
            </a:r>
          </a:p>
        </p:txBody>
      </p:sp>
      <p:sp>
        <p:nvSpPr>
          <p:cNvPr id="6" name="Segnaposto immagine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 rtlCol="0">
            <a:normAutofit/>
          </a:bodyPr>
          <a:lstStyle>
            <a:lvl1pPr marL="0" indent="0" algn="ctr">
              <a:buNone/>
              <a:defRPr lang="it-IT" sz="2000"/>
            </a:lvl1pPr>
          </a:lstStyle>
          <a:p>
            <a:pPr rtl="0"/>
            <a:r>
              <a:rPr lang="it-IT"/>
              <a:t>Fare clic sull'icona per inserire un'immagine</a:t>
            </a:r>
          </a:p>
        </p:txBody>
      </p:sp>
      <p:sp>
        <p:nvSpPr>
          <p:cNvPr id="18" name="Segnaposto testo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it-IT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it-IT" sz="4000"/>
            </a:lvl2pPr>
            <a:lvl3pPr>
              <a:defRPr lang="it-IT" sz="4000"/>
            </a:lvl3pPr>
            <a:lvl4pPr>
              <a:defRPr lang="it-IT" sz="4000"/>
            </a:lvl4pPr>
            <a:lvl5pPr>
              <a:defRPr lang="it-IT" sz="4000"/>
            </a:lvl5pPr>
          </a:lstStyle>
          <a:p>
            <a:pPr lvl="0" rtl="0"/>
            <a:r>
              <a:rPr lang="it-IT"/>
              <a:t>Fare clic per inserire il testo</a:t>
            </a:r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epilogo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uppo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igura a mano libera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2" name="Figura a mano libera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3" name="Figura a mano libera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</p:grpSp>
      <p:sp>
        <p:nvSpPr>
          <p:cNvPr id="32" name="Titolo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it-IT" sz="4400" b="1" i="0">
                <a:latin typeface="+mj-lt"/>
              </a:defRPr>
            </a:lvl1pPr>
          </a:lstStyle>
          <a:p>
            <a:pPr rtl="0"/>
            <a:r>
              <a:rPr lang="it-IT"/>
              <a:t>Fare clic per inserire il titolo </a:t>
            </a:r>
          </a:p>
        </p:txBody>
      </p:sp>
      <p:sp>
        <p:nvSpPr>
          <p:cNvPr id="2" name="Segnaposto contenuto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 rtlCol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lang="it-IT" sz="2000"/>
            </a:lvl1pPr>
            <a:lvl2pPr indent="-283464">
              <a:spcBef>
                <a:spcPts val="1800"/>
              </a:spcBef>
              <a:defRPr lang="it-IT" sz="2000"/>
            </a:lvl2pPr>
            <a:lvl3pPr indent="-283464">
              <a:spcBef>
                <a:spcPts val="1800"/>
              </a:spcBef>
              <a:defRPr lang="it-IT" sz="2000"/>
            </a:lvl3pPr>
            <a:lvl4pPr indent="-283464">
              <a:spcBef>
                <a:spcPts val="1800"/>
              </a:spcBef>
              <a:defRPr lang="it-IT" sz="2000"/>
            </a:lvl4pPr>
            <a:lvl5pPr indent="-283464">
              <a:spcBef>
                <a:spcPts val="1800"/>
              </a:spcBef>
              <a:defRPr lang="it-IT" sz="2000"/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294A09A9-5501-47C1-A89A-A340965A2BE2}" type="slidenum">
              <a:rPr lang="it-IT" smtClean="0"/>
              <a:pPr/>
              <a:t>‹N›</a:t>
            </a:fld>
            <a:endParaRPr lang="it-IT" dirty="0">
              <a:latin typeface="+mn-lt"/>
            </a:endParaRP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it-IT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/>
              <a:t>Fare clic per inserire il titolo </a:t>
            </a:r>
          </a:p>
        </p:txBody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igura a mano libera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1" name="Figura a mano libera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2" name="Figura a mano libera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</p:grp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Segnaposto testo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it-IT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it-IT" sz="4000"/>
            </a:lvl2pPr>
            <a:lvl3pPr>
              <a:defRPr lang="it-IT" sz="4000"/>
            </a:lvl3pPr>
            <a:lvl4pPr>
              <a:defRPr lang="it-IT" sz="4000"/>
            </a:lvl4pPr>
            <a:lvl5pPr>
              <a:defRPr lang="it-IT" sz="4000"/>
            </a:lvl5pPr>
          </a:lstStyle>
          <a:p>
            <a:pPr lvl="0" rtl="0"/>
            <a:r>
              <a:rPr lang="it-IT"/>
              <a:t>Fare clic per inserire il testo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due contenuti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o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igura a mano libera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3" name="Figura a mano libera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4" name="Figura a mano libera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</p:grpSp>
      <p:sp>
        <p:nvSpPr>
          <p:cNvPr id="16" name="Tito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it-IT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/>
              <a:t>Fare clic per inserire il titolo </a:t>
            </a:r>
          </a:p>
        </p:txBody>
      </p:sp>
      <p:sp>
        <p:nvSpPr>
          <p:cNvPr id="2" name="Segnaposto contenuto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it-IT" sz="2000"/>
            </a:lvl1pPr>
            <a:lvl2pPr marL="283464" indent="-283464">
              <a:spcBef>
                <a:spcPts val="1800"/>
              </a:spcBef>
              <a:defRPr lang="it-IT" sz="2000"/>
            </a:lvl2pPr>
            <a:lvl3pPr marL="594360" indent="-283464">
              <a:spcBef>
                <a:spcPts val="1800"/>
              </a:spcBef>
              <a:defRPr lang="it-IT" sz="2000"/>
            </a:lvl3pPr>
            <a:lvl4pPr marL="822960" indent="-283464">
              <a:spcBef>
                <a:spcPts val="1800"/>
              </a:spcBef>
              <a:defRPr lang="it-IT" sz="2000"/>
            </a:lvl4pPr>
            <a:lvl5pPr marL="1005840" indent="-283464">
              <a:spcBef>
                <a:spcPts val="1800"/>
              </a:spcBef>
              <a:defRPr lang="it-IT" sz="2000"/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3" name="Segnaposto contenuto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it-IT" sz="2000"/>
            </a:lvl1pPr>
            <a:lvl2pPr marL="283464" indent="-283464">
              <a:spcBef>
                <a:spcPts val="1800"/>
              </a:spcBef>
              <a:defRPr lang="it-IT" sz="2000"/>
            </a:lvl2pPr>
            <a:lvl3pPr marL="548640" indent="-283464">
              <a:spcBef>
                <a:spcPts val="1800"/>
              </a:spcBef>
              <a:defRPr lang="it-IT" sz="2000"/>
            </a:lvl3pPr>
            <a:lvl4pPr marL="822960" indent="-283464">
              <a:spcBef>
                <a:spcPts val="1800"/>
              </a:spcBef>
              <a:defRPr lang="it-IT" sz="2000"/>
            </a:lvl4pPr>
            <a:lvl5pPr marL="1005840" indent="-283464">
              <a:spcBef>
                <a:spcPts val="1800"/>
              </a:spcBef>
              <a:defRPr lang="it-IT" sz="2000"/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294A09A9-5501-47C1-A89A-A340965A2BE2}" type="slidenum">
              <a:rPr lang="it-IT" smtClean="0"/>
              <a:pPr/>
              <a:t>‹N›</a:t>
            </a:fld>
            <a:endParaRPr lang="it-IT" dirty="0">
              <a:latin typeface="+mn-lt"/>
            </a:endParaRPr>
          </a:p>
        </p:txBody>
      </p:sp>
      <p:sp>
        <p:nvSpPr>
          <p:cNvPr id="8" name="Segnaposto dat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>
              <a:latin typeface="+mn-lt"/>
            </a:endParaRP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o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Forma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3" name="Figura a mano libera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4" name="Figura a mano libera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8" name="Figura a mano libera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9" name="Figura a mano libera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</p:grpSp>
      <p:sp>
        <p:nvSpPr>
          <p:cNvPr id="16" name="Tito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it-IT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/>
              <a:t>Fare clic per inserire il titolo </a:t>
            </a: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Segnaposto contenuto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 rtlCol="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lang="it-IT"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lang="it-IT"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lang="it-IT" sz="2000"/>
            </a:lvl3pPr>
            <a:lvl4pPr marL="1371600" indent="0">
              <a:spcBef>
                <a:spcPts val="1800"/>
              </a:spcBef>
              <a:buFont typeface="+mj-lt"/>
              <a:buNone/>
              <a:defRPr lang="it-IT"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lang="it-IT" sz="2000"/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endParaRPr lang="it-IT" dirty="0"/>
          </a:p>
        </p:txBody>
      </p:sp>
      <p:sp>
        <p:nvSpPr>
          <p:cNvPr id="2" name="Segnaposto contenuto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it-IT" sz="2000"/>
            </a:lvl1pPr>
            <a:lvl2pPr marL="283464" indent="-283464">
              <a:spcBef>
                <a:spcPts val="1800"/>
              </a:spcBef>
              <a:defRPr lang="it-IT" sz="2000"/>
            </a:lvl2pPr>
            <a:lvl3pPr marL="548640" indent="-283464">
              <a:spcBef>
                <a:spcPts val="1800"/>
              </a:spcBef>
              <a:defRPr lang="it-IT" sz="2000"/>
            </a:lvl3pPr>
            <a:lvl4pPr marL="822960" indent="-283464">
              <a:spcBef>
                <a:spcPts val="1800"/>
              </a:spcBef>
              <a:defRPr lang="it-IT" sz="2000"/>
            </a:lvl4pPr>
            <a:lvl5pPr marL="1005840" indent="-283464">
              <a:spcBef>
                <a:spcPts val="1800"/>
              </a:spcBef>
              <a:defRPr lang="it-IT" sz="2000"/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294A09A9-5501-47C1-A89A-A340965A2BE2}" type="slidenum">
              <a:rPr lang="it-IT" smtClean="0"/>
              <a:pPr/>
              <a:t>‹N›</a:t>
            </a:fld>
            <a:endParaRPr lang="it-IT" dirty="0">
              <a:latin typeface="+mn-lt"/>
            </a:endParaRPr>
          </a:p>
        </p:txBody>
      </p:sp>
      <p:sp>
        <p:nvSpPr>
          <p:cNvPr id="8" name="Segnaposto dat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 titolo e immagin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it-IT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/>
              <a:t>Fare clic per inserire il titolo </a:t>
            </a:r>
          </a:p>
        </p:txBody>
      </p:sp>
      <p:sp>
        <p:nvSpPr>
          <p:cNvPr id="3" name="Segnaposto contenuto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it-IT" sz="2000"/>
            </a:lvl1pPr>
            <a:lvl2pPr indent="-283464">
              <a:spcBef>
                <a:spcPts val="1800"/>
              </a:spcBef>
              <a:defRPr lang="it-IT" sz="2000"/>
            </a:lvl2pPr>
            <a:lvl3pPr indent="-283464">
              <a:spcBef>
                <a:spcPts val="1800"/>
              </a:spcBef>
              <a:defRPr lang="it-IT" sz="2000"/>
            </a:lvl3pPr>
            <a:lvl4pPr indent="-283464">
              <a:spcBef>
                <a:spcPts val="1800"/>
              </a:spcBef>
              <a:defRPr lang="it-IT" sz="2000"/>
            </a:lvl4pPr>
            <a:lvl5pPr indent="-283464">
              <a:spcBef>
                <a:spcPts val="1800"/>
              </a:spcBef>
              <a:defRPr lang="it-IT" sz="2000"/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Segnaposto immagine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 rtlCol="0">
            <a:normAutofit/>
          </a:bodyPr>
          <a:lstStyle>
            <a:lvl1pPr marL="0" indent="0" algn="ctr">
              <a:buNone/>
              <a:defRPr lang="it-IT" sz="20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/>
              <a:t>Fare clic sull'icona per inserire un'immagine</a:t>
            </a:r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294A09A9-5501-47C1-A89A-A340965A2BE2}" type="slidenum">
              <a:rPr lang="it-IT" smtClean="0"/>
              <a:pPr/>
              <a:t>‹N›</a:t>
            </a:fld>
            <a:endParaRPr lang="it-IT" dirty="0">
              <a:latin typeface="+mn-lt"/>
            </a:endParaRPr>
          </a:p>
        </p:txBody>
      </p:sp>
      <p:sp>
        <p:nvSpPr>
          <p:cNvPr id="8" name="Segnaposto dat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it-IT"/>
            </a:defPPr>
          </a:lstStyle>
          <a:p>
            <a:pPr lvl="0" rtl="0"/>
            <a:r>
              <a:rPr lang="it-IT"/>
              <a:t>Fare clic per modificare lo stile del titolo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12" name="Segnaposto titolo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it-IT"/>
            </a:defPPr>
          </a:lstStyle>
          <a:p>
            <a:pPr rtl="0"/>
            <a:r>
              <a:rPr lang="it-IT"/>
              <a:t>Fare clic per modificare lo stile del titolo</a:t>
            </a:r>
          </a:p>
        </p:txBody>
      </p:sp>
      <p:sp>
        <p:nvSpPr>
          <p:cNvPr id="30" name="Segnaposto data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lang="it-IT" sz="11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endParaRPr lang="it-IT" dirty="0">
              <a:latin typeface="+mn-lt"/>
            </a:endParaRPr>
          </a:p>
        </p:txBody>
      </p:sp>
      <p:sp>
        <p:nvSpPr>
          <p:cNvPr id="32" name="Segnaposto numero diapositiva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lang="it-IT" sz="1100" b="1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lang="it-IT"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 lang="it-IT">
          <a:solidFill>
            <a:schemeClr val="tx2"/>
          </a:solidFill>
        </a:defRPr>
      </a:lvl2pPr>
      <a:lvl3pPr eaLnBrk="1" hangingPunct="1">
        <a:defRPr lang="it-IT">
          <a:solidFill>
            <a:schemeClr val="tx2"/>
          </a:solidFill>
        </a:defRPr>
      </a:lvl3pPr>
      <a:lvl4pPr eaLnBrk="1" hangingPunct="1">
        <a:defRPr lang="it-IT">
          <a:solidFill>
            <a:schemeClr val="tx2"/>
          </a:solidFill>
        </a:defRPr>
      </a:lvl4pPr>
      <a:lvl5pPr eaLnBrk="1" hangingPunct="1">
        <a:defRPr lang="it-IT">
          <a:solidFill>
            <a:schemeClr val="tx2"/>
          </a:solidFill>
        </a:defRPr>
      </a:lvl5pPr>
      <a:lvl6pPr eaLnBrk="1" hangingPunct="1">
        <a:defRPr lang="it-IT">
          <a:solidFill>
            <a:schemeClr val="tx2"/>
          </a:solidFill>
        </a:defRPr>
      </a:lvl6pPr>
      <a:lvl7pPr eaLnBrk="1" hangingPunct="1">
        <a:defRPr lang="it-IT">
          <a:solidFill>
            <a:schemeClr val="tx2"/>
          </a:solidFill>
        </a:defRPr>
      </a:lvl7pPr>
      <a:lvl8pPr eaLnBrk="1" hangingPunct="1">
        <a:defRPr lang="it-IT">
          <a:solidFill>
            <a:schemeClr val="tx2"/>
          </a:solidFill>
        </a:defRPr>
      </a:lvl8pPr>
      <a:lvl9pPr eaLnBrk="1" hangingPunct="1">
        <a:defRPr lang="it-IT"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it-IT"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16278" y="1347537"/>
            <a:ext cx="7880025" cy="2355782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Put-Call </a:t>
            </a:r>
            <a:r>
              <a:rPr lang="it-IT" dirty="0" err="1"/>
              <a:t>parity</a:t>
            </a:r>
            <a:r>
              <a:rPr lang="it-IT" dirty="0"/>
              <a:t> </a:t>
            </a:r>
            <a:r>
              <a:rPr lang="it-IT" dirty="0" err="1"/>
              <a:t>equation</a:t>
            </a:r>
            <a:r>
              <a:rPr lang="it-IT" dirty="0"/>
              <a:t> su opzioni europee ed americane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5542E45-E916-0294-F747-E397F7BEE5F1}"/>
              </a:ext>
            </a:extLst>
          </p:cNvPr>
          <p:cNvSpPr txBox="1"/>
          <p:nvPr/>
        </p:nvSpPr>
        <p:spPr>
          <a:xfrm>
            <a:off x="5985711" y="4360004"/>
            <a:ext cx="63250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Matteo Conti – 0323728</a:t>
            </a:r>
          </a:p>
          <a:p>
            <a:r>
              <a:rPr lang="it-IT" sz="1600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Università degli Studi di Roma Tor Vergata</a:t>
            </a:r>
          </a:p>
          <a:p>
            <a:r>
              <a:rPr lang="it-IT" sz="1600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Metodi Probabilistici e Statistici per i Mercati Finanziari - </a:t>
            </a:r>
            <a:r>
              <a:rPr lang="it-IT" sz="1600" dirty="0" err="1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a.a</a:t>
            </a:r>
            <a:r>
              <a:rPr lang="it-IT" sz="1600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. 23/24 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0997102-09EB-B8AE-B60B-EA0A993C97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5711" y="3851740"/>
            <a:ext cx="2534904" cy="307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26A2CE-F3A0-1D6D-BB05-4410DC5589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EB7A48-0908-F603-2FD6-D9E07F91F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sz="4000" b="0" dirty="0"/>
              <a:t>Risultati – Opzioni europee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5531509-4226-62F3-1099-F9C04BCF277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676525"/>
            <a:ext cx="6474193" cy="3597470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Applicare la put call </a:t>
            </a:r>
            <a:r>
              <a:rPr lang="it-IT" dirty="0" err="1"/>
              <a:t>parity</a:t>
            </a:r>
            <a:r>
              <a:rPr lang="it-IT" dirty="0"/>
              <a:t> e tirare fuori la retta di regressione, per farlo ci servono i dati delle opzioni a </a:t>
            </a:r>
            <a:r>
              <a:rPr lang="it-IT" dirty="0" err="1"/>
              <a:t>paritá</a:t>
            </a:r>
            <a:r>
              <a:rPr lang="it-IT" dirty="0"/>
              <a:t> di strike, scadenza e last trade, il valore del titolo, il tasso risk free e la </a:t>
            </a:r>
            <a:r>
              <a:rPr lang="it-IT" dirty="0" err="1"/>
              <a:t>volatilitá</a:t>
            </a:r>
            <a:r>
              <a:rPr lang="it-IT" dirty="0"/>
              <a:t> del titolo dopo in metodologia spiego come faccio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7B7E7A71-E585-445E-7E44-527D25CB9BC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 rot="10800000" flipV="1">
            <a:off x="11327732" y="667277"/>
            <a:ext cx="625643" cy="848701"/>
          </a:xfrm>
        </p:spPr>
        <p:txBody>
          <a:bodyPr>
            <a:normAutofit/>
          </a:bodyPr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72695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E7F4F3-C423-28A2-D6E5-19C8929F64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0BC79A9-7ED9-83B5-CB77-DEA45E658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sz="4000" b="0" dirty="0"/>
              <a:t>Risultati – Opzioni americane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4C90A72-1DEF-E604-1F40-32E0E6C3726F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676525"/>
            <a:ext cx="6474193" cy="3597470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Applicare la put call </a:t>
            </a:r>
            <a:r>
              <a:rPr lang="it-IT" dirty="0" err="1"/>
              <a:t>parity</a:t>
            </a:r>
            <a:r>
              <a:rPr lang="it-IT" dirty="0"/>
              <a:t> e tirare fuori la retta di regressione, per farlo ci servono i dati delle opzioni a </a:t>
            </a:r>
            <a:r>
              <a:rPr lang="it-IT" dirty="0" err="1"/>
              <a:t>paritá</a:t>
            </a:r>
            <a:r>
              <a:rPr lang="it-IT" dirty="0"/>
              <a:t> di strike, scadenza e last trade, il valore del titolo, il tasso risk free e la </a:t>
            </a:r>
            <a:r>
              <a:rPr lang="it-IT" dirty="0" err="1"/>
              <a:t>volatilitá</a:t>
            </a:r>
            <a:r>
              <a:rPr lang="it-IT" dirty="0"/>
              <a:t> del titolo dopo in metodologia spiego come faccio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EEE22862-E979-321D-1130-8F8938C71AF1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 rot="10800000" flipV="1">
            <a:off x="11327732" y="667277"/>
            <a:ext cx="625643" cy="848701"/>
          </a:xfrm>
        </p:spPr>
        <p:txBody>
          <a:bodyPr>
            <a:normAutofit/>
          </a:bodyPr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770538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8AE611-94C5-DCCA-53B0-02CD05165E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7905310-5C38-1B3B-7511-7D0C37D5D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sz="4000" b="0" dirty="0"/>
              <a:t>Conclusioni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EBDD153-840F-C3CB-218B-8EDBD25FE2AF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676525"/>
            <a:ext cx="6474193" cy="3597470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Applicare la put call </a:t>
            </a:r>
            <a:r>
              <a:rPr lang="it-IT" dirty="0" err="1"/>
              <a:t>parity</a:t>
            </a:r>
            <a:r>
              <a:rPr lang="it-IT" dirty="0"/>
              <a:t> e tirare fuori la retta di regressione, per farlo ci servono i dati delle opzioni a </a:t>
            </a:r>
            <a:r>
              <a:rPr lang="it-IT" dirty="0" err="1"/>
              <a:t>paritá</a:t>
            </a:r>
            <a:r>
              <a:rPr lang="it-IT" dirty="0"/>
              <a:t> di strike, scadenza e last trade, il valore del titolo, il tasso risk free e la </a:t>
            </a:r>
            <a:r>
              <a:rPr lang="it-IT" dirty="0" err="1"/>
              <a:t>volatilitá</a:t>
            </a:r>
            <a:r>
              <a:rPr lang="it-IT" dirty="0"/>
              <a:t> del titolo dopo in metodologia spiego come faccio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03CCE4AC-344E-50AA-F6DA-BF9597185A92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 rot="10800000" flipV="1">
            <a:off x="11327732" y="667277"/>
            <a:ext cx="625643" cy="848701"/>
          </a:xfrm>
        </p:spPr>
        <p:txBody>
          <a:bodyPr>
            <a:normAutofit/>
          </a:bodyPr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814966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10C9E3-88BD-E52E-4091-252EA0A301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5D19FA-E00C-2BEB-4B78-A99AF931F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sz="4000" b="0" dirty="0"/>
              <a:t>Riferimenti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B4E52B3-E9D3-7EAB-E7C7-07D4547D206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676525"/>
            <a:ext cx="6474193" cy="3597470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Applicare la put call </a:t>
            </a:r>
            <a:r>
              <a:rPr lang="it-IT" dirty="0" err="1"/>
              <a:t>parity</a:t>
            </a:r>
            <a:r>
              <a:rPr lang="it-IT" dirty="0"/>
              <a:t> e tirare fuori la retta di regressione, per farlo ci servono i dati delle opzioni a </a:t>
            </a:r>
            <a:r>
              <a:rPr lang="it-IT" dirty="0" err="1"/>
              <a:t>paritá</a:t>
            </a:r>
            <a:r>
              <a:rPr lang="it-IT" dirty="0"/>
              <a:t> di strike, scadenza e last trade, il valore del titolo, il tasso risk free e la </a:t>
            </a:r>
            <a:r>
              <a:rPr lang="it-IT" dirty="0" err="1"/>
              <a:t>volatilitá</a:t>
            </a:r>
            <a:r>
              <a:rPr lang="it-IT" dirty="0"/>
              <a:t> del titolo dopo in metodologia spiego come faccio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AA20593-2D7D-7FEC-EDAF-5F60AB61832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 rot="10800000" flipV="1">
            <a:off x="11327732" y="667277"/>
            <a:ext cx="625643" cy="848701"/>
          </a:xfrm>
        </p:spPr>
        <p:txBody>
          <a:bodyPr>
            <a:normAutofit/>
          </a:bodyPr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554224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10C1B7-6E4E-3DEE-50C0-1CA3B1430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59" y="411479"/>
            <a:ext cx="8128535" cy="3291840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b="0" dirty="0"/>
              <a:t>Grazie per l’attenzione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BE734F0-2DDD-AF70-F13D-F9E4C19294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4360" y="4549552"/>
            <a:ext cx="5486400" cy="1645920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>
                <a:solidFill>
                  <a:schemeClr val="bg1"/>
                </a:solidFill>
              </a:rPr>
              <a:t>Matteo Conti - 0323728</a:t>
            </a:r>
          </a:p>
          <a:p>
            <a:pPr rtl="0"/>
            <a:r>
              <a:rPr lang="it-IT" dirty="0">
                <a:solidFill>
                  <a:schemeClr val="bg1"/>
                </a:solidFill>
              </a:rPr>
              <a:t>matteo.conti.97@students.uniroma2.eu</a:t>
            </a:r>
          </a:p>
        </p:txBody>
      </p:sp>
    </p:spTree>
    <p:extLst>
      <p:ext uri="{BB962C8B-B14F-4D97-AF65-F5344CB8AC3E}">
        <p14:creationId xmlns:p14="http://schemas.microsoft.com/office/powerpoint/2010/main" val="4261132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sz="4000" b="0" dirty="0"/>
              <a:t>Indice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B8EBC2C-6DD7-5003-38EB-40753046FE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51227" y="2215065"/>
            <a:ext cx="2497989" cy="1502694"/>
          </a:xfrm>
        </p:spPr>
        <p:txBody>
          <a:bodyPr tIns="457200" rtlCol="0">
            <a:normAutofit/>
          </a:bodyPr>
          <a:lstStyle>
            <a:defPPr>
              <a:defRPr lang="it-IT"/>
            </a:defPPr>
          </a:lstStyle>
          <a:p>
            <a:pPr marL="0" indent="0" rtl="0">
              <a:buNone/>
            </a:pPr>
            <a:r>
              <a:rPr lang="it-IT" sz="1800" b="0" dirty="0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       01. Introduzione</a:t>
            </a:r>
          </a:p>
          <a:p>
            <a:pPr lvl="1"/>
            <a:r>
              <a:rPr lang="it-IT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Contesto</a:t>
            </a:r>
          </a:p>
          <a:p>
            <a:pPr lvl="1"/>
            <a:r>
              <a:rPr lang="it-IT" sz="1600" dirty="0">
                <a:ea typeface="Calibri" panose="020F0502020204030204" pitchFamily="34" charset="0"/>
                <a:cs typeface="Calibri" panose="020F0502020204030204" pitchFamily="34" charset="0"/>
              </a:rPr>
              <a:t>Obbiettivi</a:t>
            </a:r>
            <a:endParaRPr lang="it-IT" sz="1600" dirty="0">
              <a:solidFill>
                <a:schemeClr val="bg1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AB464444-57E8-A64B-F482-E5E8FF2DEB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1026" y="2052608"/>
            <a:ext cx="2238259" cy="180505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075AAF24-BEA5-2765-5E6F-7C1AEE441D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" y="2052607"/>
            <a:ext cx="2238259" cy="180505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369CCD12-B11B-4CF0-757E-1E4EDD0A62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59" y="4310534"/>
            <a:ext cx="2238259" cy="180505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CD121521-9A89-3970-D83E-9D353223CB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2309" y="4304519"/>
            <a:ext cx="2238259" cy="180505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4BBCCCE2-B754-3332-948C-2C292D22DC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8076" y="4306525"/>
            <a:ext cx="2238259" cy="180505"/>
          </a:xfrm>
          <a:prstGeom prst="rect">
            <a:avLst/>
          </a:prstGeom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F8D393C1-F571-A053-C845-839E15BA6E7F}"/>
              </a:ext>
            </a:extLst>
          </p:cNvPr>
          <p:cNvSpPr txBox="1"/>
          <p:nvPr/>
        </p:nvSpPr>
        <p:spPr>
          <a:xfrm>
            <a:off x="3573379" y="2566302"/>
            <a:ext cx="275428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02. Metodologia</a:t>
            </a:r>
            <a:endParaRPr lang="it-IT" sz="2000" dirty="0">
              <a:solidFill>
                <a:schemeClr val="bg1"/>
              </a:solidFill>
              <a:latin typeface="+mj-lt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600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Costruzione del dataset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600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Calcolo del tasso risk free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600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Calcolo della volatilità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B74673EE-3228-2D89-22DA-8B663AFB95ED}"/>
              </a:ext>
            </a:extLst>
          </p:cNvPr>
          <p:cNvSpPr txBox="1"/>
          <p:nvPr/>
        </p:nvSpPr>
        <p:spPr>
          <a:xfrm>
            <a:off x="594359" y="4740008"/>
            <a:ext cx="208101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03. Risultati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Opzioni europee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Opzioni americane</a:t>
            </a:r>
            <a:endParaRPr lang="it-IT" sz="1400" dirty="0">
              <a:solidFill>
                <a:schemeClr val="bg1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14EB9FC6-459F-1AA6-4F00-EF7F335763C9}"/>
              </a:ext>
            </a:extLst>
          </p:cNvPr>
          <p:cNvSpPr txBox="1"/>
          <p:nvPr/>
        </p:nvSpPr>
        <p:spPr>
          <a:xfrm>
            <a:off x="3621026" y="4740008"/>
            <a:ext cx="1751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04. Conclusioni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E955FC47-5637-C717-9238-CCCEF7BC6A16}"/>
              </a:ext>
            </a:extLst>
          </p:cNvPr>
          <p:cNvSpPr txBox="1"/>
          <p:nvPr/>
        </p:nvSpPr>
        <p:spPr>
          <a:xfrm>
            <a:off x="6578076" y="4740008"/>
            <a:ext cx="1705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04. Riferimenti</a:t>
            </a:r>
          </a:p>
        </p:txBody>
      </p:sp>
    </p:spTree>
    <p:extLst>
      <p:ext uri="{BB962C8B-B14F-4D97-AF65-F5344CB8AC3E}">
        <p14:creationId xmlns:p14="http://schemas.microsoft.com/office/powerpoint/2010/main" val="3346685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E23DD5-C09E-340D-9443-6AF3B38090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401ECA-D7AC-E56D-415E-7A046CC0B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sz="4000" b="0" dirty="0"/>
              <a:t>Introduzione – Contesto(1)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BC14D58-BE2E-A75C-789A-A0B9CA52CA7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393783"/>
            <a:ext cx="8167503" cy="3597470"/>
          </a:xfrm>
        </p:spPr>
        <p:txBody>
          <a:bodyPr rtlCol="0">
            <a:normAutofit/>
          </a:bodyPr>
          <a:lstStyle>
            <a:defPPr>
              <a:defRPr lang="it-IT"/>
            </a:defPPr>
          </a:lstStyle>
          <a:p>
            <a:pPr rtl="0"/>
            <a:r>
              <a:rPr lang="it-IT" sz="1600" dirty="0"/>
              <a:t>Nel contesto dei mercati finanziari, l'analisi statistica riveste un ruolo fondamentale nel comprendere e modellare il comportamento dei prezzi degli strumenti finanziari, i quali sono soggetti a fluttuazioni che dipendono da una varietà di fattori:</a:t>
            </a:r>
          </a:p>
          <a:p>
            <a:pPr marL="342900" indent="-342900" rtl="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it-IT" sz="1600" dirty="0"/>
              <a:t>Notizie economiche</a:t>
            </a:r>
          </a:p>
          <a:p>
            <a:pPr marL="342900" indent="-342900" rtl="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it-IT" sz="1600" dirty="0"/>
              <a:t>Decisioni politiche</a:t>
            </a:r>
          </a:p>
          <a:p>
            <a:pPr marL="342900" indent="-342900" rtl="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it-IT" sz="1600" dirty="0"/>
              <a:t>Aspettative </a:t>
            </a:r>
          </a:p>
          <a:p>
            <a:pPr marL="342900" indent="-342900" rtl="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it-IT" sz="1600" dirty="0"/>
              <a:t>Domanda e offerta</a:t>
            </a:r>
          </a:p>
          <a:p>
            <a:pPr rtl="0">
              <a:lnSpc>
                <a:spcPct val="100000"/>
              </a:lnSpc>
            </a:pPr>
            <a:r>
              <a:rPr lang="it-IT" sz="1600" dirty="0"/>
              <a:t>In questo progetto verranno considerati degli strumenti statistici che ci permetteranno di analizzare il comportamento di alcuni derivati, le </a:t>
            </a:r>
            <a:r>
              <a:rPr lang="it-IT" sz="1600" b="1" dirty="0"/>
              <a:t>opzioni</a:t>
            </a:r>
            <a:r>
              <a:rPr lang="it-IT" sz="1600" dirty="0"/>
              <a:t>.</a:t>
            </a:r>
          </a:p>
        </p:txBody>
      </p:sp>
      <p:pic>
        <p:nvPicPr>
          <p:cNvPr id="10" name="Segnaposto contenuto 9" descr="Immagine che contiene schermata, Elementi grafici, design, pixel&#10;&#10;Descrizione generata automaticamente">
            <a:extLst>
              <a:ext uri="{FF2B5EF4-FFF2-40B4-BE49-F238E27FC236}">
                <a16:creationId xmlns:a16="http://schemas.microsoft.com/office/drawing/2014/main" id="{F4FD45BE-BD05-5747-9346-184DDB933EEC}"/>
              </a:ext>
            </a:extLst>
          </p:cNvPr>
          <p:cNvPicPr>
            <a:picLocks noGrp="1" noChangeAspect="1"/>
          </p:cNvPicPr>
          <p:nvPr>
            <p:ph sz="quarter" idx="16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9765" y="2959101"/>
            <a:ext cx="2466833" cy="2466833"/>
          </a:xfrm>
        </p:spPr>
      </p:pic>
    </p:spTree>
    <p:extLst>
      <p:ext uri="{BB962C8B-B14F-4D97-AF65-F5344CB8AC3E}">
        <p14:creationId xmlns:p14="http://schemas.microsoft.com/office/powerpoint/2010/main" val="301776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4EAB9B-2272-3991-3A46-D093464578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6B8B4EB-D44B-2265-9B74-06391EC5F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sz="4000" b="0" dirty="0"/>
              <a:t>Introduzione – Contesto(2)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04CC6D74-1C95-2D33-8688-FB3B1FA5D2F3}"/>
                  </a:ext>
                </a:extLst>
              </p:cNvPr>
              <p:cNvSpPr>
                <a:spLocks noGrp="1"/>
              </p:cNvSpPr>
              <p:nvPr>
                <p:ph sz="quarter" idx="15"/>
              </p:nvPr>
            </p:nvSpPr>
            <p:spPr>
              <a:xfrm>
                <a:off x="594360" y="2417846"/>
                <a:ext cx="8167503" cy="3597470"/>
              </a:xfrm>
            </p:spPr>
            <p:txBody>
              <a:bodyPr rtlCol="0">
                <a:normAutofit/>
              </a:bodyPr>
              <a:lstStyle>
                <a:defPPr>
                  <a:defRPr lang="it-IT"/>
                </a:defPPr>
              </a:lstStyle>
              <a:p>
                <a:pPr rtl="0"/>
                <a:r>
                  <a:rPr lang="it-IT" sz="1600" dirty="0"/>
                  <a:t>Nel progetto verranno considerate due tipi di azioni:</a:t>
                </a:r>
              </a:p>
              <a:p>
                <a:pPr marL="285750" indent="-285750" rtl="0">
                  <a:buFont typeface="Arial" panose="020B0604020202020204" pitchFamily="34" charset="0"/>
                  <a:buChar char="•"/>
                </a:pPr>
                <a:r>
                  <a:rPr lang="it-IT" sz="1600" b="1" dirty="0"/>
                  <a:t>Opzioni europee</a:t>
                </a:r>
                <a:r>
                  <a:rPr lang="it-IT" sz="1600" dirty="0"/>
                  <a:t>, che possono essere esercitate solo a scadenza</a:t>
                </a:r>
              </a:p>
              <a:p>
                <a:pPr>
                  <a:lnSpc>
                    <a:spcPct val="2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sz="16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6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it-IT" sz="16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, 0</m:t>
                              </m:r>
                            </m:e>
                          </m:d>
                        </m:e>
                      </m:func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     </m:t>
                      </m:r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it-IT" sz="1600" b="0" i="0" smtClean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,0)</m:t>
                      </m:r>
                    </m:oMath>
                  </m:oMathPara>
                </a14:m>
                <a:endParaRPr lang="it-IT" sz="1600" dirty="0"/>
              </a:p>
              <a:p>
                <a:pPr marL="285750" indent="-285750" rtl="0">
                  <a:buFont typeface="Arial" panose="020B0604020202020204" pitchFamily="34" charset="0"/>
                  <a:buChar char="•"/>
                </a:pPr>
                <a:r>
                  <a:rPr lang="it-IT" sz="1600" b="1" dirty="0"/>
                  <a:t>Opzioni americane</a:t>
                </a:r>
                <a:r>
                  <a:rPr lang="it-IT" sz="1600" dirty="0"/>
                  <a:t>, che possono essere esercitate anche prima della scadenza</a:t>
                </a:r>
              </a:p>
              <a:p>
                <a:pPr marL="0" lvl="1" indent="0">
                  <a:lnSpc>
                    <a:spcPct val="2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func>
                        <m:func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it-IT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</m:t>
                          </m:r>
                          <m:r>
                            <m:rPr>
                              <m:sty m:val="p"/>
                            </m:rPr>
                            <a:rPr lang="it-IT" sz="16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6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it-IT" sz="16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−,</m:t>
                              </m:r>
                              <m:f>
                                <m:fPr>
                                  <m:ctrlPr>
                                    <a:rPr lang="it-IT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sz="1600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it-IT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it-IT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it-IT" sz="1600" i="1">
                                              <a:latin typeface="Cambria Math" panose="02040503050406030204" pitchFamily="18" charset="0"/>
                                            </a:rPr>
                                            <m:t>1+</m:t>
                                          </m:r>
                                          <m:r>
                                            <a:rPr lang="it-IT" sz="1600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it-IT" sz="1600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  <m:r>
                                        <a:rPr lang="it-IT" sz="16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it-IT" sz="16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</m:func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     </m:t>
                      </m:r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it-IT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m:rPr>
                          <m:sty m:val="p"/>
                        </m:rPr>
                        <a:rPr lang="it-IT" sz="1600" b="0" i="0" smtClean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,0)</m:t>
                      </m:r>
                    </m:oMath>
                  </m:oMathPara>
                </a14:m>
                <a:endParaRPr lang="it-IT" sz="1600" dirty="0"/>
              </a:p>
              <a:p>
                <a:pPr marL="285750" indent="-285750" rtl="0">
                  <a:buFont typeface="Arial" panose="020B0604020202020204" pitchFamily="34" charset="0"/>
                  <a:buChar char="•"/>
                </a:pPr>
                <a:endParaRPr lang="it-IT" sz="1600" dirty="0"/>
              </a:p>
            </p:txBody>
          </p:sp>
        </mc:Choice>
        <mc:Fallback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04CC6D74-1C95-2D33-8688-FB3B1FA5D2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5"/>
              </p:nvPr>
            </p:nvSpPr>
            <p:spPr>
              <a:xfrm>
                <a:off x="594360" y="2417846"/>
                <a:ext cx="8167503" cy="3597470"/>
              </a:xfrm>
              <a:blipFill>
                <a:blip r:embed="rId3"/>
                <a:stretch>
                  <a:fillRect l="-1568" t="-118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Segnaposto contenuto 6" descr="Immagine che contiene simbolo, logo, Elementi grafici, clipart&#10;&#10;Descrizione generata automaticamente">
            <a:extLst>
              <a:ext uri="{FF2B5EF4-FFF2-40B4-BE49-F238E27FC236}">
                <a16:creationId xmlns:a16="http://schemas.microsoft.com/office/drawing/2014/main" id="{CD065CE1-B6B0-5A31-5BE3-FAE06707197B}"/>
              </a:ext>
            </a:extLst>
          </p:cNvPr>
          <p:cNvPicPr>
            <a:picLocks noGrp="1" noChangeAspect="1"/>
          </p:cNvPicPr>
          <p:nvPr>
            <p:ph sz="quarter" idx="16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1863" y="2519446"/>
            <a:ext cx="2425533" cy="2425533"/>
          </a:xfrm>
        </p:spPr>
      </p:pic>
    </p:spTree>
    <p:extLst>
      <p:ext uri="{BB962C8B-B14F-4D97-AF65-F5344CB8AC3E}">
        <p14:creationId xmlns:p14="http://schemas.microsoft.com/office/powerpoint/2010/main" val="4054819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85AA32-8039-D014-DDCB-E646E9A333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4D2098-162F-1ACB-4612-260260C44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sz="4000" b="0" dirty="0"/>
              <a:t>Introduzione – Contesto(3)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E746733C-5E3E-9FF1-24D6-F5517510F755}"/>
                  </a:ext>
                </a:extLst>
              </p:cNvPr>
              <p:cNvSpPr>
                <a:spLocks noGrp="1"/>
              </p:cNvSpPr>
              <p:nvPr>
                <p:ph sz="quarter" idx="15"/>
              </p:nvPr>
            </p:nvSpPr>
            <p:spPr>
              <a:xfrm>
                <a:off x="594359" y="2676525"/>
                <a:ext cx="8302993" cy="3597470"/>
              </a:xfrm>
            </p:spPr>
            <p:txBody>
              <a:bodyPr rtlCol="0">
                <a:noAutofit/>
              </a:bodyPr>
              <a:lstStyle>
                <a:defPPr>
                  <a:defRPr lang="it-IT"/>
                </a:defPPr>
              </a:lstStyle>
              <a:p>
                <a:pPr rtl="0"/>
                <a:r>
                  <a:rPr lang="it-IT" sz="1600" dirty="0"/>
                  <a:t>In questo verrà considerato il modello </a:t>
                </a:r>
                <a:r>
                  <a:rPr lang="it-IT" sz="1600" b="1" dirty="0"/>
                  <a:t>CRR mono periodale </a:t>
                </a:r>
                <a:r>
                  <a:rPr lang="it-IT" sz="1600" dirty="0"/>
                  <a:t>il quale ci permette di definire un portafoglio statico nel tempo e modella il processo dei prezzi con un processo stocastico binomiale in cui in ogni istante </a:t>
                </a:r>
              </a:p>
              <a:p>
                <a:pPr rtl="0"/>
                <a:endParaRPr lang="it-IT" sz="1600" dirty="0"/>
              </a:p>
              <a:p>
                <a:pPr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sz="1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it-IT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𝑐𝑜𝑛</m:t>
                      </m:r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   </m:t>
                      </m:r>
                      <m:sSub>
                        <m:sSubPr>
                          <m:ctrlPr>
                            <a:rPr lang="it-IT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   </m:t>
                      </m:r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𝐵𝑒𝑟</m:t>
                      </m:r>
                      <m:d>
                        <m:d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it-IT" sz="1600" b="0" dirty="0"/>
              </a:p>
              <a:p>
                <a:pPr rtl="0"/>
                <a:r>
                  <a:rPr lang="it-IT" sz="1600" dirty="0"/>
                  <a:t>In particolare il modello ci servirà per portare la </a:t>
                </a:r>
                <a:r>
                  <a:rPr lang="it-IT" sz="1600" b="1" dirty="0"/>
                  <a:t>put-call </a:t>
                </a:r>
                <a:r>
                  <a:rPr lang="it-IT" sz="1600" b="1" dirty="0" err="1"/>
                  <a:t>parity</a:t>
                </a:r>
                <a:r>
                  <a:rPr lang="it-IT" sz="1600" b="1" dirty="0"/>
                  <a:t> </a:t>
                </a:r>
                <a:r>
                  <a:rPr lang="it-IT" sz="1600" b="1" dirty="0" err="1"/>
                  <a:t>equation</a:t>
                </a:r>
                <a:r>
                  <a:rPr lang="it-IT" sz="1600" b="1" dirty="0"/>
                  <a:t> </a:t>
                </a:r>
                <a:r>
                  <a:rPr lang="it-IT" sz="1600" dirty="0"/>
                  <a:t>in t=0</a:t>
                </a:r>
              </a:p>
              <a:p>
                <a:pPr rtl="0"/>
                <a:endParaRPr lang="it-IT" sz="1600" dirty="0"/>
              </a:p>
              <a:p>
                <a:pPr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num>
                        <m:den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it-IT" sz="1600" dirty="0"/>
              </a:p>
              <a:p>
                <a:pPr rtl="0"/>
                <a:r>
                  <a:rPr lang="it-IT" sz="1600" dirty="0"/>
                  <a:t>Questa relazione verrà utilizzata per tracciare una retta di regressione che ci permette di verificare come i dati di mercato si comportano rispetto al modello teorico</a:t>
                </a:r>
              </a:p>
            </p:txBody>
          </p:sp>
        </mc:Choice>
        <mc:Fallback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E746733C-5E3E-9FF1-24D6-F5517510F7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5"/>
              </p:nvPr>
            </p:nvSpPr>
            <p:spPr>
              <a:xfrm>
                <a:off x="594359" y="2676525"/>
                <a:ext cx="8302993" cy="3597470"/>
              </a:xfrm>
              <a:blipFill>
                <a:blip r:embed="rId3"/>
                <a:stretch>
                  <a:fillRect l="-1467" t="-118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Segnaposto contenuto 8" descr="Immagine che contiene diagramma, linea, Diagramma, Carattere&#10;&#10;Descrizione generata automaticamente">
            <a:extLst>
              <a:ext uri="{FF2B5EF4-FFF2-40B4-BE49-F238E27FC236}">
                <a16:creationId xmlns:a16="http://schemas.microsoft.com/office/drawing/2014/main" id="{601D0950-B948-7612-CA94-1F44FC8A4FB8}"/>
              </a:ext>
            </a:extLst>
          </p:cNvPr>
          <p:cNvPicPr>
            <a:picLocks noGrp="1" noChangeAspect="1"/>
          </p:cNvPicPr>
          <p:nvPr>
            <p:ph sz="quarter" idx="16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6158" y="1908416"/>
            <a:ext cx="2010806" cy="1934167"/>
          </a:xfrm>
        </p:spPr>
      </p:pic>
      <p:pic>
        <p:nvPicPr>
          <p:cNvPr id="14" name="Immagine 13" descr="Immagine che contiene nero, oscurità&#10;&#10;Descrizione generata automaticamente">
            <a:extLst>
              <a:ext uri="{FF2B5EF4-FFF2-40B4-BE49-F238E27FC236}">
                <a16:creationId xmlns:a16="http://schemas.microsoft.com/office/drawing/2014/main" id="{182692FB-B793-7016-55F4-2B590176D1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4827" y="4464645"/>
            <a:ext cx="1840787" cy="180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956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287C2E-E6FA-6560-6972-40B4D144F9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D2C5834-28BD-29EF-A74A-A3888BF51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sz="4000" b="0" dirty="0"/>
              <a:t>Introduzione - Obbiettivi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D98A448-36AF-52D4-D4A8-DFB4C6BED24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363704"/>
            <a:ext cx="9861082" cy="3597470"/>
          </a:xfrm>
        </p:spPr>
        <p:txBody>
          <a:bodyPr rtlCol="0">
            <a:noAutofit/>
          </a:bodyPr>
          <a:lstStyle>
            <a:defPPr>
              <a:defRPr lang="it-IT"/>
            </a:defPPr>
          </a:lstStyle>
          <a:p>
            <a:pPr rtl="0"/>
            <a:r>
              <a:rPr lang="it-IT" sz="1600" dirty="0"/>
              <a:t>In questo progetto si vuole verificare la bontà del modello quando applicato ad opzioni europee ed americane.    Per fare questo sono stati considerati sei titoli, in particolare per le opzioni europee: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it-IT" sz="1600" b="1" dirty="0"/>
              <a:t>SPX</a:t>
            </a:r>
            <a:r>
              <a:rPr lang="it-IT" sz="1600" dirty="0"/>
              <a:t>, indice che segue le 500 aziende con maggiore capitalizzazione nel mercato statunitense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it-IT" sz="1600" b="1" dirty="0"/>
              <a:t>RUT</a:t>
            </a:r>
            <a:r>
              <a:rPr lang="it-IT" sz="1600" dirty="0"/>
              <a:t>, indice che segue le 2000 aziende con minore capitalizzazione tra le 3000 a </a:t>
            </a:r>
            <a:r>
              <a:rPr lang="it-IT" sz="1600" dirty="0" err="1"/>
              <a:t>piú</a:t>
            </a:r>
            <a:r>
              <a:rPr lang="it-IT" sz="1600" dirty="0"/>
              <a:t> alta capitalizzazione nel mercato statunitense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it-IT" sz="1600" b="1" dirty="0"/>
              <a:t>NDX</a:t>
            </a:r>
            <a:r>
              <a:rPr lang="it-IT" sz="1600" dirty="0"/>
              <a:t>, indice che segue le 100 aziende non finanziare con maggiore capitalizzazione nel NASDAQ</a:t>
            </a:r>
          </a:p>
          <a:p>
            <a:pPr rtl="0"/>
            <a:r>
              <a:rPr lang="it-IT" sz="1600" dirty="0"/>
              <a:t>Mentre per le opzioni americane: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it-IT" sz="1600" b="1" dirty="0"/>
              <a:t>NVDA</a:t>
            </a:r>
            <a:r>
              <a:rPr lang="it-IT" sz="1600" dirty="0"/>
              <a:t>, cioè le azioni di Nvidia, azienda nel campo tecnologico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it-IT" sz="1600" b="1" dirty="0"/>
              <a:t>XOM</a:t>
            </a:r>
            <a:r>
              <a:rPr lang="it-IT" sz="1600" dirty="0"/>
              <a:t>, cioè le azioni di Exxon Mobil </a:t>
            </a:r>
            <a:r>
              <a:rPr lang="it-IT" sz="1600" dirty="0" err="1"/>
              <a:t>Corp</a:t>
            </a:r>
            <a:r>
              <a:rPr lang="it-IT" sz="1600" dirty="0"/>
              <a:t>, azienda nel campo energia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it-IT" sz="1600" b="1" dirty="0"/>
              <a:t>JNJ</a:t>
            </a:r>
            <a:r>
              <a:rPr lang="it-IT" sz="1600" dirty="0"/>
              <a:t>, cioè le azioni di Johnson &amp; Johnson, azienda nel campo </a:t>
            </a:r>
            <a:r>
              <a:rPr lang="it-IT" sz="1600" dirty="0" err="1"/>
              <a:t>sanitá</a:t>
            </a:r>
            <a:r>
              <a:rPr lang="it-IT" sz="1600" dirty="0"/>
              <a:t> 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endParaRPr lang="it-IT" sz="1600" dirty="0"/>
          </a:p>
        </p:txBody>
      </p:sp>
      <p:pic>
        <p:nvPicPr>
          <p:cNvPr id="10" name="Segnaposto contenuto 9" descr="Immagine che contiene Carattere, Elementi grafici, tipografia, design&#10;&#10;Descrizione generata automaticamente">
            <a:extLst>
              <a:ext uri="{FF2B5EF4-FFF2-40B4-BE49-F238E27FC236}">
                <a16:creationId xmlns:a16="http://schemas.microsoft.com/office/drawing/2014/main" id="{D639A9D6-B438-26AC-E00D-6A45FBBA447C}"/>
              </a:ext>
            </a:extLst>
          </p:cNvPr>
          <p:cNvPicPr>
            <a:picLocks noGrp="1" noChangeAspect="1"/>
          </p:cNvPicPr>
          <p:nvPr>
            <p:ph sz="quarter" idx="16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6514" y="4166696"/>
            <a:ext cx="2054990" cy="1155931"/>
          </a:xfrm>
        </p:spPr>
      </p:pic>
      <p:pic>
        <p:nvPicPr>
          <p:cNvPr id="12" name="Immagine 11" descr="Immagine che contiene Carattere, Elementi grafici, grafica, testo&#10;&#10;Descrizione generata automaticamente">
            <a:extLst>
              <a:ext uri="{FF2B5EF4-FFF2-40B4-BE49-F238E27FC236}">
                <a16:creationId xmlns:a16="http://schemas.microsoft.com/office/drawing/2014/main" id="{1B23DB68-2DAF-4115-2623-3D87673C55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294" y="5403386"/>
            <a:ext cx="1676013" cy="315649"/>
          </a:xfrm>
          <a:prstGeom prst="rect">
            <a:avLst/>
          </a:prstGeom>
        </p:spPr>
      </p:pic>
      <p:pic>
        <p:nvPicPr>
          <p:cNvPr id="14" name="Immagine 13" descr="Immagine che contiene simbolo, Elementi grafici, logo, design&#10;&#10;Descrizione generata automaticamente">
            <a:extLst>
              <a:ext uri="{FF2B5EF4-FFF2-40B4-BE49-F238E27FC236}">
                <a16:creationId xmlns:a16="http://schemas.microsoft.com/office/drawing/2014/main" id="{D579C528-0162-45B1-55F2-823918783E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6261" y="5601274"/>
            <a:ext cx="1291379" cy="950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363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837984-50E4-47E0-7945-88373E8ED8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304789-BE76-953C-52D5-8549E0F8F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sz="4000" b="0" dirty="0"/>
              <a:t>Metodologia – Costruzione del dataset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4332FE8-E7D6-8D0C-464F-D48136882F4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676525"/>
            <a:ext cx="6474193" cy="3597470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Applicare la put call </a:t>
            </a:r>
            <a:r>
              <a:rPr lang="it-IT" dirty="0" err="1"/>
              <a:t>parity</a:t>
            </a:r>
            <a:r>
              <a:rPr lang="it-IT" dirty="0"/>
              <a:t> e tirare fuori la retta di regressione, per farlo ci servono i dati delle opzioni a </a:t>
            </a:r>
            <a:r>
              <a:rPr lang="it-IT" dirty="0" err="1"/>
              <a:t>paritá</a:t>
            </a:r>
            <a:r>
              <a:rPr lang="it-IT" dirty="0"/>
              <a:t> di strike, scadenza e last trade, il valore del titolo, il tasso risk free e la </a:t>
            </a:r>
            <a:r>
              <a:rPr lang="it-IT" dirty="0" err="1"/>
              <a:t>volatilitá</a:t>
            </a:r>
            <a:r>
              <a:rPr lang="it-IT" dirty="0"/>
              <a:t> del titolo dopo in metodologia spiego come faccio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5881CC1B-63DA-A05E-B3EA-B06582D550F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 rot="10800000" flipV="1">
            <a:off x="11327732" y="667277"/>
            <a:ext cx="625643" cy="848701"/>
          </a:xfrm>
        </p:spPr>
        <p:txBody>
          <a:bodyPr>
            <a:normAutofit/>
          </a:bodyPr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47996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500996-DF93-3372-05B6-EADFDE1DE1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EFA9A41-125C-572A-8E12-95E46B7A2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sz="4000" b="0" dirty="0"/>
              <a:t>Metodologia – Calcolo del tasso risk-free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50B915F-4681-C4EA-5AEA-159FDBAEB78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676525"/>
            <a:ext cx="6474193" cy="3597470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Applicare la put call </a:t>
            </a:r>
            <a:r>
              <a:rPr lang="it-IT" dirty="0" err="1"/>
              <a:t>parity</a:t>
            </a:r>
            <a:r>
              <a:rPr lang="it-IT" dirty="0"/>
              <a:t> e tirare fuori la retta di regressione, per farlo ci servono i dati delle opzioni a </a:t>
            </a:r>
            <a:r>
              <a:rPr lang="it-IT" dirty="0" err="1"/>
              <a:t>paritá</a:t>
            </a:r>
            <a:r>
              <a:rPr lang="it-IT" dirty="0"/>
              <a:t> di strike, scadenza e last trade, il valore del titolo, il tasso risk free e la </a:t>
            </a:r>
            <a:r>
              <a:rPr lang="it-IT" dirty="0" err="1"/>
              <a:t>volatilitá</a:t>
            </a:r>
            <a:r>
              <a:rPr lang="it-IT" dirty="0"/>
              <a:t> del titolo dopo in metodologia spiego come faccio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9DBF989-AEE8-08D1-87CC-D853222B25C0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 rot="10800000" flipV="1">
            <a:off x="11327732" y="667277"/>
            <a:ext cx="625643" cy="848701"/>
          </a:xfrm>
        </p:spPr>
        <p:txBody>
          <a:bodyPr>
            <a:normAutofit/>
          </a:bodyPr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29033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0C5FCF-6985-26FE-6688-AD90319D2A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3996306-7E70-1A97-84C7-C47A22B40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sz="4000" b="0" dirty="0"/>
              <a:t>Metodologia – Calcolo della volatilità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9B4691E-F1DD-1DF1-6D69-FBE92E166E3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676525"/>
            <a:ext cx="6474193" cy="3597470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Applicare la put call </a:t>
            </a:r>
            <a:r>
              <a:rPr lang="it-IT" dirty="0" err="1"/>
              <a:t>parity</a:t>
            </a:r>
            <a:r>
              <a:rPr lang="it-IT" dirty="0"/>
              <a:t> e tirare fuori la retta di regressione, per farlo ci servono i dati delle opzioni a </a:t>
            </a:r>
            <a:r>
              <a:rPr lang="it-IT" dirty="0" err="1"/>
              <a:t>paritá</a:t>
            </a:r>
            <a:r>
              <a:rPr lang="it-IT" dirty="0"/>
              <a:t> di strike, scadenza e last trade, il valore del titolo, il tasso risk free e la </a:t>
            </a:r>
            <a:r>
              <a:rPr lang="it-IT" dirty="0" err="1"/>
              <a:t>volatilitá</a:t>
            </a:r>
            <a:r>
              <a:rPr lang="it-IT" dirty="0"/>
              <a:t> del titolo dopo in metodologia spiego come faccio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E42DE28B-D69C-6FC0-3230-3F5469327EA8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 rot="10800000" flipV="1">
            <a:off x="11327732" y="667277"/>
            <a:ext cx="625643" cy="848701"/>
          </a:xfrm>
        </p:spPr>
        <p:txBody>
          <a:bodyPr>
            <a:normAutofit/>
          </a:bodyPr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91301046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zata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2332794_TF78853419_Win32" id="{3ED6E92A-08EA-49C8-8CDD-3C359BC72750}" vid="{18A8D122-DF74-4B77-85CD-55A103CD41CE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{72B0B85D-DE03-4438-AE07-9A627DF33502}tf78853419_win32</Template>
  <TotalTime>465</TotalTime>
  <Words>856</Words>
  <Application>Microsoft Office PowerPoint</Application>
  <PresentationFormat>Widescreen</PresentationFormat>
  <Paragraphs>78</Paragraphs>
  <Slides>14</Slides>
  <Notes>14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20" baseType="lpstr">
      <vt:lpstr>Arial</vt:lpstr>
      <vt:lpstr>Calibri</vt:lpstr>
      <vt:lpstr>Cambria Math</vt:lpstr>
      <vt:lpstr>Franklin Gothic Book</vt:lpstr>
      <vt:lpstr>Franklin Gothic Demi</vt:lpstr>
      <vt:lpstr>Personalizzata</vt:lpstr>
      <vt:lpstr>Put-Call parity equation su opzioni europee ed americane</vt:lpstr>
      <vt:lpstr>Indice</vt:lpstr>
      <vt:lpstr>Introduzione – Contesto(1)</vt:lpstr>
      <vt:lpstr>Introduzione – Contesto(2)</vt:lpstr>
      <vt:lpstr>Introduzione – Contesto(3)</vt:lpstr>
      <vt:lpstr>Introduzione - Obbiettivi</vt:lpstr>
      <vt:lpstr>Metodologia – Costruzione del dataset</vt:lpstr>
      <vt:lpstr>Metodologia – Calcolo del tasso risk-free</vt:lpstr>
      <vt:lpstr>Metodologia – Calcolo della volatilità</vt:lpstr>
      <vt:lpstr>Risultati – Opzioni europee</vt:lpstr>
      <vt:lpstr>Risultati – Opzioni americane</vt:lpstr>
      <vt:lpstr>Conclusioni</vt:lpstr>
      <vt:lpstr>Riferimenti</vt:lpstr>
      <vt:lpstr>Grazie per l’attenzione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Matteo Conti</dc:creator>
  <cp:lastModifiedBy>Matteo Conti</cp:lastModifiedBy>
  <cp:revision>13</cp:revision>
  <dcterms:created xsi:type="dcterms:W3CDTF">2025-01-23T17:15:09Z</dcterms:created>
  <dcterms:modified xsi:type="dcterms:W3CDTF">2025-01-26T20:17:31Z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