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13" r:id="rId7"/>
    <p:sldId id="423" r:id="rId8"/>
    <p:sldId id="414" r:id="rId9"/>
    <p:sldId id="422" r:id="rId10"/>
    <p:sldId id="424" r:id="rId11"/>
    <p:sldId id="416" r:id="rId12"/>
    <p:sldId id="417" r:id="rId13"/>
    <p:sldId id="418" r:id="rId14"/>
    <p:sldId id="419" r:id="rId15"/>
    <p:sldId id="420" r:id="rId16"/>
    <p:sldId id="421" r:id="rId17"/>
    <p:sldId id="398" r:id="rId18"/>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6327" autoAdjust="0"/>
  </p:normalViewPr>
  <p:slideViewPr>
    <p:cSldViewPr snapToGrid="0">
      <p:cViewPr varScale="1">
        <p:scale>
          <a:sx n="163" d="100"/>
          <a:sy n="163" d="100"/>
        </p:scale>
        <p:origin x="14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2" d="100"/>
          <a:sy n="82" d="100"/>
        </p:scale>
        <p:origin x="39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43FFF67-0A66-4BA5-8D01-D7436A93C5DC}" type="datetime1">
              <a:rPr lang="it-IT" smtClean="0"/>
              <a:t>01/02/2025</a:t>
            </a:fld>
            <a:endParaRPr lang="it-IT" dirty="0"/>
          </a:p>
        </p:txBody>
      </p:sp>
      <p:sp>
        <p:nvSpPr>
          <p:cNvPr id="6" name="Segnaposto numero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2C230DF-5933-439D-898F-38E9AC9BA688}" type="slidenum">
              <a:rPr lang="it-IT" smtClean="0"/>
              <a:t>‹N›</a:t>
            </a:fld>
            <a:endParaRPr lang="it-IT" dirty="0"/>
          </a:p>
        </p:txBody>
      </p:sp>
      <p:sp>
        <p:nvSpPr>
          <p:cNvPr id="7" name="Segnaposto piè di pa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8" name="Segnaposto intestazion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CCC7B77D-D2C2-452D-80DB-AB1E949B0C69}" type="datetime1">
              <a:rPr lang="it-IT" smtClean="0"/>
              <a:pPr/>
              <a:t>01/02/2025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A89C7E07-3C67-C64C-8DA0-0404F6303970}" type="slidenum">
              <a:rPr lang="it-IT" smtClean="0"/>
              <a:t>‹N›</a:t>
            </a:fld>
            <a:endParaRPr lang="it-IT"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A5073-D91D-8952-C266-47A6B19ADC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8A9C6-1DAD-6271-4DFA-363FCE53DF5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C7F567B-7056-77C4-CDFB-746F119CA2E1}"/>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15A8E731-9AAB-AB82-AF40-54DB89CF5AA2}"/>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10</a:t>
            </a:fld>
            <a:endParaRPr lang="it-IT" dirty="0"/>
          </a:p>
        </p:txBody>
      </p:sp>
    </p:spTree>
    <p:extLst>
      <p:ext uri="{BB962C8B-B14F-4D97-AF65-F5344CB8AC3E}">
        <p14:creationId xmlns:p14="http://schemas.microsoft.com/office/powerpoint/2010/main" val="2268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979CB-9123-9530-D7C7-76E87B288F9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42DAF2-FC5E-8138-4168-A95C4DD4A5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C9C226-AD00-9167-3A0B-59B807DC9946}"/>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B1E1642D-0E8A-F22F-C04B-3F66E872F5DE}"/>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11</a:t>
            </a:fld>
            <a:endParaRPr lang="it-IT" dirty="0"/>
          </a:p>
        </p:txBody>
      </p:sp>
    </p:spTree>
    <p:extLst>
      <p:ext uri="{BB962C8B-B14F-4D97-AF65-F5344CB8AC3E}">
        <p14:creationId xmlns:p14="http://schemas.microsoft.com/office/powerpoint/2010/main" val="1639383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5AD7B-9E3B-8A1E-E0E8-FC9C20AD75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691358-0732-2B1D-BC40-4E432FDC508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315C052-99AD-AE9D-E06B-BEAE25D8CC4A}"/>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2BB763B9-CE5F-0CDD-87CE-7A2C7A489EE2}"/>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12</a:t>
            </a:fld>
            <a:endParaRPr lang="it-IT" dirty="0"/>
          </a:p>
        </p:txBody>
      </p:sp>
    </p:spTree>
    <p:extLst>
      <p:ext uri="{BB962C8B-B14F-4D97-AF65-F5344CB8AC3E}">
        <p14:creationId xmlns:p14="http://schemas.microsoft.com/office/powerpoint/2010/main" val="52522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D7CF6-76DD-D3C4-64F9-1C99ECAD39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A91C00F-34A7-9DD4-50C0-F644780750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2D6B711-2D17-47E0-2814-8FCAA17E2859}"/>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876A4D81-1023-1DC6-502C-732E8CAEDE5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13</a:t>
            </a:fld>
            <a:endParaRPr lang="it-IT" dirty="0"/>
          </a:p>
        </p:txBody>
      </p:sp>
    </p:spTree>
    <p:extLst>
      <p:ext uri="{BB962C8B-B14F-4D97-AF65-F5344CB8AC3E}">
        <p14:creationId xmlns:p14="http://schemas.microsoft.com/office/powerpoint/2010/main" val="2024802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14</a:t>
            </a:fld>
            <a:endParaRPr lang="it-IT"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C54DB-3308-24CA-4270-78F5F0CE545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5678DD9-9D94-10E6-993B-3E8834913D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1D08908-E931-BFB3-F6CE-77B8DE9AA545}"/>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D47CE822-9F99-15C2-CC2A-4860868F737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3</a:t>
            </a:fld>
            <a:endParaRPr lang="it-IT" dirty="0"/>
          </a:p>
        </p:txBody>
      </p:sp>
    </p:spTree>
    <p:extLst>
      <p:ext uri="{BB962C8B-B14F-4D97-AF65-F5344CB8AC3E}">
        <p14:creationId xmlns:p14="http://schemas.microsoft.com/office/powerpoint/2010/main" val="30629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83D96-FC8E-E34E-47D0-377EB78112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380659-C447-C8ED-FCE1-8E0BDF9935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B555AEE-C62F-854E-3D10-B096A3161A64}"/>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E67378BA-5893-6770-C4D3-D3C07A29B7E6}"/>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4</a:t>
            </a:fld>
            <a:endParaRPr lang="it-IT" dirty="0"/>
          </a:p>
        </p:txBody>
      </p:sp>
    </p:spTree>
    <p:extLst>
      <p:ext uri="{BB962C8B-B14F-4D97-AF65-F5344CB8AC3E}">
        <p14:creationId xmlns:p14="http://schemas.microsoft.com/office/powerpoint/2010/main" val="355422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E253-4143-1C47-8479-1B4639D2AB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A423001-3A7B-1D4F-C0AF-26183A46C58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947C12E-DFB7-1E9C-F89C-16AB4030350B}"/>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37209F0F-34F7-969C-C581-93CD1962E0B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5</a:t>
            </a:fld>
            <a:endParaRPr lang="it-IT" dirty="0"/>
          </a:p>
        </p:txBody>
      </p:sp>
    </p:spTree>
    <p:extLst>
      <p:ext uri="{BB962C8B-B14F-4D97-AF65-F5344CB8AC3E}">
        <p14:creationId xmlns:p14="http://schemas.microsoft.com/office/powerpoint/2010/main" val="3492252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2F6AF-EB73-A91C-058A-C30628D7584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F996B00-506C-FF7D-7096-B45AD073ACA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F6AAE9-A247-19BD-BEDD-E10B40E0F385}"/>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F8C7F44B-8CF6-DBBC-9D71-8F30D2325016}"/>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6</a:t>
            </a:fld>
            <a:endParaRPr lang="it-IT" dirty="0"/>
          </a:p>
        </p:txBody>
      </p:sp>
    </p:spTree>
    <p:extLst>
      <p:ext uri="{BB962C8B-B14F-4D97-AF65-F5344CB8AC3E}">
        <p14:creationId xmlns:p14="http://schemas.microsoft.com/office/powerpoint/2010/main" val="201394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B157-EA9F-53B6-8FE3-6ACF5D1754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DDDF93A-354F-1D15-90EB-2E1ACAB18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504AACD-8393-CCA6-515F-4E580F9AF57E}"/>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06ECAEA5-0928-A275-77FE-658BB7B0733B}"/>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7</a:t>
            </a:fld>
            <a:endParaRPr lang="it-IT" dirty="0"/>
          </a:p>
        </p:txBody>
      </p:sp>
    </p:spTree>
    <p:extLst>
      <p:ext uri="{BB962C8B-B14F-4D97-AF65-F5344CB8AC3E}">
        <p14:creationId xmlns:p14="http://schemas.microsoft.com/office/powerpoint/2010/main" val="290644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47FE-214E-59D9-1C02-BF8C76EE0CB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AD1A5F9-6B7A-1CB7-336A-4FC0C46B8B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488300-A86A-8A4C-17F2-6AF75C0FA3B6}"/>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28770FB6-3DA8-B9FB-B7EA-639CE773868A}"/>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8</a:t>
            </a:fld>
            <a:endParaRPr lang="it-IT" dirty="0"/>
          </a:p>
        </p:txBody>
      </p:sp>
    </p:spTree>
    <p:extLst>
      <p:ext uri="{BB962C8B-B14F-4D97-AF65-F5344CB8AC3E}">
        <p14:creationId xmlns:p14="http://schemas.microsoft.com/office/powerpoint/2010/main" val="42042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D07F0-50C0-EF5E-F4EB-6478321D44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23AEDC-4EA1-1F9F-B1EE-3F781E0875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E566BE-3CB8-59EE-29F3-526FD2782C64}"/>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8CDBDD75-3EE2-1FF3-9722-FA89AF5B970E}"/>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9</a:t>
            </a:fld>
            <a:endParaRPr lang="it-IT" dirty="0"/>
          </a:p>
        </p:txBody>
      </p:sp>
    </p:spTree>
    <p:extLst>
      <p:ext uri="{BB962C8B-B14F-4D97-AF65-F5344CB8AC3E}">
        <p14:creationId xmlns:p14="http://schemas.microsoft.com/office/powerpoint/2010/main" val="276454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1">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to del titolo e tabella">
    <p:bg>
      <p:bgPr>
        <a:solidFill>
          <a:schemeClr val="tx1"/>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igura a mano libera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5" name="Figura a mano libera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7" name="Figura a mano libera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it-IT" sz="2000"/>
            </a:lvl1pPr>
            <a:lvl2pPr marL="457200" indent="0">
              <a:spcBef>
                <a:spcPts val="1800"/>
              </a:spcBef>
              <a:buNone/>
              <a:defRPr lang="it-IT" sz="2000"/>
            </a:lvl2pPr>
            <a:lvl3pPr marL="914400" indent="0">
              <a:spcBef>
                <a:spcPts val="1800"/>
              </a:spcBef>
              <a:buNone/>
              <a:defRPr lang="it-IT" sz="2000"/>
            </a:lvl3pPr>
            <a:lvl4pPr marL="1371600" indent="0">
              <a:spcBef>
                <a:spcPts val="1800"/>
              </a:spcBef>
              <a:buNone/>
              <a:defRPr lang="it-IT" sz="2000"/>
            </a:lvl4pPr>
            <a:lvl5pPr marL="1828800" indent="0">
              <a:spcBef>
                <a:spcPts val="1800"/>
              </a:spcBef>
              <a:buNone/>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due contenuti">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it-IT" sz="2000"/>
            </a:lvl1pPr>
            <a:lvl2pPr>
              <a:spcBef>
                <a:spcPts val="18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2">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it-IT"/>
            </a:lvl1pPr>
          </a:lstStyle>
          <a:p>
            <a:pPr rtl="0"/>
            <a:r>
              <a:rPr lang="it-IT"/>
              <a:t>Fare clic sull'icona per inserire una tabella</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3">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4" name="Connettore dirit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it-IT" sz="4400" b="1" i="0" spc="50" baseline="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it-IT" sz="2400" b="1" i="0" kern="1200" dirty="0">
                <a:solidFill>
                  <a:schemeClr val="tx2">
                    <a:lumMod val="75000"/>
                  </a:schemeClr>
                </a:solidFill>
                <a:latin typeface="+mn-lt"/>
                <a:ea typeface="+mn-ea"/>
                <a:cs typeface="+mn-cs"/>
              </a:defRPr>
            </a:lvl1pPr>
            <a:lvl2pPr indent="-283464">
              <a:spcBef>
                <a:spcPts val="6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3" name="Segnaposto numero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42" name="Segnaposto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p:bg>
      <p:bgPr>
        <a:solidFill>
          <a:schemeClr val="accent3"/>
        </a:solidFill>
        <a:effectLst/>
      </p:bgPr>
    </p:bg>
    <p:spTree>
      <p:nvGrpSpPr>
        <p:cNvPr id="1" name=""/>
        <p:cNvGrpSpPr/>
        <p:nvPr/>
      </p:nvGrpSpPr>
      <p:grpSpPr>
        <a:xfrm>
          <a:off x="0" y="0"/>
          <a:ext cx="0" cy="0"/>
          <a:chOff x="0" y="0"/>
          <a:chExt cx="0" cy="0"/>
        </a:xfrm>
      </p:grpSpPr>
      <p:sp>
        <p:nvSpPr>
          <p:cNvPr id="4" name="Segnaposto immagin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it-IT" sz="2000">
                <a:solidFill>
                  <a:schemeClr val="tx1"/>
                </a:solidFill>
              </a:defRPr>
            </a:lvl1pPr>
          </a:lstStyle>
          <a:p>
            <a:pPr rtl="0"/>
            <a:r>
              <a:rPr lang="it-IT"/>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it-IT" sz="6000" b="1" i="0" baseline="0">
                <a:solidFill>
                  <a:schemeClr val="tx1"/>
                </a:solidFill>
                <a:latin typeface="+mj-lt"/>
              </a:defRPr>
            </a:lvl1pPr>
          </a:lstStyle>
          <a:p>
            <a:pPr rtl="0"/>
            <a:r>
              <a:rPr lang="it-IT"/>
              <a:t>Fare clic per inserire il titolo </a:t>
            </a:r>
          </a:p>
        </p:txBody>
      </p:sp>
      <p:sp>
        <p:nvSpPr>
          <p:cNvPr id="7" name="Rettango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2">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sp>
        <p:nvSpPr>
          <p:cNvPr id="6" name="Segnaposto immagine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it-IT" sz="2000"/>
            </a:lvl1pPr>
          </a:lstStyle>
          <a:p>
            <a:pPr rtl="0"/>
            <a:r>
              <a:rPr lang="it-IT"/>
              <a:t>Fare clic sull'icona per inserire un'immagine</a:t>
            </a:r>
          </a:p>
        </p:txBody>
      </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7" name="Connettore dirit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epilogo 2">
    <p:bg>
      <p:bgPr>
        <a:solidFill>
          <a:schemeClr val="tx1"/>
        </a:solidFill>
        <a:effectLst/>
      </p:bgPr>
    </p:bg>
    <p:spTree>
      <p:nvGrpSpPr>
        <p:cNvPr id="1" name=""/>
        <p:cNvGrpSpPr/>
        <p:nvPr/>
      </p:nvGrpSpPr>
      <p:grpSpPr>
        <a:xfrm>
          <a:off x="0" y="0"/>
          <a:ext cx="0" cy="0"/>
          <a:chOff x="0" y="0"/>
          <a:chExt cx="0" cy="0"/>
        </a:xfrm>
      </p:grpSpPr>
      <p:cxnSp>
        <p:nvCxnSpPr>
          <p:cNvPr id="9" name="Connettore dirit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igura a mano libera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it-IT" sz="4400" b="1" i="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numero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5" name="Segnaposto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due contenuti 2">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9436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contenut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contenuto ">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8" name="Figura a mano libera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9" name="Figura a mano libera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it-IT" sz="2000"/>
            </a:lvl1pPr>
            <a:lvl2pPr marL="914400" indent="-457200">
              <a:spcBef>
                <a:spcPts val="1800"/>
              </a:spcBef>
              <a:buFont typeface="+mj-lt"/>
              <a:buAutoNum type="alphaLcPeriod"/>
              <a:defRPr lang="it-IT" sz="2000"/>
            </a:lvl2pPr>
            <a:lvl3pPr marL="1371600" indent="-457200">
              <a:spcBef>
                <a:spcPts val="1800"/>
              </a:spcBef>
              <a:buFont typeface="+mj-lt"/>
              <a:buAutoNum type="arabicParenR"/>
              <a:defRPr lang="it-IT" sz="2000"/>
            </a:lvl3pPr>
            <a:lvl4pPr marL="1371600" indent="0">
              <a:spcBef>
                <a:spcPts val="1800"/>
              </a:spcBef>
              <a:buFont typeface="+mj-lt"/>
              <a:buNone/>
              <a:defRPr lang="it-IT" sz="2000"/>
            </a:lvl4pPr>
            <a:lvl5pPr marL="2286000" indent="-457200">
              <a:spcBef>
                <a:spcPts val="1800"/>
              </a:spcBef>
              <a:buFont typeface="+mj-lt"/>
              <a:buAutoNum type="arabicPeriod"/>
              <a:defRPr lang="it-IT" sz="2000"/>
            </a:lvl5pPr>
          </a:lstStyle>
          <a:p>
            <a:pPr lvl="0" rtl="0"/>
            <a:r>
              <a:rPr lang="it-IT"/>
              <a:t>Fai clic per aggiungere contenuto</a:t>
            </a:r>
          </a:p>
          <a:p>
            <a:pPr lvl="1" rtl="0"/>
            <a:r>
              <a:rPr lang="it-IT"/>
              <a:t>Secondo livello</a:t>
            </a:r>
          </a:p>
          <a:p>
            <a:pPr lvl="2" rtl="0"/>
            <a:r>
              <a:rPr lang="it-IT"/>
              <a:t>Terzo livello</a:t>
            </a:r>
          </a:p>
          <a:p>
            <a:pPr lvl="3" rtl="0"/>
            <a:endParaRPr lang="it-IT" dirty="0"/>
          </a:p>
        </p:txBody>
      </p:sp>
      <p:sp>
        <p:nvSpPr>
          <p:cNvPr id="2" name="Segnaposto contenut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titolo e immagine">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3" name="Segnaposto contenut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Segnaposto immagin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it-IT" sz="2000">
                <a:solidFill>
                  <a:schemeClr val="bg1"/>
                </a:solidFill>
              </a:defRPr>
            </a:lvl1pPr>
          </a:lstStyle>
          <a:p>
            <a:pPr rtl="0"/>
            <a:r>
              <a:rPr lang="it-IT"/>
              <a:t>Fare clic sull'icona per inserire un'immagine</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it-IT" sz="1100" b="0" i="0">
                <a:solidFill>
                  <a:schemeClr val="bg1"/>
                </a:solidFill>
                <a:latin typeface="+mn-lt"/>
              </a:defRPr>
            </a:lvl1pPr>
          </a:lstStyle>
          <a:p>
            <a:pPr rtl="0"/>
            <a:endParaRPr lang="it-IT" dirty="0">
              <a:latin typeface="+mn-lt"/>
            </a:endParaRPr>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it-IT" sz="1100" b="1" i="0">
                <a:solidFill>
                  <a:schemeClr val="bg1"/>
                </a:solidFill>
                <a:latin typeface="+mn-lt"/>
              </a:defRPr>
            </a:lvl1pPr>
          </a:lstStyle>
          <a:p>
            <a:pPr rtl="0"/>
            <a:fld id="{294A09A9-5501-47C1-A89A-A340965A2BE2}" type="slidenum">
              <a:rPr lang="it-IT" smtClean="0"/>
              <a:pPr/>
              <a:t>‹N›</a:t>
            </a:fld>
            <a:endParaRPr lang="it-IT"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it-IT" sz="4400" b="1" i="0" kern="1200" spc="100" baseline="0">
          <a:solidFill>
            <a:schemeClr val="bg1"/>
          </a:solidFill>
          <a:latin typeface="+mj-lt"/>
          <a:ea typeface="+mj-ea"/>
          <a:cs typeface="+mj-cs"/>
        </a:defRPr>
      </a:lvl1pPr>
      <a:lvl2pPr eaLnBrk="1" hangingPunct="1">
        <a:defRPr lang="it-IT">
          <a:solidFill>
            <a:schemeClr val="tx2"/>
          </a:solidFill>
        </a:defRPr>
      </a:lvl2pPr>
      <a:lvl3pPr eaLnBrk="1" hangingPunct="1">
        <a:defRPr lang="it-IT">
          <a:solidFill>
            <a:schemeClr val="tx2"/>
          </a:solidFill>
        </a:defRPr>
      </a:lvl3pPr>
      <a:lvl4pPr eaLnBrk="1" hangingPunct="1">
        <a:defRPr lang="it-IT">
          <a:solidFill>
            <a:schemeClr val="tx2"/>
          </a:solidFill>
        </a:defRPr>
      </a:lvl4pPr>
      <a:lvl5pPr eaLnBrk="1" hangingPunct="1">
        <a:defRPr lang="it-IT">
          <a:solidFill>
            <a:schemeClr val="tx2"/>
          </a:solidFill>
        </a:defRPr>
      </a:lvl5pPr>
      <a:lvl6pPr eaLnBrk="1" hangingPunct="1">
        <a:defRPr lang="it-IT">
          <a:solidFill>
            <a:schemeClr val="tx2"/>
          </a:solidFill>
        </a:defRPr>
      </a:lvl6pPr>
      <a:lvl7pPr eaLnBrk="1" hangingPunct="1">
        <a:defRPr lang="it-IT">
          <a:solidFill>
            <a:schemeClr val="tx2"/>
          </a:solidFill>
        </a:defRPr>
      </a:lvl7pPr>
      <a:lvl8pPr eaLnBrk="1" hangingPunct="1">
        <a:defRPr lang="it-IT">
          <a:solidFill>
            <a:schemeClr val="tx2"/>
          </a:solidFill>
        </a:defRPr>
      </a:lvl8pPr>
      <a:lvl9pPr eaLnBrk="1" hangingPunct="1">
        <a:defRPr lang="it-IT">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1D9D6-2977-ABCD-FDF8-51AFA5064E54}"/>
              </a:ext>
            </a:extLst>
          </p:cNvPr>
          <p:cNvSpPr>
            <a:spLocks noGrp="1"/>
          </p:cNvSpPr>
          <p:nvPr>
            <p:ph type="ctrTitle"/>
          </p:nvPr>
        </p:nvSpPr>
        <p:spPr>
          <a:xfrm>
            <a:off x="3916278" y="1347537"/>
            <a:ext cx="7880025" cy="2355782"/>
          </a:xfrm>
        </p:spPr>
        <p:txBody>
          <a:bodyPr rtlCol="0"/>
          <a:lstStyle>
            <a:defPPr>
              <a:defRPr lang="it-IT"/>
            </a:defPPr>
          </a:lstStyle>
          <a:p>
            <a:pPr rtl="0"/>
            <a:r>
              <a:rPr lang="it-IT" dirty="0"/>
              <a:t>Put-Call </a:t>
            </a:r>
            <a:r>
              <a:rPr lang="it-IT" dirty="0" err="1"/>
              <a:t>parity</a:t>
            </a:r>
            <a:r>
              <a:rPr lang="it-IT" dirty="0"/>
              <a:t> </a:t>
            </a:r>
            <a:r>
              <a:rPr lang="it-IT" dirty="0" err="1"/>
              <a:t>equation</a:t>
            </a:r>
            <a:r>
              <a:rPr lang="it-IT" dirty="0"/>
              <a:t> su opzioni europee ed americane</a:t>
            </a:r>
          </a:p>
        </p:txBody>
      </p:sp>
      <p:sp>
        <p:nvSpPr>
          <p:cNvPr id="3" name="CasellaDiTesto 2">
            <a:extLst>
              <a:ext uri="{FF2B5EF4-FFF2-40B4-BE49-F238E27FC236}">
                <a16:creationId xmlns:a16="http://schemas.microsoft.com/office/drawing/2014/main" id="{E5542E45-E916-0294-F747-E397F7BEE5F1}"/>
              </a:ext>
            </a:extLst>
          </p:cNvPr>
          <p:cNvSpPr txBox="1"/>
          <p:nvPr/>
        </p:nvSpPr>
        <p:spPr>
          <a:xfrm>
            <a:off x="5985711" y="4360004"/>
            <a:ext cx="6325026" cy="830997"/>
          </a:xfrm>
          <a:prstGeom prst="rect">
            <a:avLst/>
          </a:prstGeom>
          <a:noFill/>
        </p:spPr>
        <p:txBody>
          <a:bodyPr wrap="square" rtlCol="0">
            <a:spAutoFit/>
          </a:bodyPr>
          <a:lstStyle/>
          <a:p>
            <a:r>
              <a:rPr lang="it-IT" sz="1600" dirty="0">
                <a:solidFill>
                  <a:schemeClr val="bg1"/>
                </a:solidFill>
                <a:latin typeface="+mj-lt"/>
                <a:ea typeface="Calibri" panose="020F0502020204030204" pitchFamily="34" charset="0"/>
                <a:cs typeface="Calibri" panose="020F0502020204030204" pitchFamily="34" charset="0"/>
              </a:rPr>
              <a:t>Matteo Conti – 0323728</a:t>
            </a:r>
          </a:p>
          <a:p>
            <a:r>
              <a:rPr lang="it-IT" sz="1600" dirty="0">
                <a:solidFill>
                  <a:schemeClr val="bg1"/>
                </a:solidFill>
                <a:ea typeface="Calibri" panose="020F0502020204030204" pitchFamily="34" charset="0"/>
                <a:cs typeface="Calibri" panose="020F0502020204030204" pitchFamily="34" charset="0"/>
              </a:rPr>
              <a:t>Università degli Studi di Roma Tor Vergata</a:t>
            </a:r>
          </a:p>
          <a:p>
            <a:r>
              <a:rPr lang="it-IT" sz="1600" dirty="0">
                <a:solidFill>
                  <a:schemeClr val="bg1"/>
                </a:solidFill>
                <a:ea typeface="Calibri" panose="020F0502020204030204" pitchFamily="34" charset="0"/>
                <a:cs typeface="Calibri" panose="020F0502020204030204" pitchFamily="34" charset="0"/>
              </a:rPr>
              <a:t>Metodi Probabilistici e Statistici per i Mercati Finanziari - </a:t>
            </a:r>
            <a:r>
              <a:rPr lang="it-IT" sz="1600" dirty="0" err="1">
                <a:solidFill>
                  <a:schemeClr val="bg1"/>
                </a:solidFill>
                <a:ea typeface="Calibri" panose="020F0502020204030204" pitchFamily="34" charset="0"/>
                <a:cs typeface="Calibri" panose="020F0502020204030204" pitchFamily="34" charset="0"/>
              </a:rPr>
              <a:t>a.a</a:t>
            </a:r>
            <a:r>
              <a:rPr lang="it-IT" sz="1600" dirty="0">
                <a:solidFill>
                  <a:schemeClr val="bg1"/>
                </a:solidFill>
                <a:ea typeface="Calibri" panose="020F0502020204030204" pitchFamily="34" charset="0"/>
                <a:cs typeface="Calibri" panose="020F0502020204030204" pitchFamily="34" charset="0"/>
              </a:rPr>
              <a:t>. 23/24 </a:t>
            </a:r>
          </a:p>
        </p:txBody>
      </p:sp>
      <p:pic>
        <p:nvPicPr>
          <p:cNvPr id="5" name="Immagine 4">
            <a:extLst>
              <a:ext uri="{FF2B5EF4-FFF2-40B4-BE49-F238E27FC236}">
                <a16:creationId xmlns:a16="http://schemas.microsoft.com/office/drawing/2014/main" id="{A0997102-09EB-B8AE-B60B-EA0A993C97B6}"/>
              </a:ext>
            </a:extLst>
          </p:cNvPr>
          <p:cNvPicPr>
            <a:picLocks noChangeAspect="1"/>
          </p:cNvPicPr>
          <p:nvPr/>
        </p:nvPicPr>
        <p:blipFill>
          <a:blip r:embed="rId3"/>
          <a:stretch>
            <a:fillRect/>
          </a:stretch>
        </p:blipFill>
        <p:spPr>
          <a:xfrm>
            <a:off x="5985711" y="3851740"/>
            <a:ext cx="2534904" cy="307667"/>
          </a:xfrm>
          <a:prstGeom prst="rect">
            <a:avLst/>
          </a:prstGeom>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6A2CE-F3A0-1D6D-BB05-4410DC5589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1EB7A48-0908-F603-2FD6-D9E07F91F37B}"/>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Opzioni europee</a:t>
            </a:r>
          </a:p>
        </p:txBody>
      </p:sp>
      <p:sp>
        <p:nvSpPr>
          <p:cNvPr id="3" name="Segnaposto contenuto 2">
            <a:extLst>
              <a:ext uri="{FF2B5EF4-FFF2-40B4-BE49-F238E27FC236}">
                <a16:creationId xmlns:a16="http://schemas.microsoft.com/office/drawing/2014/main" id="{05531509-4226-62F3-1099-F9C04BCF277B}"/>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7B7E7A71-E585-445E-7E44-527D25CB9BC5}"/>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47269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7F4F3-C423-28A2-D6E5-19C8929F64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0BC79A9-7ED9-83B5-CB77-DEA45E65824C}"/>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Opzioni americane</a:t>
            </a:r>
          </a:p>
        </p:txBody>
      </p:sp>
      <p:sp>
        <p:nvSpPr>
          <p:cNvPr id="3" name="Segnaposto contenuto 2">
            <a:extLst>
              <a:ext uri="{FF2B5EF4-FFF2-40B4-BE49-F238E27FC236}">
                <a16:creationId xmlns:a16="http://schemas.microsoft.com/office/drawing/2014/main" id="{34C90A72-1DEF-E604-1F40-32E0E6C3726F}"/>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EEE22862-E979-321D-1130-8F8938C71AF1}"/>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427705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AE611-94C5-DCCA-53B0-02CD05165EA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905310-5C38-1B3B-7511-7D0C37D5D922}"/>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Conclusioni</a:t>
            </a:r>
          </a:p>
        </p:txBody>
      </p:sp>
      <p:sp>
        <p:nvSpPr>
          <p:cNvPr id="3" name="Segnaposto contenuto 2">
            <a:extLst>
              <a:ext uri="{FF2B5EF4-FFF2-40B4-BE49-F238E27FC236}">
                <a16:creationId xmlns:a16="http://schemas.microsoft.com/office/drawing/2014/main" id="{3EBDD153-840F-C3CB-218B-8EDBD25FE2AF}"/>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03CCE4AC-344E-50AA-F6DA-BF9597185A92}"/>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68149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0C9E3-88BD-E52E-4091-252EA0A301D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45D19FA-E00C-2BEB-4B78-A99AF931F8CB}"/>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Riferimenti</a:t>
            </a:r>
          </a:p>
        </p:txBody>
      </p:sp>
      <p:sp>
        <p:nvSpPr>
          <p:cNvPr id="3" name="Segnaposto contenuto 2">
            <a:extLst>
              <a:ext uri="{FF2B5EF4-FFF2-40B4-BE49-F238E27FC236}">
                <a16:creationId xmlns:a16="http://schemas.microsoft.com/office/drawing/2014/main" id="{FB4E52B3-E9D3-7EAB-E7C7-07D4547D206D}"/>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CAA20593-2D7D-7FEC-EDAF-5F60AB618325}"/>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215542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0C1B7-6E4E-3DEE-50C0-1CA3B14303EE}"/>
              </a:ext>
            </a:extLst>
          </p:cNvPr>
          <p:cNvSpPr>
            <a:spLocks noGrp="1"/>
          </p:cNvSpPr>
          <p:nvPr>
            <p:ph type="ctrTitle"/>
          </p:nvPr>
        </p:nvSpPr>
        <p:spPr>
          <a:xfrm>
            <a:off x="594359" y="411479"/>
            <a:ext cx="8128535" cy="3291840"/>
          </a:xfrm>
        </p:spPr>
        <p:txBody>
          <a:bodyPr rtlCol="0"/>
          <a:lstStyle>
            <a:defPPr>
              <a:defRPr lang="it-IT"/>
            </a:defPPr>
          </a:lstStyle>
          <a:p>
            <a:pPr rtl="0"/>
            <a:r>
              <a:rPr lang="it-IT" b="0" dirty="0"/>
              <a:t>Grazie per l’attenzione</a:t>
            </a:r>
          </a:p>
        </p:txBody>
      </p:sp>
      <p:sp>
        <p:nvSpPr>
          <p:cNvPr id="3" name="Segnaposto testo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rtlCol="0"/>
          <a:lstStyle>
            <a:defPPr>
              <a:defRPr lang="it-IT"/>
            </a:defPPr>
          </a:lstStyle>
          <a:p>
            <a:pPr rtl="0"/>
            <a:r>
              <a:rPr lang="it-IT" dirty="0">
                <a:solidFill>
                  <a:schemeClr val="bg1"/>
                </a:solidFill>
              </a:rPr>
              <a:t>Matteo Conti - 0323728</a:t>
            </a:r>
          </a:p>
          <a:p>
            <a:pPr rtl="0"/>
            <a:r>
              <a:rPr lang="it-IT" dirty="0">
                <a:solidFill>
                  <a:schemeClr val="bg1"/>
                </a:solidFill>
              </a:rPr>
              <a:t>matteo.conti.97@students.uniroma2.eu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it-IT"/>
            </a:defPPr>
          </a:lstStyle>
          <a:p>
            <a:pPr rtl="0"/>
            <a:r>
              <a:rPr lang="it-IT" sz="4000" b="0" dirty="0"/>
              <a:t>Indice</a:t>
            </a:r>
          </a:p>
        </p:txBody>
      </p:sp>
      <p:sp>
        <p:nvSpPr>
          <p:cNvPr id="3" name="Segnaposto testo 2">
            <a:extLst>
              <a:ext uri="{FF2B5EF4-FFF2-40B4-BE49-F238E27FC236}">
                <a16:creationId xmlns:a16="http://schemas.microsoft.com/office/drawing/2014/main" id="{3B8EBC2C-6DD7-5003-38EB-40753046FE8C}"/>
              </a:ext>
            </a:extLst>
          </p:cNvPr>
          <p:cNvSpPr>
            <a:spLocks noGrp="1"/>
          </p:cNvSpPr>
          <p:nvPr>
            <p:ph sz="quarter" idx="13"/>
          </p:nvPr>
        </p:nvSpPr>
        <p:spPr>
          <a:xfrm>
            <a:off x="251227" y="2215065"/>
            <a:ext cx="2497989" cy="1502694"/>
          </a:xfrm>
        </p:spPr>
        <p:txBody>
          <a:bodyPr tIns="457200" rtlCol="0">
            <a:normAutofit/>
          </a:bodyPr>
          <a:lstStyle>
            <a:defPPr>
              <a:defRPr lang="it-IT"/>
            </a:defPPr>
          </a:lstStyle>
          <a:p>
            <a:pPr marL="0" indent="0" rtl="0">
              <a:buNone/>
            </a:pPr>
            <a:r>
              <a:rPr lang="it-IT" sz="1800" b="0" dirty="0">
                <a:solidFill>
                  <a:schemeClr val="bg1"/>
                </a:solidFill>
                <a:latin typeface="+mj-lt"/>
                <a:ea typeface="Calibri" panose="020F0502020204030204" pitchFamily="34" charset="0"/>
                <a:cs typeface="Calibri" panose="020F0502020204030204" pitchFamily="34" charset="0"/>
              </a:rPr>
              <a:t>       01. Introduzione</a:t>
            </a:r>
          </a:p>
          <a:p>
            <a:pPr lvl="1"/>
            <a:r>
              <a:rPr lang="it-IT" sz="1600" dirty="0">
                <a:ea typeface="Calibri" panose="020F0502020204030204" pitchFamily="34" charset="0"/>
                <a:cs typeface="Calibri" panose="020F0502020204030204" pitchFamily="34" charset="0"/>
              </a:rPr>
              <a:t>Contesto</a:t>
            </a:r>
          </a:p>
          <a:p>
            <a:pPr lvl="1"/>
            <a:r>
              <a:rPr lang="it-IT" sz="1600" dirty="0">
                <a:ea typeface="Calibri" panose="020F0502020204030204" pitchFamily="34" charset="0"/>
                <a:cs typeface="Calibri" panose="020F0502020204030204" pitchFamily="34" charset="0"/>
              </a:rPr>
              <a:t>Obbiettivi</a:t>
            </a:r>
            <a:endParaRPr lang="it-IT" sz="1600" dirty="0">
              <a:solidFill>
                <a:schemeClr val="bg1"/>
              </a:solidFill>
              <a:ea typeface="Calibri" panose="020F0502020204030204" pitchFamily="34" charset="0"/>
              <a:cs typeface="Calibri" panose="020F0502020204030204" pitchFamily="34" charset="0"/>
            </a:endParaRPr>
          </a:p>
        </p:txBody>
      </p:sp>
      <p:pic>
        <p:nvPicPr>
          <p:cNvPr id="9" name="Immagine 8">
            <a:extLst>
              <a:ext uri="{FF2B5EF4-FFF2-40B4-BE49-F238E27FC236}">
                <a16:creationId xmlns:a16="http://schemas.microsoft.com/office/drawing/2014/main" id="{AB464444-57E8-A64B-F482-E5E8FF2DEBDB}"/>
              </a:ext>
            </a:extLst>
          </p:cNvPr>
          <p:cNvPicPr>
            <a:picLocks noChangeAspect="1"/>
          </p:cNvPicPr>
          <p:nvPr/>
        </p:nvPicPr>
        <p:blipFill>
          <a:blip r:embed="rId3"/>
          <a:stretch>
            <a:fillRect/>
          </a:stretch>
        </p:blipFill>
        <p:spPr>
          <a:xfrm>
            <a:off x="3621026" y="2052608"/>
            <a:ext cx="2238259" cy="180505"/>
          </a:xfrm>
          <a:prstGeom prst="rect">
            <a:avLst/>
          </a:prstGeom>
        </p:spPr>
      </p:pic>
      <p:pic>
        <p:nvPicPr>
          <p:cNvPr id="10" name="Immagine 9">
            <a:extLst>
              <a:ext uri="{FF2B5EF4-FFF2-40B4-BE49-F238E27FC236}">
                <a16:creationId xmlns:a16="http://schemas.microsoft.com/office/drawing/2014/main" id="{075AAF24-BEA5-2765-5E6F-7C1AEE441D44}"/>
              </a:ext>
            </a:extLst>
          </p:cNvPr>
          <p:cNvPicPr>
            <a:picLocks noChangeAspect="1"/>
          </p:cNvPicPr>
          <p:nvPr/>
        </p:nvPicPr>
        <p:blipFill>
          <a:blip r:embed="rId3"/>
          <a:stretch>
            <a:fillRect/>
          </a:stretch>
        </p:blipFill>
        <p:spPr>
          <a:xfrm>
            <a:off x="594360" y="2052607"/>
            <a:ext cx="2238259" cy="180505"/>
          </a:xfrm>
          <a:prstGeom prst="rect">
            <a:avLst/>
          </a:prstGeom>
        </p:spPr>
      </p:pic>
      <p:pic>
        <p:nvPicPr>
          <p:cNvPr id="11" name="Immagine 10">
            <a:extLst>
              <a:ext uri="{FF2B5EF4-FFF2-40B4-BE49-F238E27FC236}">
                <a16:creationId xmlns:a16="http://schemas.microsoft.com/office/drawing/2014/main" id="{369CCD12-B11B-4CF0-757E-1E4EDD0A62AD}"/>
              </a:ext>
            </a:extLst>
          </p:cNvPr>
          <p:cNvPicPr>
            <a:picLocks noChangeAspect="1"/>
          </p:cNvPicPr>
          <p:nvPr/>
        </p:nvPicPr>
        <p:blipFill>
          <a:blip r:embed="rId3"/>
          <a:stretch>
            <a:fillRect/>
          </a:stretch>
        </p:blipFill>
        <p:spPr>
          <a:xfrm>
            <a:off x="594359" y="4310534"/>
            <a:ext cx="2238259" cy="180505"/>
          </a:xfrm>
          <a:prstGeom prst="rect">
            <a:avLst/>
          </a:prstGeom>
        </p:spPr>
      </p:pic>
      <p:pic>
        <p:nvPicPr>
          <p:cNvPr id="12" name="Immagine 11">
            <a:extLst>
              <a:ext uri="{FF2B5EF4-FFF2-40B4-BE49-F238E27FC236}">
                <a16:creationId xmlns:a16="http://schemas.microsoft.com/office/drawing/2014/main" id="{CD121521-9A89-3970-D83E-9D353223CB22}"/>
              </a:ext>
            </a:extLst>
          </p:cNvPr>
          <p:cNvPicPr>
            <a:picLocks noChangeAspect="1"/>
          </p:cNvPicPr>
          <p:nvPr/>
        </p:nvPicPr>
        <p:blipFill>
          <a:blip r:embed="rId3"/>
          <a:stretch>
            <a:fillRect/>
          </a:stretch>
        </p:blipFill>
        <p:spPr>
          <a:xfrm>
            <a:off x="3622309" y="4304519"/>
            <a:ext cx="2238259" cy="180505"/>
          </a:xfrm>
          <a:prstGeom prst="rect">
            <a:avLst/>
          </a:prstGeom>
        </p:spPr>
      </p:pic>
      <p:pic>
        <p:nvPicPr>
          <p:cNvPr id="13" name="Immagine 12">
            <a:extLst>
              <a:ext uri="{FF2B5EF4-FFF2-40B4-BE49-F238E27FC236}">
                <a16:creationId xmlns:a16="http://schemas.microsoft.com/office/drawing/2014/main" id="{4BBCCCE2-B754-3332-948C-2C292D22DCE2}"/>
              </a:ext>
            </a:extLst>
          </p:cNvPr>
          <p:cNvPicPr>
            <a:picLocks noChangeAspect="1"/>
          </p:cNvPicPr>
          <p:nvPr/>
        </p:nvPicPr>
        <p:blipFill>
          <a:blip r:embed="rId3"/>
          <a:stretch>
            <a:fillRect/>
          </a:stretch>
        </p:blipFill>
        <p:spPr>
          <a:xfrm>
            <a:off x="6578076" y="4306525"/>
            <a:ext cx="2238259" cy="180505"/>
          </a:xfrm>
          <a:prstGeom prst="rect">
            <a:avLst/>
          </a:prstGeom>
        </p:spPr>
      </p:pic>
      <p:sp>
        <p:nvSpPr>
          <p:cNvPr id="15" name="CasellaDiTesto 14">
            <a:extLst>
              <a:ext uri="{FF2B5EF4-FFF2-40B4-BE49-F238E27FC236}">
                <a16:creationId xmlns:a16="http://schemas.microsoft.com/office/drawing/2014/main" id="{F8D393C1-F571-A053-C845-839E15BA6E7F}"/>
              </a:ext>
            </a:extLst>
          </p:cNvPr>
          <p:cNvSpPr txBox="1"/>
          <p:nvPr/>
        </p:nvSpPr>
        <p:spPr>
          <a:xfrm>
            <a:off x="3573379" y="2566302"/>
            <a:ext cx="2754280" cy="1692771"/>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02. Metodologia</a:t>
            </a: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Modello</a:t>
            </a:r>
            <a:endParaRPr lang="it-IT" dirty="0">
              <a:solidFill>
                <a:schemeClr val="bg1"/>
              </a:solidFill>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Calcolo del tasso risk free</a:t>
            </a: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Calcolo della volatilità</a:t>
            </a:r>
          </a:p>
          <a:p>
            <a:pPr marL="342900" indent="-342900">
              <a:buFont typeface="Arial" panose="020B0604020202020204" pitchFamily="34" charset="0"/>
              <a:buChar char="•"/>
            </a:pPr>
            <a:endParaRPr lang="it-IT" sz="1600" dirty="0">
              <a:solidFill>
                <a:schemeClr val="bg1"/>
              </a:solidFill>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it-IT"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CasellaDiTesto 15">
            <a:extLst>
              <a:ext uri="{FF2B5EF4-FFF2-40B4-BE49-F238E27FC236}">
                <a16:creationId xmlns:a16="http://schemas.microsoft.com/office/drawing/2014/main" id="{B74673EE-3228-2D89-22DA-8B663AFB95ED}"/>
              </a:ext>
            </a:extLst>
          </p:cNvPr>
          <p:cNvSpPr txBox="1"/>
          <p:nvPr/>
        </p:nvSpPr>
        <p:spPr>
          <a:xfrm>
            <a:off x="594359" y="4740008"/>
            <a:ext cx="2081019" cy="1138773"/>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03. Risultati</a:t>
            </a: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Stock</a:t>
            </a:r>
            <a:endParaRPr lang="it-IT" dirty="0">
              <a:solidFill>
                <a:schemeClr val="bg1"/>
              </a:solidFill>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Opzioni europee</a:t>
            </a: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Opzioni americane</a:t>
            </a:r>
            <a:endParaRPr lang="it-IT" sz="1400" dirty="0">
              <a:solidFill>
                <a:schemeClr val="bg1"/>
              </a:solidFill>
              <a:ea typeface="Calibri" panose="020F0502020204030204" pitchFamily="34" charset="0"/>
              <a:cs typeface="Calibri" panose="020F0502020204030204" pitchFamily="34" charset="0"/>
            </a:endParaRPr>
          </a:p>
        </p:txBody>
      </p:sp>
      <p:sp>
        <p:nvSpPr>
          <p:cNvPr id="17" name="CasellaDiTesto 16">
            <a:extLst>
              <a:ext uri="{FF2B5EF4-FFF2-40B4-BE49-F238E27FC236}">
                <a16:creationId xmlns:a16="http://schemas.microsoft.com/office/drawing/2014/main" id="{14EB9FC6-459F-1AA6-4F00-EF7F335763C9}"/>
              </a:ext>
            </a:extLst>
          </p:cNvPr>
          <p:cNvSpPr txBox="1"/>
          <p:nvPr/>
        </p:nvSpPr>
        <p:spPr>
          <a:xfrm>
            <a:off x="3621026" y="4740008"/>
            <a:ext cx="1751954" cy="369332"/>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04. Conclusioni</a:t>
            </a:r>
          </a:p>
        </p:txBody>
      </p:sp>
      <p:sp>
        <p:nvSpPr>
          <p:cNvPr id="18" name="CasellaDiTesto 17">
            <a:extLst>
              <a:ext uri="{FF2B5EF4-FFF2-40B4-BE49-F238E27FC236}">
                <a16:creationId xmlns:a16="http://schemas.microsoft.com/office/drawing/2014/main" id="{E955FC47-5637-C717-9238-CCCEF7BC6A16}"/>
              </a:ext>
            </a:extLst>
          </p:cNvPr>
          <p:cNvSpPr txBox="1"/>
          <p:nvPr/>
        </p:nvSpPr>
        <p:spPr>
          <a:xfrm>
            <a:off x="6578076" y="4740008"/>
            <a:ext cx="1705019" cy="369332"/>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04. Riferimenti</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3DD5-C09E-340D-9443-6AF3B38090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6401ECA-D7AC-E56D-415E-7A046CC0B761}"/>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Contesto(1)</a:t>
            </a:r>
          </a:p>
        </p:txBody>
      </p:sp>
      <p:sp>
        <p:nvSpPr>
          <p:cNvPr id="3" name="Segnaposto contenuto 2">
            <a:extLst>
              <a:ext uri="{FF2B5EF4-FFF2-40B4-BE49-F238E27FC236}">
                <a16:creationId xmlns:a16="http://schemas.microsoft.com/office/drawing/2014/main" id="{CBC14D58-BE2E-A75C-789A-A0B9CA52CA73}"/>
              </a:ext>
            </a:extLst>
          </p:cNvPr>
          <p:cNvSpPr>
            <a:spLocks noGrp="1"/>
          </p:cNvSpPr>
          <p:nvPr>
            <p:ph sz="quarter" idx="15"/>
          </p:nvPr>
        </p:nvSpPr>
        <p:spPr>
          <a:xfrm>
            <a:off x="594360" y="2393783"/>
            <a:ext cx="8167503" cy="3597470"/>
          </a:xfrm>
        </p:spPr>
        <p:txBody>
          <a:bodyPr rtlCol="0">
            <a:normAutofit/>
          </a:bodyPr>
          <a:lstStyle>
            <a:defPPr>
              <a:defRPr lang="it-IT"/>
            </a:defPPr>
          </a:lstStyle>
          <a:p>
            <a:pPr rtl="0"/>
            <a:r>
              <a:rPr lang="it-IT" sz="1600" dirty="0"/>
              <a:t>Nel contesto dei mercati finanziari, l'analisi statistica riveste un ruolo fondamentale nel comprendere e modellare il comportamento dei prezzi degli strumenti finanziari, i quali sono soggetti a fluttuazioni che dipendono da una varietà di fattori:</a:t>
            </a:r>
          </a:p>
          <a:p>
            <a:pPr marL="342900" indent="-342900" rtl="0">
              <a:lnSpc>
                <a:spcPct val="100000"/>
              </a:lnSpc>
              <a:buFont typeface="Arial" panose="020B0604020202020204" pitchFamily="34" charset="0"/>
              <a:buChar char="•"/>
            </a:pPr>
            <a:r>
              <a:rPr lang="it-IT" sz="1600" dirty="0"/>
              <a:t>Notizie economiche</a:t>
            </a:r>
          </a:p>
          <a:p>
            <a:pPr marL="342900" indent="-342900" rtl="0">
              <a:lnSpc>
                <a:spcPct val="100000"/>
              </a:lnSpc>
              <a:buFont typeface="Arial" panose="020B0604020202020204" pitchFamily="34" charset="0"/>
              <a:buChar char="•"/>
            </a:pPr>
            <a:r>
              <a:rPr lang="it-IT" sz="1600" dirty="0"/>
              <a:t>Decisioni politiche</a:t>
            </a:r>
          </a:p>
          <a:p>
            <a:pPr marL="342900" indent="-342900" rtl="0">
              <a:lnSpc>
                <a:spcPct val="100000"/>
              </a:lnSpc>
              <a:buFont typeface="Arial" panose="020B0604020202020204" pitchFamily="34" charset="0"/>
              <a:buChar char="•"/>
            </a:pPr>
            <a:r>
              <a:rPr lang="it-IT" sz="1600" dirty="0"/>
              <a:t>Aspettative </a:t>
            </a:r>
          </a:p>
          <a:p>
            <a:pPr marL="342900" indent="-342900" rtl="0">
              <a:lnSpc>
                <a:spcPct val="100000"/>
              </a:lnSpc>
              <a:buFont typeface="Arial" panose="020B0604020202020204" pitchFamily="34" charset="0"/>
              <a:buChar char="•"/>
            </a:pPr>
            <a:r>
              <a:rPr lang="it-IT" sz="1600" dirty="0"/>
              <a:t>Domanda e offerta</a:t>
            </a:r>
          </a:p>
          <a:p>
            <a:pPr rtl="0">
              <a:lnSpc>
                <a:spcPct val="100000"/>
              </a:lnSpc>
            </a:pPr>
            <a:r>
              <a:rPr lang="it-IT" sz="1600" dirty="0"/>
              <a:t>In questo progetto verranno considerati degli strumenti statistici che ci permetteranno di analizzare il comportamento di alcuni derivati, le </a:t>
            </a:r>
            <a:r>
              <a:rPr lang="it-IT" sz="1600" b="1" dirty="0"/>
              <a:t>opzioni</a:t>
            </a:r>
            <a:r>
              <a:rPr lang="it-IT" sz="1600" dirty="0"/>
              <a:t>.</a:t>
            </a:r>
          </a:p>
        </p:txBody>
      </p:sp>
      <p:pic>
        <p:nvPicPr>
          <p:cNvPr id="10" name="Segnaposto contenuto 9" descr="Immagine che contiene schermata, Elementi grafici, design, pixel&#10;&#10;Descrizione generata automaticamente">
            <a:extLst>
              <a:ext uri="{FF2B5EF4-FFF2-40B4-BE49-F238E27FC236}">
                <a16:creationId xmlns:a16="http://schemas.microsoft.com/office/drawing/2014/main" id="{F4FD45BE-BD05-5747-9346-184DDB933EEC}"/>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8999765" y="2959101"/>
            <a:ext cx="2466833" cy="2466833"/>
          </a:xfrm>
        </p:spPr>
      </p:pic>
    </p:spTree>
    <p:extLst>
      <p:ext uri="{BB962C8B-B14F-4D97-AF65-F5344CB8AC3E}">
        <p14:creationId xmlns:p14="http://schemas.microsoft.com/office/powerpoint/2010/main" val="30177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EAB9B-2272-3991-3A46-D093464578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6B8B4EB-D44B-2265-9B74-06391EC5F3B8}"/>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Contesto(2)</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4CC6D74-1C95-2D33-8688-FB3B1FA5D2F3}"/>
                  </a:ext>
                </a:extLst>
              </p:cNvPr>
              <p:cNvSpPr>
                <a:spLocks noGrp="1"/>
              </p:cNvSpPr>
              <p:nvPr>
                <p:ph sz="quarter" idx="15"/>
              </p:nvPr>
            </p:nvSpPr>
            <p:spPr>
              <a:xfrm>
                <a:off x="594360" y="2417846"/>
                <a:ext cx="8167503" cy="3597470"/>
              </a:xfrm>
            </p:spPr>
            <p:txBody>
              <a:bodyPr rtlCol="0">
                <a:normAutofit/>
              </a:bodyPr>
              <a:lstStyle>
                <a:defPPr>
                  <a:defRPr lang="it-IT"/>
                </a:defPPr>
              </a:lstStyle>
              <a:p>
                <a:pPr rtl="0"/>
                <a:r>
                  <a:rPr lang="it-IT" sz="1600" dirty="0"/>
                  <a:t>Nel progetto verranno considerate due tipi di azioni:</a:t>
                </a:r>
              </a:p>
              <a:p>
                <a:pPr marL="285750" indent="-285750" rtl="0">
                  <a:buFont typeface="Arial" panose="020B0604020202020204" pitchFamily="34" charset="0"/>
                  <a:buChar char="•"/>
                </a:pPr>
                <a:r>
                  <a:rPr lang="it-IT" sz="1600" b="1" dirty="0"/>
                  <a:t>Opzioni europee</a:t>
                </a:r>
                <a:r>
                  <a:rPr lang="it-IT" sz="1600" dirty="0"/>
                  <a:t>, che possono essere esercitate solo a scadenza</a:t>
                </a:r>
              </a:p>
              <a:p>
                <a:pPr>
                  <a:lnSpc>
                    <a:spcPct val="250000"/>
                  </a:lnSpc>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func>
                        <m:funcPr>
                          <m:ctrlPr>
                            <a:rPr lang="it-IT" sz="1600" b="0" i="1" smtClean="0">
                              <a:latin typeface="Cambria Math" panose="02040503050406030204" pitchFamily="18" charset="0"/>
                            </a:rPr>
                          </m:ctrlPr>
                        </m:funcPr>
                        <m:fName>
                          <m:r>
                            <m:rPr>
                              <m:sty m:val="p"/>
                            </m:rPr>
                            <a:rPr lang="it-IT" sz="1600" b="0" i="0" smtClean="0">
                              <a:latin typeface="Cambria Math" panose="02040503050406030204" pitchFamily="18" charset="0"/>
                            </a:rPr>
                            <m:t>max</m:t>
                          </m:r>
                        </m:fName>
                        <m:e>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 0</m:t>
                              </m:r>
                            </m:e>
                          </m:d>
                        </m:e>
                      </m:func>
                      <m:r>
                        <a:rPr lang="it-IT" sz="1600" b="0" i="1" smtClean="0">
                          <a:latin typeface="Cambria Math" panose="02040503050406030204" pitchFamily="18" charset="0"/>
                        </a:rPr>
                        <m:t>    </m:t>
                      </m:r>
                      <m:r>
                        <a:rPr lang="it-IT" sz="1600" b="0" i="1" smtClean="0">
                          <a:latin typeface="Cambria Math" panose="02040503050406030204" pitchFamily="18" charset="0"/>
                        </a:rPr>
                        <m:t>𝑒</m:t>
                      </m:r>
                      <m:r>
                        <a:rPr lang="it-IT" sz="1600" b="0" i="1" smtClean="0">
                          <a:latin typeface="Cambria Math" panose="02040503050406030204" pitchFamily="18" charset="0"/>
                        </a:rPr>
                        <m:t>     </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r>
                        <m:rPr>
                          <m:sty m:val="p"/>
                        </m:rPr>
                        <a:rPr lang="it-IT" sz="1600" b="0" i="0" smtClean="0">
                          <a:latin typeface="Cambria Math" panose="02040503050406030204" pitchFamily="18" charset="0"/>
                        </a:rPr>
                        <m:t>max</m:t>
                      </m:r>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,0)</m:t>
                      </m:r>
                    </m:oMath>
                  </m:oMathPara>
                </a14:m>
                <a:endParaRPr lang="it-IT" sz="1600" dirty="0"/>
              </a:p>
              <a:p>
                <a:pPr marL="285750" indent="-285750" rtl="0">
                  <a:buFont typeface="Arial" panose="020B0604020202020204" pitchFamily="34" charset="0"/>
                  <a:buChar char="•"/>
                </a:pPr>
                <a:r>
                  <a:rPr lang="it-IT" sz="1600" b="1" dirty="0"/>
                  <a:t>Opzioni americane</a:t>
                </a:r>
                <a:r>
                  <a:rPr lang="it-IT" sz="1600" dirty="0"/>
                  <a:t>, che possono essere esercitate anche prima della scadenza</a:t>
                </a:r>
              </a:p>
              <a:p>
                <a:pPr marL="0" lvl="1" indent="0">
                  <a:lnSpc>
                    <a:spcPct val="250000"/>
                  </a:lnSpc>
                  <a:buNone/>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𝑡</m:t>
                          </m:r>
                        </m:sub>
                      </m:sSub>
                      <m:func>
                        <m:funcPr>
                          <m:ctrlPr>
                            <a:rPr lang="it-IT" sz="1600" b="0" i="1" smtClean="0">
                              <a:latin typeface="Cambria Math" panose="02040503050406030204" pitchFamily="18" charset="0"/>
                            </a:rPr>
                          </m:ctrlPr>
                        </m:funcPr>
                        <m:fName>
                          <m:r>
                            <a:rPr lang="it-IT" sz="1600" b="0" i="1" smtClean="0">
                              <a:latin typeface="Cambria Math" panose="02040503050406030204" pitchFamily="18" charset="0"/>
                              <a:ea typeface="Cambria Math" panose="02040503050406030204" pitchFamily="18" charset="0"/>
                            </a:rPr>
                            <m:t>≥</m:t>
                          </m:r>
                          <m:r>
                            <m:rPr>
                              <m:sty m:val="p"/>
                            </m:rPr>
                            <a:rPr lang="it-IT" sz="1600" b="0" i="0" smtClean="0">
                              <a:latin typeface="Cambria Math" panose="02040503050406030204" pitchFamily="18" charset="0"/>
                            </a:rPr>
                            <m:t>max</m:t>
                          </m:r>
                        </m:fName>
                        <m:e>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𝑡</m:t>
                                  </m:r>
                                </m:sub>
                              </m:sSub>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𝐾</m:t>
                                  </m:r>
                                </m:num>
                                <m:den>
                                  <m:sSup>
                                    <m:sSupPr>
                                      <m:ctrlPr>
                                        <a:rPr lang="it-IT" sz="1600" b="0" i="1" smtClean="0">
                                          <a:latin typeface="Cambria Math" panose="02040503050406030204" pitchFamily="18" charset="0"/>
                                        </a:rPr>
                                      </m:ctrlPr>
                                    </m:sSupPr>
                                    <m:e>
                                      <m:d>
                                        <m:dPr>
                                          <m:ctrlPr>
                                            <a:rPr lang="it-IT" sz="1600" i="1">
                                              <a:latin typeface="Cambria Math" panose="02040503050406030204" pitchFamily="18" charset="0"/>
                                            </a:rPr>
                                          </m:ctrlPr>
                                        </m:dPr>
                                        <m:e>
                                          <m:r>
                                            <a:rPr lang="it-IT" sz="1600" i="1">
                                              <a:latin typeface="Cambria Math" panose="02040503050406030204" pitchFamily="18" charset="0"/>
                                            </a:rPr>
                                            <m:t>1+</m:t>
                                          </m:r>
                                          <m:r>
                                            <a:rPr lang="it-IT" sz="1600" i="1">
                                              <a:latin typeface="Cambria Math" panose="02040503050406030204" pitchFamily="18" charset="0"/>
                                            </a:rPr>
                                            <m:t>𝑟</m:t>
                                          </m:r>
                                        </m:e>
                                      </m:d>
                                    </m:e>
                                    <m:sup>
                                      <m:r>
                                        <a:rPr lang="it-IT" sz="1600" b="0" i="1" smtClean="0">
                                          <a:latin typeface="Cambria Math" panose="02040503050406030204" pitchFamily="18" charset="0"/>
                                        </a:rPr>
                                        <m:t>𝑇</m:t>
                                      </m:r>
                                      <m:r>
                                        <a:rPr lang="it-IT" sz="1600" b="0" i="1" smtClean="0">
                                          <a:latin typeface="Cambria Math" panose="02040503050406030204" pitchFamily="18" charset="0"/>
                                        </a:rPr>
                                        <m:t>−</m:t>
                                      </m:r>
                                      <m:r>
                                        <a:rPr lang="it-IT" sz="1600" b="0" i="1" smtClean="0">
                                          <a:latin typeface="Cambria Math" panose="02040503050406030204" pitchFamily="18" charset="0"/>
                                        </a:rPr>
                                        <m:t>𝑡</m:t>
                                      </m:r>
                                    </m:sup>
                                  </m:sSup>
                                </m:den>
                              </m:f>
                              <m:r>
                                <a:rPr lang="it-IT" sz="1600" b="0" i="1" smtClean="0">
                                  <a:latin typeface="Cambria Math" panose="02040503050406030204" pitchFamily="18" charset="0"/>
                                </a:rPr>
                                <m:t>, 0</m:t>
                              </m:r>
                            </m:e>
                          </m:d>
                        </m:e>
                      </m:func>
                      <m:r>
                        <a:rPr lang="it-IT" sz="1600" b="0" i="1" smtClean="0">
                          <a:latin typeface="Cambria Math" panose="02040503050406030204" pitchFamily="18" charset="0"/>
                        </a:rPr>
                        <m:t>    </m:t>
                      </m:r>
                      <m:r>
                        <a:rPr lang="it-IT" sz="1600" b="0" i="1" smtClean="0">
                          <a:latin typeface="Cambria Math" panose="02040503050406030204" pitchFamily="18" charset="0"/>
                        </a:rPr>
                        <m:t>𝑒</m:t>
                      </m:r>
                      <m:r>
                        <a:rPr lang="it-IT" sz="1600" b="0" i="1" smtClean="0">
                          <a:latin typeface="Cambria Math" panose="02040503050406030204" pitchFamily="18" charset="0"/>
                        </a:rPr>
                        <m:t>     </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𝑛</m:t>
                          </m:r>
                        </m:sub>
                      </m:sSub>
                      <m:r>
                        <a:rPr lang="it-IT" sz="1600" i="1">
                          <a:latin typeface="Cambria Math" panose="02040503050406030204" pitchFamily="18" charset="0"/>
                          <a:ea typeface="Cambria Math" panose="02040503050406030204" pitchFamily="18" charset="0"/>
                        </a:rPr>
                        <m:t>≥</m:t>
                      </m:r>
                      <m:r>
                        <m:rPr>
                          <m:sty m:val="p"/>
                        </m:rPr>
                        <a:rPr lang="it-IT" sz="1600" b="0" i="0" smtClean="0">
                          <a:latin typeface="Cambria Math" panose="02040503050406030204" pitchFamily="18" charset="0"/>
                        </a:rPr>
                        <m:t>max</m:t>
                      </m:r>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𝑛</m:t>
                          </m:r>
                        </m:sub>
                      </m:sSub>
                      <m:r>
                        <a:rPr lang="it-IT" sz="1600" b="0" i="1" smtClean="0">
                          <a:latin typeface="Cambria Math" panose="02040503050406030204" pitchFamily="18" charset="0"/>
                        </a:rPr>
                        <m:t>,0)</m:t>
                      </m:r>
                    </m:oMath>
                  </m:oMathPara>
                </a14:m>
                <a:endParaRPr lang="it-IT" sz="1600" dirty="0"/>
              </a:p>
              <a:p>
                <a:pPr marL="285750" indent="-285750" rtl="0">
                  <a:buFont typeface="Arial" panose="020B0604020202020204" pitchFamily="34" charset="0"/>
                  <a:buChar char="•"/>
                </a:pPr>
                <a:endParaRPr lang="it-IT" sz="1600" dirty="0"/>
              </a:p>
            </p:txBody>
          </p:sp>
        </mc:Choice>
        <mc:Fallback xmlns="">
          <p:sp>
            <p:nvSpPr>
              <p:cNvPr id="3" name="Segnaposto contenuto 2">
                <a:extLst>
                  <a:ext uri="{FF2B5EF4-FFF2-40B4-BE49-F238E27FC236}">
                    <a16:creationId xmlns:a16="http://schemas.microsoft.com/office/drawing/2014/main" id="{04CC6D74-1C95-2D33-8688-FB3B1FA5D2F3}"/>
                  </a:ext>
                </a:extLst>
              </p:cNvPr>
              <p:cNvSpPr>
                <a:spLocks noGrp="1" noRot="1" noChangeAspect="1" noMove="1" noResize="1" noEditPoints="1" noAdjustHandles="1" noChangeArrowheads="1" noChangeShapeType="1" noTextEdit="1"/>
              </p:cNvSpPr>
              <p:nvPr>
                <p:ph sz="quarter" idx="15"/>
              </p:nvPr>
            </p:nvSpPr>
            <p:spPr>
              <a:xfrm>
                <a:off x="594360" y="2417846"/>
                <a:ext cx="8167503" cy="3597470"/>
              </a:xfrm>
              <a:blipFill>
                <a:blip r:embed="rId3"/>
                <a:stretch>
                  <a:fillRect l="-1568" t="-1186"/>
                </a:stretch>
              </a:blipFill>
            </p:spPr>
            <p:txBody>
              <a:bodyPr/>
              <a:lstStyle/>
              <a:p>
                <a:r>
                  <a:rPr lang="it-IT">
                    <a:noFill/>
                  </a:rPr>
                  <a:t> </a:t>
                </a:r>
              </a:p>
            </p:txBody>
          </p:sp>
        </mc:Fallback>
      </mc:AlternateContent>
      <p:pic>
        <p:nvPicPr>
          <p:cNvPr id="7" name="Segnaposto contenuto 6" descr="Immagine che contiene simbolo, logo, Elementi grafici, clipart&#10;&#10;Descrizione generata automaticamente">
            <a:extLst>
              <a:ext uri="{FF2B5EF4-FFF2-40B4-BE49-F238E27FC236}">
                <a16:creationId xmlns:a16="http://schemas.microsoft.com/office/drawing/2014/main" id="{CD065CE1-B6B0-5A31-5BE3-FAE06707197B}"/>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8761863" y="2519446"/>
            <a:ext cx="2425533" cy="2425533"/>
          </a:xfrm>
        </p:spPr>
      </p:pic>
    </p:spTree>
    <p:extLst>
      <p:ext uri="{BB962C8B-B14F-4D97-AF65-F5344CB8AC3E}">
        <p14:creationId xmlns:p14="http://schemas.microsoft.com/office/powerpoint/2010/main" val="405481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87C2E-E6FA-6560-6972-40B4D144F9E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D2C5834-28BD-29EF-A74A-A3888BF5159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Obbiettivi</a:t>
            </a:r>
          </a:p>
        </p:txBody>
      </p:sp>
      <p:sp>
        <p:nvSpPr>
          <p:cNvPr id="3" name="Segnaposto contenuto 2">
            <a:extLst>
              <a:ext uri="{FF2B5EF4-FFF2-40B4-BE49-F238E27FC236}">
                <a16:creationId xmlns:a16="http://schemas.microsoft.com/office/drawing/2014/main" id="{6D98A448-36AF-52D4-D4A8-DFB4C6BED249}"/>
              </a:ext>
            </a:extLst>
          </p:cNvPr>
          <p:cNvSpPr>
            <a:spLocks noGrp="1"/>
          </p:cNvSpPr>
          <p:nvPr>
            <p:ph sz="quarter" idx="15"/>
          </p:nvPr>
        </p:nvSpPr>
        <p:spPr>
          <a:xfrm>
            <a:off x="594360" y="2363704"/>
            <a:ext cx="9861082" cy="3597470"/>
          </a:xfrm>
        </p:spPr>
        <p:txBody>
          <a:bodyPr rtlCol="0">
            <a:noAutofit/>
          </a:bodyPr>
          <a:lstStyle>
            <a:defPPr>
              <a:defRPr lang="it-IT"/>
            </a:defPPr>
          </a:lstStyle>
          <a:p>
            <a:pPr rtl="0"/>
            <a:r>
              <a:rPr lang="it-IT" sz="1600" dirty="0"/>
              <a:t>In questo progetto si vuole utilizzare il modello </a:t>
            </a:r>
            <a:r>
              <a:rPr lang="it-IT" sz="1600" b="1" dirty="0"/>
              <a:t>CRR</a:t>
            </a:r>
            <a:r>
              <a:rPr lang="it-IT" sz="1600" dirty="0"/>
              <a:t> nelle sue varianti mono periodale e multi periodale per predire i prezzi delle opzioni europee ed americane, nel dettaglio verranno analizzati i seguenti titoli:</a:t>
            </a:r>
          </a:p>
          <a:p>
            <a:pPr marL="285750" indent="-285750" rtl="0">
              <a:buFont typeface="Arial" panose="020B0604020202020204" pitchFamily="34" charset="0"/>
              <a:buChar char="•"/>
            </a:pPr>
            <a:r>
              <a:rPr lang="it-IT" sz="1600" b="1" dirty="0"/>
              <a:t>SPX</a:t>
            </a:r>
            <a:r>
              <a:rPr lang="it-IT" sz="1600" dirty="0"/>
              <a:t>, indice che segue le 500 aziende con maggiore capitalizzazione nel mercato statunitense</a:t>
            </a:r>
          </a:p>
          <a:p>
            <a:pPr marL="285750" indent="-285750" rtl="0">
              <a:buFont typeface="Arial" panose="020B0604020202020204" pitchFamily="34" charset="0"/>
              <a:buChar char="•"/>
            </a:pPr>
            <a:r>
              <a:rPr lang="it-IT" sz="1600" b="1" dirty="0"/>
              <a:t>RUT</a:t>
            </a:r>
            <a:r>
              <a:rPr lang="it-IT" sz="1600" dirty="0"/>
              <a:t>, indice che segue le 2000 aziende con minore capitalizzazione tra le 3000 a </a:t>
            </a:r>
            <a:r>
              <a:rPr lang="it-IT" sz="1600" dirty="0" err="1"/>
              <a:t>piú</a:t>
            </a:r>
            <a:r>
              <a:rPr lang="it-IT" sz="1600" dirty="0"/>
              <a:t> alta capitalizzazione nel mercato statunitense</a:t>
            </a:r>
          </a:p>
          <a:p>
            <a:pPr marL="285750" indent="-285750" rtl="0">
              <a:buFont typeface="Arial" panose="020B0604020202020204" pitchFamily="34" charset="0"/>
              <a:buChar char="•"/>
            </a:pPr>
            <a:r>
              <a:rPr lang="it-IT" sz="1600" b="1" dirty="0"/>
              <a:t>NDX</a:t>
            </a:r>
            <a:r>
              <a:rPr lang="it-IT" sz="1600" dirty="0"/>
              <a:t>, indice che segue le 100 aziende non finanziare con maggiore capitalizzazione nel NASDAQ</a:t>
            </a:r>
          </a:p>
          <a:p>
            <a:pPr rtl="0"/>
            <a:r>
              <a:rPr lang="it-IT" sz="1600" dirty="0"/>
              <a:t>Mentre per le opzioni americane:</a:t>
            </a:r>
          </a:p>
          <a:p>
            <a:pPr marL="285750" indent="-285750" rtl="0">
              <a:buFont typeface="Arial" panose="020B0604020202020204" pitchFamily="34" charset="0"/>
              <a:buChar char="•"/>
            </a:pPr>
            <a:r>
              <a:rPr lang="it-IT" sz="1600" b="1" dirty="0"/>
              <a:t>NVDA</a:t>
            </a:r>
            <a:r>
              <a:rPr lang="it-IT" sz="1600" dirty="0"/>
              <a:t>, cioè le azioni di Nvidia, azienda nel campo tecnologico</a:t>
            </a:r>
          </a:p>
          <a:p>
            <a:pPr marL="285750" indent="-285750" rtl="0">
              <a:buFont typeface="Arial" panose="020B0604020202020204" pitchFamily="34" charset="0"/>
              <a:buChar char="•"/>
            </a:pPr>
            <a:r>
              <a:rPr lang="it-IT" sz="1600" b="1" dirty="0"/>
              <a:t>XOM</a:t>
            </a:r>
            <a:r>
              <a:rPr lang="it-IT" sz="1600" dirty="0"/>
              <a:t>, cioè le azioni di Exxon Mobil </a:t>
            </a:r>
            <a:r>
              <a:rPr lang="it-IT" sz="1600" dirty="0" err="1"/>
              <a:t>Corp</a:t>
            </a:r>
            <a:r>
              <a:rPr lang="it-IT" sz="1600" dirty="0"/>
              <a:t>, azienda nel campo energia</a:t>
            </a:r>
          </a:p>
          <a:p>
            <a:pPr marL="285750" indent="-285750" rtl="0">
              <a:buFont typeface="Arial" panose="020B0604020202020204" pitchFamily="34" charset="0"/>
              <a:buChar char="•"/>
            </a:pPr>
            <a:r>
              <a:rPr lang="it-IT" sz="1600" b="1" dirty="0"/>
              <a:t>JNJ</a:t>
            </a:r>
            <a:r>
              <a:rPr lang="it-IT" sz="1600" dirty="0"/>
              <a:t>, cioè le azioni di Johnson &amp; Johnson, azienda nel campo </a:t>
            </a:r>
            <a:r>
              <a:rPr lang="it-IT" sz="1600" dirty="0" err="1"/>
              <a:t>sanitá</a:t>
            </a:r>
            <a:r>
              <a:rPr lang="it-IT" sz="1600" dirty="0"/>
              <a:t> </a:t>
            </a:r>
          </a:p>
          <a:p>
            <a:pPr marL="285750" indent="-285750" rtl="0">
              <a:buFont typeface="Arial" panose="020B0604020202020204" pitchFamily="34" charset="0"/>
              <a:buChar char="•"/>
            </a:pPr>
            <a:endParaRPr lang="it-IT" sz="1600" dirty="0"/>
          </a:p>
        </p:txBody>
      </p:sp>
      <p:pic>
        <p:nvPicPr>
          <p:cNvPr id="10" name="Segnaposto contenuto 9" descr="Immagine che contiene Carattere, Elementi grafici, tipografia, design&#10;&#10;Descrizione generata automaticamente">
            <a:extLst>
              <a:ext uri="{FF2B5EF4-FFF2-40B4-BE49-F238E27FC236}">
                <a16:creationId xmlns:a16="http://schemas.microsoft.com/office/drawing/2014/main" id="{D639A9D6-B438-26AC-E00D-6A45FBBA447C}"/>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9976514" y="4166696"/>
            <a:ext cx="2054990" cy="1155931"/>
          </a:xfrm>
        </p:spPr>
      </p:pic>
      <p:pic>
        <p:nvPicPr>
          <p:cNvPr id="12" name="Immagine 11" descr="Immagine che contiene Carattere, Elementi grafici, grafica, testo&#10;&#10;Descrizione generata automaticamente">
            <a:extLst>
              <a:ext uri="{FF2B5EF4-FFF2-40B4-BE49-F238E27FC236}">
                <a16:creationId xmlns:a16="http://schemas.microsoft.com/office/drawing/2014/main" id="{1B23DB68-2DAF-4115-2623-3D87673C5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7294" y="5403386"/>
            <a:ext cx="1676013" cy="315649"/>
          </a:xfrm>
          <a:prstGeom prst="rect">
            <a:avLst/>
          </a:prstGeom>
        </p:spPr>
      </p:pic>
      <p:pic>
        <p:nvPicPr>
          <p:cNvPr id="14" name="Immagine 13" descr="Immagine che contiene simbolo, Elementi grafici, logo, design&#10;&#10;Descrizione generata automaticamente">
            <a:extLst>
              <a:ext uri="{FF2B5EF4-FFF2-40B4-BE49-F238E27FC236}">
                <a16:creationId xmlns:a16="http://schemas.microsoft.com/office/drawing/2014/main" id="{D579C528-0162-45B1-55F2-823918783E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6261" y="5601274"/>
            <a:ext cx="1291379" cy="950879"/>
          </a:xfrm>
          <a:prstGeom prst="rect">
            <a:avLst/>
          </a:prstGeom>
        </p:spPr>
      </p:pic>
    </p:spTree>
    <p:extLst>
      <p:ext uri="{BB962C8B-B14F-4D97-AF65-F5344CB8AC3E}">
        <p14:creationId xmlns:p14="http://schemas.microsoft.com/office/powerpoint/2010/main" val="318336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5AA32-8039-D014-DDCB-E646E9A3336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D2098-162F-1ACB-4612-260260C44C9A}"/>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Modello (1)</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E746733C-5E3E-9FF1-24D6-F5517510F755}"/>
                  </a:ext>
                </a:extLst>
              </p:cNvPr>
              <p:cNvSpPr>
                <a:spLocks noGrp="1"/>
              </p:cNvSpPr>
              <p:nvPr>
                <p:ph sz="quarter" idx="15"/>
              </p:nvPr>
            </p:nvSpPr>
            <p:spPr>
              <a:xfrm>
                <a:off x="594359" y="2676525"/>
                <a:ext cx="8302993" cy="3597470"/>
              </a:xfrm>
            </p:spPr>
            <p:txBody>
              <a:bodyPr rtlCol="0">
                <a:noAutofit/>
              </a:bodyPr>
              <a:lstStyle>
                <a:defPPr>
                  <a:defRPr lang="it-IT"/>
                </a:defPPr>
              </a:lstStyle>
              <a:p>
                <a:pPr rtl="0"/>
                <a:r>
                  <a:rPr lang="it-IT" sz="1600" dirty="0"/>
                  <a:t>L’andamento del prezzo di un titolo, data la sua natura, può essere modellato come un processo stocastico, per caratterizzare tale processo possono essere utilizzati diversi approcci.                              Nel nostro caso consideriamo il modello </a:t>
                </a:r>
                <a:r>
                  <a:rPr lang="it-IT" sz="1600" b="1" dirty="0"/>
                  <a:t>CRR </a:t>
                </a:r>
                <a:r>
                  <a:rPr lang="it-IT" sz="1600" dirty="0"/>
                  <a:t>il quale descrive l’andamento del prezzo di un titolo attraverso un processo binomiale in cui in ogni istante:</a:t>
                </a:r>
              </a:p>
              <a:p>
                <a:pPr>
                  <a:lnSpc>
                    <a:spcPct val="150000"/>
                  </a:lnSpc>
                </a:pPr>
                <a14:m>
                  <m:oMathPara xmlns:m="http://schemas.openxmlformats.org/officeDocument/2006/math">
                    <m:oMathParaPr>
                      <m:jc m:val="centerGroup"/>
                    </m:oMathParaPr>
                    <m:oMath xmlns:m="http://schemas.openxmlformats.org/officeDocument/2006/math">
                      <m:sSubSup>
                        <m:sSubSupPr>
                          <m:ctrlPr>
                            <a:rPr lang="it-IT" i="1"/>
                          </m:ctrlPr>
                        </m:sSubSupPr>
                        <m:e>
                          <m:r>
                            <a:rPr lang="it-IT" i="1"/>
                            <m:t>(</m:t>
                          </m:r>
                          <m:sSub>
                            <m:sSubPr>
                              <m:ctrlPr>
                                <a:rPr lang="it-IT" i="1"/>
                              </m:ctrlPr>
                            </m:sSubPr>
                            <m:e>
                              <m:r>
                                <a:rPr lang="it-IT" i="1"/>
                                <m:t>𝑆</m:t>
                              </m:r>
                            </m:e>
                            <m:sub>
                              <m:r>
                                <a:rPr lang="it-IT" i="1"/>
                                <m:t>𝑛</m:t>
                              </m:r>
                            </m:sub>
                          </m:sSub>
                          <m:r>
                            <a:rPr lang="it-IT" i="1"/>
                            <m:t>)</m:t>
                          </m:r>
                        </m:e>
                        <m:sub>
                          <m:r>
                            <a:rPr lang="it-IT" i="1"/>
                            <m:t>𝑛</m:t>
                          </m:r>
                          <m:r>
                            <a:rPr lang="it-IT" i="1"/>
                            <m:t>=1</m:t>
                          </m:r>
                        </m:sub>
                        <m:sup>
                          <m:r>
                            <a:rPr lang="it-IT" i="1"/>
                            <m:t>𝑁</m:t>
                          </m:r>
                        </m:sup>
                      </m:sSubSup>
                      <m:r>
                        <a:rPr lang="it-IT" i="1"/>
                        <m:t>   </m:t>
                      </m:r>
                      <m:r>
                        <a:rPr lang="it-IT" i="1"/>
                        <m:t>𝑐𝑜𝑛</m:t>
                      </m:r>
                      <m:r>
                        <a:rPr lang="it-IT" i="1"/>
                        <m:t>   </m:t>
                      </m:r>
                      <m:sSub>
                        <m:sSubPr>
                          <m:ctrlPr>
                            <a:rPr lang="it-IT" i="1"/>
                          </m:ctrlPr>
                        </m:sSubPr>
                        <m:e>
                          <m:r>
                            <a:rPr lang="it-IT" i="1"/>
                            <m:t>𝑆</m:t>
                          </m:r>
                        </m:e>
                        <m:sub>
                          <m:r>
                            <a:rPr lang="it-IT" i="1"/>
                            <m:t>𝑛</m:t>
                          </m:r>
                        </m:sub>
                      </m:sSub>
                      <m:r>
                        <a:rPr lang="it-IT" i="1"/>
                        <m:t>=</m:t>
                      </m:r>
                      <m:sSub>
                        <m:sSubPr>
                          <m:ctrlPr>
                            <a:rPr lang="it-IT" i="1"/>
                          </m:ctrlPr>
                        </m:sSubPr>
                        <m:e>
                          <m:r>
                            <a:rPr lang="it-IT" i="1"/>
                            <m:t>𝛽</m:t>
                          </m:r>
                        </m:e>
                        <m:sub>
                          <m:r>
                            <a:rPr lang="it-IT" i="1"/>
                            <m:t>𝑛</m:t>
                          </m:r>
                        </m:sub>
                      </m:sSub>
                      <m:sSub>
                        <m:sSubPr>
                          <m:ctrlPr>
                            <a:rPr lang="it-IT" i="1"/>
                          </m:ctrlPr>
                        </m:sSubPr>
                        <m:e>
                          <m:r>
                            <a:rPr lang="it-IT" i="1"/>
                            <m:t>𝑆</m:t>
                          </m:r>
                        </m:e>
                        <m:sub>
                          <m:r>
                            <a:rPr lang="it-IT" i="1"/>
                            <m:t>𝑛</m:t>
                          </m:r>
                          <m:r>
                            <a:rPr lang="it-IT" i="1"/>
                            <m:t>−1</m:t>
                          </m:r>
                        </m:sub>
                      </m:sSub>
                      <m:r>
                        <a:rPr lang="it-IT" b="0" i="1" smtClean="0">
                          <a:latin typeface="Cambria Math" panose="02040503050406030204" pitchFamily="18" charset="0"/>
                        </a:rPr>
                        <m:t>=</m:t>
                      </m:r>
                      <m:d>
                        <m:dPr>
                          <m:begChr m:val="{"/>
                          <m:endChr m:val=""/>
                          <m:ctrlPr>
                            <a:rPr lang="it-IT" i="1"/>
                          </m:ctrlPr>
                        </m:dPr>
                        <m:e>
                          <m:eqArr>
                            <m:eqArrPr>
                              <m:ctrlPr>
                                <a:rPr lang="it-IT" i="1"/>
                              </m:ctrlPr>
                            </m:eqArrPr>
                            <m:e>
                              <m:r>
                                <a:rPr lang="it-IT" i="1"/>
                                <m:t>𝑢</m:t>
                              </m:r>
                              <m:sSub>
                                <m:sSubPr>
                                  <m:ctrlPr>
                                    <a:rPr lang="it-IT" i="1"/>
                                  </m:ctrlPr>
                                </m:sSubPr>
                                <m:e>
                                  <m:r>
                                    <a:rPr lang="it-IT" i="1"/>
                                    <m:t>𝑆</m:t>
                                  </m:r>
                                </m:e>
                                <m:sub>
                                  <m:r>
                                    <a:rPr lang="it-IT" i="1"/>
                                    <m:t>𝑛</m:t>
                                  </m:r>
                                  <m:r>
                                    <a:rPr lang="it-IT" i="1"/>
                                    <m:t>−1</m:t>
                                  </m:r>
                                </m:sub>
                              </m:sSub>
                              <m:r>
                                <a:rPr lang="it-IT" i="1"/>
                                <m:t>   </m:t>
                              </m:r>
                              <m:r>
                                <a:rPr lang="it-IT" i="1"/>
                                <m:t>𝑐𝑜𝑛</m:t>
                              </m:r>
                              <m:r>
                                <a:rPr lang="it-IT" i="1"/>
                                <m:t>   </m:t>
                              </m:r>
                              <m:r>
                                <a:rPr lang="it-IT" i="1"/>
                                <m:t>𝑝</m:t>
                              </m:r>
                            </m:e>
                            <m:e>
                              <m:r>
                                <a:rPr lang="it-IT" i="1"/>
                                <m:t>𝑑</m:t>
                              </m:r>
                              <m:sSub>
                                <m:sSubPr>
                                  <m:ctrlPr>
                                    <a:rPr lang="it-IT" i="1"/>
                                  </m:ctrlPr>
                                </m:sSubPr>
                                <m:e>
                                  <m:r>
                                    <a:rPr lang="it-IT" i="1"/>
                                    <m:t>𝑆</m:t>
                                  </m:r>
                                </m:e>
                                <m:sub>
                                  <m:r>
                                    <a:rPr lang="it-IT" i="1"/>
                                    <m:t>𝑛</m:t>
                                  </m:r>
                                  <m:r>
                                    <a:rPr lang="it-IT" i="1"/>
                                    <m:t>−1</m:t>
                                  </m:r>
                                </m:sub>
                              </m:sSub>
                              <m:r>
                                <a:rPr lang="it-IT" i="1"/>
                                <m:t>   </m:t>
                              </m:r>
                              <m:r>
                                <a:rPr lang="it-IT" i="1"/>
                                <m:t>𝑐𝑜𝑛</m:t>
                              </m:r>
                              <m:r>
                                <a:rPr lang="it-IT" i="1"/>
                                <m:t> </m:t>
                              </m:r>
                              <m:r>
                                <a:rPr lang="it-IT" i="1"/>
                                <m:t>𝑞</m:t>
                              </m:r>
                            </m:e>
                          </m:eqArr>
                        </m:e>
                      </m:d>
                      <m:r>
                        <a:rPr lang="it-IT" b="0" i="1" smtClean="0">
                          <a:latin typeface="Cambria Math" panose="02040503050406030204" pitchFamily="18" charset="0"/>
                        </a:rPr>
                        <m:t>  </m:t>
                      </m:r>
                      <m:r>
                        <a:rPr lang="it-IT" b="0" i="1" smtClean="0">
                          <a:latin typeface="Cambria Math" panose="02040503050406030204" pitchFamily="18" charset="0"/>
                        </a:rPr>
                        <m:t>𝑐𝑖𝑜</m:t>
                      </m:r>
                      <m:r>
                        <a:rPr lang="it-IT" b="0" i="1" smtClean="0">
                          <a:latin typeface="Cambria Math" panose="02040503050406030204" pitchFamily="18" charset="0"/>
                        </a:rPr>
                        <m:t>è</m:t>
                      </m:r>
                      <m:r>
                        <a:rPr lang="it-IT" i="1"/>
                        <m:t>   </m:t>
                      </m:r>
                      <m:sSub>
                        <m:sSubPr>
                          <m:ctrlPr>
                            <a:rPr lang="it-IT" i="1"/>
                          </m:ctrlPr>
                        </m:sSubPr>
                        <m:e>
                          <m:r>
                            <a:rPr lang="it-IT" i="1"/>
                            <m:t>𝛽</m:t>
                          </m:r>
                        </m:e>
                        <m:sub>
                          <m:r>
                            <a:rPr lang="it-IT" i="1"/>
                            <m:t>𝑛</m:t>
                          </m:r>
                        </m:sub>
                      </m:sSub>
                      <m:r>
                        <a:rPr lang="it-IT" i="1"/>
                        <m:t>~</m:t>
                      </m:r>
                      <m:r>
                        <a:rPr lang="it-IT" i="1"/>
                        <m:t>𝐵𝑒𝑟</m:t>
                      </m:r>
                      <m:d>
                        <m:dPr>
                          <m:ctrlPr>
                            <a:rPr lang="it-IT" i="1"/>
                          </m:ctrlPr>
                        </m:dPr>
                        <m:e>
                          <m:r>
                            <a:rPr lang="it-IT" i="1"/>
                            <m:t>𝑝</m:t>
                          </m:r>
                        </m:e>
                      </m:d>
                    </m:oMath>
                  </m:oMathPara>
                </a14:m>
                <a:endParaRPr lang="it-IT" sz="1600" dirty="0"/>
              </a:p>
              <a:p>
                <a:pPr>
                  <a:lnSpc>
                    <a:spcPct val="100000"/>
                  </a:lnSpc>
                </a:pPr>
                <a:r>
                  <a:rPr lang="it-IT" sz="1600" dirty="0"/>
                  <a:t>Questo significa che in ogni stante il prezzo può scendere [o salire] con probabilità p [o q=1-p], dove p è la </a:t>
                </a:r>
                <a:r>
                  <a:rPr lang="it-IT" sz="1600" b="1" dirty="0"/>
                  <a:t>probabilità neutrale al rischio.</a:t>
                </a:r>
              </a:p>
            </p:txBody>
          </p:sp>
        </mc:Choice>
        <mc:Fallback>
          <p:sp>
            <p:nvSpPr>
              <p:cNvPr id="3" name="Segnaposto contenuto 2">
                <a:extLst>
                  <a:ext uri="{FF2B5EF4-FFF2-40B4-BE49-F238E27FC236}">
                    <a16:creationId xmlns:a16="http://schemas.microsoft.com/office/drawing/2014/main" id="{E746733C-5E3E-9FF1-24D6-F5517510F755}"/>
                  </a:ext>
                </a:extLst>
              </p:cNvPr>
              <p:cNvSpPr>
                <a:spLocks noGrp="1" noRot="1" noChangeAspect="1" noMove="1" noResize="1" noEditPoints="1" noAdjustHandles="1" noChangeArrowheads="1" noChangeShapeType="1" noTextEdit="1"/>
              </p:cNvSpPr>
              <p:nvPr>
                <p:ph sz="quarter" idx="15"/>
              </p:nvPr>
            </p:nvSpPr>
            <p:spPr>
              <a:xfrm>
                <a:off x="594359" y="2676525"/>
                <a:ext cx="8302993" cy="3597470"/>
              </a:xfrm>
              <a:blipFill>
                <a:blip r:embed="rId3"/>
                <a:stretch>
                  <a:fillRect l="-1467" t="-1186" r="-7190"/>
                </a:stretch>
              </a:blipFill>
            </p:spPr>
            <p:txBody>
              <a:bodyPr/>
              <a:lstStyle/>
              <a:p>
                <a:r>
                  <a:rPr lang="it-IT">
                    <a:noFill/>
                  </a:rPr>
                  <a:t> </a:t>
                </a:r>
              </a:p>
            </p:txBody>
          </p:sp>
        </mc:Fallback>
      </mc:AlternateContent>
      <p:pic>
        <p:nvPicPr>
          <p:cNvPr id="9" name="Segnaposto contenuto 8" descr="Immagine che contiene diagramma, linea, Diagramma, Carattere&#10;&#10;Descrizione generata automaticamente">
            <a:extLst>
              <a:ext uri="{FF2B5EF4-FFF2-40B4-BE49-F238E27FC236}">
                <a16:creationId xmlns:a16="http://schemas.microsoft.com/office/drawing/2014/main" id="{601D0950-B948-7612-CA94-1F44FC8A4FB8}"/>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9031261" y="3376575"/>
            <a:ext cx="2682928" cy="2580672"/>
          </a:xfrm>
        </p:spPr>
      </p:pic>
    </p:spTree>
    <p:extLst>
      <p:ext uri="{BB962C8B-B14F-4D97-AF65-F5344CB8AC3E}">
        <p14:creationId xmlns:p14="http://schemas.microsoft.com/office/powerpoint/2010/main" val="113095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9059D-3BAE-A671-2FB9-D540EE79EF7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438BE1-3A51-9BBF-3096-F25CC7FB90B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Modello (2)</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113572B4-FF01-3146-12AD-6C56FE30CF5C}"/>
                  </a:ext>
                </a:extLst>
              </p:cNvPr>
              <p:cNvSpPr>
                <a:spLocks noGrp="1"/>
              </p:cNvSpPr>
              <p:nvPr>
                <p:ph sz="quarter" idx="15"/>
              </p:nvPr>
            </p:nvSpPr>
            <p:spPr>
              <a:xfrm>
                <a:off x="594359" y="2676525"/>
                <a:ext cx="8302993" cy="3597470"/>
              </a:xfrm>
            </p:spPr>
            <p:txBody>
              <a:bodyPr rtlCol="0">
                <a:noAutofit/>
              </a:bodyPr>
              <a:lstStyle>
                <a:defPPr>
                  <a:defRPr lang="it-IT"/>
                </a:defPPr>
              </a:lstStyle>
              <a:p>
                <a:pPr rtl="0"/>
                <a:r>
                  <a:rPr lang="it-IT" sz="1600" b="0" dirty="0"/>
                  <a:t>Per poter utilizzare il modello è necessario calibrarlo, cioè calcolarne i parametri u, d, p e q i quali sono definiti come:</a:t>
                </a:r>
              </a:p>
              <a:p>
                <a:pPr marL="285750" indent="-285750" rtl="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𝒖</m:t>
                    </m:r>
                    <m:r>
                      <a:rPr lang="it-IT" sz="1600" b="0" i="1" smtClean="0">
                        <a:latin typeface="Cambria Math" panose="02040503050406030204" pitchFamily="18" charset="0"/>
                      </a:rPr>
                      <m:t>=</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𝑒</m:t>
                        </m:r>
                      </m:e>
                      <m:sup>
                        <m:r>
                          <a:rPr lang="it-IT" sz="1600" b="0" i="1" smtClean="0">
                            <a:latin typeface="Cambria Math" panose="02040503050406030204" pitchFamily="18" charset="0"/>
                            <a:ea typeface="Cambria Math" panose="02040503050406030204" pitchFamily="18" charset="0"/>
                          </a:rPr>
                          <m:t>𝜎</m:t>
                        </m:r>
                        <m:rad>
                          <m:radPr>
                            <m:degHide m:val="on"/>
                            <m:ctrlPr>
                              <a:rPr lang="it-IT" sz="1600" b="0" i="1" smtClean="0">
                                <a:latin typeface="Cambria Math" panose="02040503050406030204" pitchFamily="18" charset="0"/>
                              </a:rPr>
                            </m:ctrlPr>
                          </m:radPr>
                          <m:deg/>
                          <m:e>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𝑡</m:t>
                            </m:r>
                          </m:e>
                        </m:rad>
                      </m:sup>
                    </m:sSup>
                  </m:oMath>
                </a14:m>
                <a:endParaRPr lang="it-IT" sz="1600" b="0" dirty="0"/>
              </a:p>
              <a:p>
                <a:pPr marL="285750" indent="-285750" rtl="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𝒅</m:t>
                    </m:r>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1</m:t>
                        </m:r>
                      </m:num>
                      <m:den>
                        <m:r>
                          <a:rPr lang="it-IT" sz="1600" b="0" i="1" smtClean="0">
                            <a:latin typeface="Cambria Math" panose="02040503050406030204" pitchFamily="18" charset="0"/>
                          </a:rPr>
                          <m:t>𝑢</m:t>
                        </m:r>
                      </m:den>
                    </m:f>
                    <m:r>
                      <a:rPr lang="it-IT" sz="1600" b="0" i="1" smtClean="0">
                        <a:latin typeface="Cambria Math" panose="02040503050406030204" pitchFamily="18" charset="0"/>
                      </a:rPr>
                      <m:t>=</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𝑒</m:t>
                        </m:r>
                      </m:e>
                      <m:sup>
                        <m:r>
                          <a:rPr lang="it-IT" sz="1600" b="0" i="1" smtClean="0">
                            <a:latin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𝜎</m:t>
                        </m:r>
                        <m:rad>
                          <m:radPr>
                            <m:degHide m:val="on"/>
                            <m:ctrlPr>
                              <a:rPr lang="it-IT" sz="1600" b="0" i="1" smtClean="0">
                                <a:latin typeface="Cambria Math" panose="02040503050406030204" pitchFamily="18" charset="0"/>
                                <a:ea typeface="Cambria Math" panose="02040503050406030204" pitchFamily="18" charset="0"/>
                              </a:rPr>
                            </m:ctrlPr>
                          </m:radPr>
                          <m:deg/>
                          <m:e>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𝑡</m:t>
                            </m:r>
                          </m:e>
                        </m:rad>
                      </m:sup>
                    </m:sSup>
                  </m:oMath>
                </a14:m>
                <a:endParaRPr lang="it-IT" sz="1600" b="0" dirty="0"/>
              </a:p>
              <a:p>
                <a:pPr marL="285750" indent="-28575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𝒑</m:t>
                    </m:r>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sSup>
                          <m:sSupPr>
                            <m:ctrlPr>
                              <a:rPr lang="it-IT" sz="1600" i="1">
                                <a:latin typeface="Cambria Math" panose="02040503050406030204" pitchFamily="18" charset="0"/>
                              </a:rPr>
                            </m:ctrlPr>
                          </m:sSupPr>
                          <m:e>
                            <m:r>
                              <a:rPr lang="it-IT" sz="1600" i="1">
                                <a:latin typeface="Cambria Math" panose="02040503050406030204" pitchFamily="18" charset="0"/>
                              </a:rPr>
                              <m:t>𝑒</m:t>
                            </m:r>
                          </m:e>
                          <m:sup>
                            <m:r>
                              <a:rPr lang="it-IT" sz="1600" i="1">
                                <a:latin typeface="Cambria Math" panose="02040503050406030204" pitchFamily="18" charset="0"/>
                              </a:rPr>
                              <m:t>𝑟</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𝑡</m:t>
                            </m:r>
                          </m:sup>
                        </m:sSup>
                        <m:r>
                          <a:rPr lang="it-IT" sz="1600" i="1">
                            <a:latin typeface="Cambria Math" panose="02040503050406030204" pitchFamily="18" charset="0"/>
                          </a:rPr>
                          <m:t>−</m:t>
                        </m:r>
                        <m:r>
                          <a:rPr lang="it-IT" sz="1600" i="1">
                            <a:latin typeface="Cambria Math" panose="02040503050406030204" pitchFamily="18" charset="0"/>
                          </a:rPr>
                          <m:t>𝑑</m:t>
                        </m:r>
                      </m:num>
                      <m:den>
                        <m:r>
                          <a:rPr lang="it-IT" sz="1600" b="0" i="1" smtClean="0">
                            <a:latin typeface="Cambria Math" panose="02040503050406030204" pitchFamily="18" charset="0"/>
                          </a:rPr>
                          <m:t>𝑢</m:t>
                        </m:r>
                        <m:r>
                          <a:rPr lang="it-IT" sz="1600" b="0" i="1" smtClean="0">
                            <a:latin typeface="Cambria Math" panose="02040503050406030204" pitchFamily="18" charset="0"/>
                          </a:rPr>
                          <m:t>−</m:t>
                        </m:r>
                        <m:r>
                          <a:rPr lang="it-IT" sz="1600" b="0" i="1" smtClean="0">
                            <a:latin typeface="Cambria Math" panose="02040503050406030204" pitchFamily="18" charset="0"/>
                          </a:rPr>
                          <m:t>𝑑</m:t>
                        </m:r>
                      </m:den>
                    </m:f>
                  </m:oMath>
                </a14:m>
                <a:endParaRPr lang="it-IT" sz="1600" b="0" dirty="0"/>
              </a:p>
              <a:p>
                <a:pPr marL="285750" indent="-28575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𝒒</m:t>
                    </m:r>
                    <m:r>
                      <a:rPr lang="it-IT" sz="1600" b="0" i="1" smtClean="0">
                        <a:latin typeface="Cambria Math" panose="02040503050406030204" pitchFamily="18" charset="0"/>
                      </a:rPr>
                      <m:t>=1−</m:t>
                    </m:r>
                    <m:r>
                      <a:rPr lang="it-IT" sz="1600" b="0" i="1" smtClean="0">
                        <a:latin typeface="Cambria Math" panose="02040503050406030204" pitchFamily="18" charset="0"/>
                      </a:rPr>
                      <m:t>𝑝</m:t>
                    </m:r>
                    <m:r>
                      <a:rPr lang="it-IT" sz="1600" b="0" i="1" smtClean="0">
                        <a:latin typeface="Cambria Math" panose="02040503050406030204" pitchFamily="18" charset="0"/>
                      </a:rPr>
                      <m:t>=</m:t>
                    </m:r>
                    <m:f>
                      <m:fPr>
                        <m:ctrlPr>
                          <a:rPr lang="it-IT" sz="1600" i="1">
                            <a:latin typeface="Cambria Math" panose="02040503050406030204" pitchFamily="18" charset="0"/>
                          </a:rPr>
                        </m:ctrlPr>
                      </m:fPr>
                      <m:num>
                        <m:sSup>
                          <m:sSupPr>
                            <m:ctrlPr>
                              <a:rPr lang="it-IT" sz="1600" i="1">
                                <a:latin typeface="Cambria Math" panose="02040503050406030204" pitchFamily="18" charset="0"/>
                              </a:rPr>
                            </m:ctrlPr>
                          </m:sSupPr>
                          <m:e>
                            <m:r>
                              <a:rPr lang="it-IT" sz="1600" b="0" i="1" smtClean="0">
                                <a:latin typeface="Cambria Math" panose="02040503050406030204" pitchFamily="18" charset="0"/>
                              </a:rPr>
                              <m:t>𝑢</m:t>
                            </m:r>
                            <m:r>
                              <a:rPr lang="it-IT" sz="1600" b="0" i="1" smtClean="0">
                                <a:latin typeface="Cambria Math" panose="02040503050406030204" pitchFamily="18" charset="0"/>
                              </a:rPr>
                              <m:t>−</m:t>
                            </m:r>
                            <m:r>
                              <a:rPr lang="it-IT" sz="1600" i="1">
                                <a:latin typeface="Cambria Math" panose="02040503050406030204" pitchFamily="18" charset="0"/>
                              </a:rPr>
                              <m:t>𝑒</m:t>
                            </m:r>
                          </m:e>
                          <m:sup>
                            <m:r>
                              <a:rPr lang="it-IT" sz="1600" i="1">
                                <a:latin typeface="Cambria Math" panose="02040503050406030204" pitchFamily="18" charset="0"/>
                              </a:rPr>
                              <m:t>𝑟</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𝑡</m:t>
                            </m:r>
                          </m:sup>
                        </m:sSup>
                      </m:num>
                      <m:den>
                        <m:r>
                          <a:rPr lang="it-IT" sz="1600" i="1">
                            <a:latin typeface="Cambria Math" panose="02040503050406030204" pitchFamily="18" charset="0"/>
                          </a:rPr>
                          <m:t>𝑢</m:t>
                        </m:r>
                        <m:r>
                          <a:rPr lang="it-IT" sz="1600" i="1">
                            <a:latin typeface="Cambria Math" panose="02040503050406030204" pitchFamily="18" charset="0"/>
                          </a:rPr>
                          <m:t>−</m:t>
                        </m:r>
                        <m:r>
                          <a:rPr lang="it-IT" sz="1600" i="1">
                            <a:latin typeface="Cambria Math" panose="02040503050406030204" pitchFamily="18" charset="0"/>
                          </a:rPr>
                          <m:t>𝑑</m:t>
                        </m:r>
                      </m:den>
                    </m:f>
                  </m:oMath>
                </a14:m>
                <a:endParaRPr lang="it-IT" sz="1600" b="0" dirty="0"/>
              </a:p>
              <a:p>
                <a:r>
                  <a:rPr lang="it-IT" sz="1600" b="0" dirty="0"/>
                  <a:t>Nella definizione dei parametri compaiono il </a:t>
                </a:r>
                <a:r>
                  <a:rPr lang="it-IT" sz="1600" b="1" dirty="0"/>
                  <a:t>tasso privo di rischio r</a:t>
                </a:r>
                <a:r>
                  <a:rPr lang="it-IT" sz="1600" b="0" dirty="0"/>
                  <a:t> e la </a:t>
                </a:r>
                <a:r>
                  <a:rPr lang="it-IT" sz="1600" b="1" dirty="0"/>
                  <a:t>volatilità </a:t>
                </a:r>
                <a:r>
                  <a:rPr lang="el-GR" sz="1600" b="1" dirty="0"/>
                  <a:t>σ</a:t>
                </a:r>
                <a:r>
                  <a:rPr lang="it-IT" sz="1600" b="0" dirty="0"/>
                  <a:t> del rendimento del titolo, che rappresenta la rischiosità dello stesso.</a:t>
                </a:r>
              </a:p>
            </p:txBody>
          </p:sp>
        </mc:Choice>
        <mc:Fallback>
          <p:sp>
            <p:nvSpPr>
              <p:cNvPr id="3" name="Segnaposto contenuto 2">
                <a:extLst>
                  <a:ext uri="{FF2B5EF4-FFF2-40B4-BE49-F238E27FC236}">
                    <a16:creationId xmlns:a16="http://schemas.microsoft.com/office/drawing/2014/main" id="{113572B4-FF01-3146-12AD-6C56FE30CF5C}"/>
                  </a:ext>
                </a:extLst>
              </p:cNvPr>
              <p:cNvSpPr>
                <a:spLocks noGrp="1" noRot="1" noChangeAspect="1" noMove="1" noResize="1" noEditPoints="1" noAdjustHandles="1" noChangeArrowheads="1" noChangeShapeType="1" noTextEdit="1"/>
              </p:cNvSpPr>
              <p:nvPr>
                <p:ph sz="quarter" idx="15"/>
              </p:nvPr>
            </p:nvSpPr>
            <p:spPr>
              <a:xfrm>
                <a:off x="594359" y="2676525"/>
                <a:ext cx="8302993" cy="3597470"/>
              </a:xfrm>
              <a:blipFill>
                <a:blip r:embed="rId3"/>
                <a:stretch>
                  <a:fillRect l="-1467" t="-1186" r="-2054"/>
                </a:stretch>
              </a:blipFill>
            </p:spPr>
            <p:txBody>
              <a:bodyPr/>
              <a:lstStyle/>
              <a:p>
                <a:r>
                  <a:rPr lang="it-IT">
                    <a:noFill/>
                  </a:rPr>
                  <a:t> </a:t>
                </a:r>
              </a:p>
            </p:txBody>
          </p:sp>
        </mc:Fallback>
      </mc:AlternateContent>
      <p:pic>
        <p:nvPicPr>
          <p:cNvPr id="12" name="Segnaposto contenuto 11" descr="Immagine che contiene schermata, linea, Policromia, design&#10;&#10;Descrizione generata automaticamente">
            <a:extLst>
              <a:ext uri="{FF2B5EF4-FFF2-40B4-BE49-F238E27FC236}">
                <a16:creationId xmlns:a16="http://schemas.microsoft.com/office/drawing/2014/main" id="{DE259938-A9E6-2BA1-90BB-C660DC44EA55}"/>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9096172" y="3321537"/>
            <a:ext cx="2170967" cy="2170967"/>
          </a:xfrm>
        </p:spPr>
      </p:pic>
    </p:spTree>
    <p:extLst>
      <p:ext uri="{BB962C8B-B14F-4D97-AF65-F5344CB8AC3E}">
        <p14:creationId xmlns:p14="http://schemas.microsoft.com/office/powerpoint/2010/main" val="153486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00996-DF93-3372-05B6-EADFDE1DE1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EFA9A41-125C-572A-8E12-95E46B7A206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Calcolo del tasso risk-free</a:t>
            </a:r>
          </a:p>
        </p:txBody>
      </p:sp>
      <p:sp>
        <p:nvSpPr>
          <p:cNvPr id="3" name="Segnaposto contenuto 2">
            <a:extLst>
              <a:ext uri="{FF2B5EF4-FFF2-40B4-BE49-F238E27FC236}">
                <a16:creationId xmlns:a16="http://schemas.microsoft.com/office/drawing/2014/main" id="{650B915F-4681-C4EA-5AEA-159FDBAEB784}"/>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49DBF989-AEE8-08D1-87CC-D853222B25C0}"/>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52903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C5FCF-6985-26FE-6688-AD90319D2AC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3996306-7E70-1A97-84C7-C47A22B40F6C}"/>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Calcolo della volatilità</a:t>
            </a:r>
          </a:p>
        </p:txBody>
      </p:sp>
      <p:sp>
        <p:nvSpPr>
          <p:cNvPr id="3" name="Segnaposto contenuto 2">
            <a:extLst>
              <a:ext uri="{FF2B5EF4-FFF2-40B4-BE49-F238E27FC236}">
                <a16:creationId xmlns:a16="http://schemas.microsoft.com/office/drawing/2014/main" id="{09B4691E-F1DD-1DF1-6D69-FBE92E166E39}"/>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E42DE28B-D69C-6FC0-3230-3F5469327EA8}"/>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391301046"/>
      </p:ext>
    </p:extLst>
  </p:cSld>
  <p:clrMapOvr>
    <a:masterClrMapping/>
  </p:clrMapOvr>
</p:sld>
</file>

<file path=ppt/theme/theme1.xml><?xml version="1.0" encoding="utf-8"?>
<a:theme xmlns:a="http://schemas.openxmlformats.org/drawingml/2006/main" name="Personalizzata">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4_TF78853419_Win32" id="{3ED6E92A-08EA-49C8-8CDD-3C359BC72750}" vid="{18A8D122-DF74-4B77-85CD-55A103CD41C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{72B0B85D-DE03-4438-AE07-9A627DF33502}tf78853419_win32</Template>
  <TotalTime>799</TotalTime>
  <Words>883</Words>
  <Application>Microsoft Office PowerPoint</Application>
  <PresentationFormat>Widescreen</PresentationFormat>
  <Paragraphs>80</Paragraphs>
  <Slides>14</Slides>
  <Notes>14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14</vt:i4>
      </vt:variant>
    </vt:vector>
  </HeadingPairs>
  <TitlesOfParts>
    <vt:vector size="20" baseType="lpstr">
      <vt:lpstr>Arial</vt:lpstr>
      <vt:lpstr>Calibri</vt:lpstr>
      <vt:lpstr>Cambria Math</vt:lpstr>
      <vt:lpstr>Franklin Gothic Book</vt:lpstr>
      <vt:lpstr>Franklin Gothic Demi</vt:lpstr>
      <vt:lpstr>Personalizzata</vt:lpstr>
      <vt:lpstr>Put-Call parity equation su opzioni europee ed americane</vt:lpstr>
      <vt:lpstr>Indice</vt:lpstr>
      <vt:lpstr>Introduzione – Contesto(1)</vt:lpstr>
      <vt:lpstr>Introduzione – Contesto(2)</vt:lpstr>
      <vt:lpstr>Introduzione - Obbiettivi</vt:lpstr>
      <vt:lpstr>Metodologia – Modello (1)</vt:lpstr>
      <vt:lpstr>Metodologia – Modello (2)</vt:lpstr>
      <vt:lpstr>Metodologia – Calcolo del tasso risk-free</vt:lpstr>
      <vt:lpstr>Metodologia – Calcolo della volatilità</vt:lpstr>
      <vt:lpstr>Risultati – Opzioni europee</vt:lpstr>
      <vt:lpstr>Risultati – Opzioni americane</vt:lpstr>
      <vt:lpstr>Conclusioni</vt:lpstr>
      <vt:lpstr>Riferimenti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Matteo Conti</dc:creator>
  <cp:lastModifiedBy>matteo conti</cp:lastModifiedBy>
  <cp:revision>15</cp:revision>
  <dcterms:created xsi:type="dcterms:W3CDTF">2025-01-23T17:15:09Z</dcterms:created>
  <dcterms:modified xsi:type="dcterms:W3CDTF">2025-02-01T16:35:10Z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