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398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23/01/2025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AD7B-9E3B-8A1E-E0E8-FC9C20AD7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691358-0732-2B1D-BC40-4E432FDC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15C052-99AD-AE9D-E06B-BEAE25D8C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B763B9-CE5F-0CDD-87CE-7A2C7A489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222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7CF6-76DD-D3C4-64F9-1C99ECAD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A91C00F-34A7-9DD4-50C0-F6447807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2D6B711-2D17-47E0-2814-8FCAA17E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A4D81-1023-1DC6-502C-732E8CAED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802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54DB-3308-24CA-4270-78F5F0CE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678DD9-9D94-10E6-993B-3E8834913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D08908-E931-BFB3-F6CE-77B8DE9A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7CE822-9F99-15C2-CC2A-4860868F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9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E253-4143-1C47-8479-1B4639D2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423001-3A7B-1D4F-C0AF-26183A46C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47C12E-DFB7-1E9C-F89C-16AB40303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209F0F-34F7-969C-C581-93CD1962E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2252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20AF-5C5C-E520-7B45-4F854544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C7801A2-8233-A385-EFBB-BC29B88BD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966C481-01FC-F8D9-DAF7-D07B1A3F7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B9200F-5846-77EE-8C62-3F62DC7E7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99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47FE-214E-59D9-1C02-BF8C76EE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D1A5F9-6B7A-1CB7-336A-4FC0C46B8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488300-A86A-8A4C-17F2-6AF75C0F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770FB6-3DA8-B9FB-B7EA-639CE7738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2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07F0-50C0-EF5E-F4EB-6478321D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23AEDC-4EA1-1F9F-B1EE-3F781E08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AE566BE-3CB8-59EE-29F3-526FD278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DBDD75-3EE2-1FF3-9722-FA89AF5B9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54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5073-D91D-8952-C266-47A6B19AD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38A9C6-1DAD-6271-4DFA-363FCE53D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F567B-7056-77C4-CDFB-746F119CA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A8E731-9AAB-AB82-AF40-54DB89CF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79CB-9123-9530-D7C7-76E87B28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F42DAF2-FC5E-8138-4168-A95C4DD4A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C9C226-AD00-9167-3A0B-59B807DC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E1642D-0E8A-F22F-C04B-3F66E872F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38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278" y="1347537"/>
            <a:ext cx="7880025" cy="23557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Put-Call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 su opzioni europee ed americane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542E45-E916-0294-F747-E397F7BEE5F1}"/>
              </a:ext>
            </a:extLst>
          </p:cNvPr>
          <p:cNvSpPr txBox="1"/>
          <p:nvPr/>
        </p:nvSpPr>
        <p:spPr>
          <a:xfrm>
            <a:off x="5985711" y="4360004"/>
            <a:ext cx="632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Matteo Conti – 0323728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Università degli Studi di Roma Tor Vergata</a:t>
            </a:r>
          </a:p>
          <a:p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Metodi Probabilistici e Statistici per i Mercati Finanziari - </a:t>
            </a:r>
            <a:r>
              <a:rPr lang="it-IT" sz="1600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it-IT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23/24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97102-09EB-B8AE-B60B-EA0A993C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11" y="3851740"/>
            <a:ext cx="2534904" cy="3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E611-94C5-DCCA-53B0-02CD0516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05310-5C38-1B3B-7511-7D0C37D5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BDD153-840F-C3CB-218B-8EDBD25FE2A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CCE4AC-344E-50AA-F6DA-BF9597185A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49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C9E3-88BD-E52E-4091-252EA0A3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D19FA-E00C-2BEB-4B78-A99AF931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4E52B3-E9D3-7EAB-E7C7-07D4547D20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AA20593-2D7D-7FEC-EDAF-5F60AB61832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42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8128535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0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</a:rPr>
              <a:t>Matteo Conti - 0323728</a:t>
            </a:r>
          </a:p>
          <a:p>
            <a:pPr rtl="0"/>
            <a:r>
              <a:rPr lang="it-IT" dirty="0">
                <a:solidFill>
                  <a:schemeClr val="bg1"/>
                </a:solidFill>
              </a:rPr>
              <a:t>matteo.conti.97@students.uniroma2.eu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227" y="2215065"/>
            <a:ext cx="2497989" cy="1502694"/>
          </a:xfrm>
        </p:spPr>
        <p:txBody>
          <a:bodyPr tIns="457200"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2000" b="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    01. Introduzione</a:t>
            </a:r>
          </a:p>
          <a:p>
            <a:pPr lvl="1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Contesto</a:t>
            </a:r>
          </a:p>
          <a:p>
            <a:pPr lvl="1"/>
            <a:r>
              <a:rPr lang="it-IT" sz="1800" dirty="0">
                <a:ea typeface="Calibri" panose="020F0502020204030204" pitchFamily="34" charset="0"/>
                <a:cs typeface="Calibri" panose="020F0502020204030204" pitchFamily="34" charset="0"/>
              </a:rPr>
              <a:t>Obbiettivi</a:t>
            </a:r>
            <a:endParaRPr lang="it-IT" sz="1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B464444-57E8-A64B-F482-E5E8FF2D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26" y="2052608"/>
            <a:ext cx="2238259" cy="1805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5AAF24-BEA5-2765-5E6F-7C1AEE4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052607"/>
            <a:ext cx="2238259" cy="180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69CCD12-B11B-4CF0-757E-1E4EDD0A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310534"/>
            <a:ext cx="2238259" cy="1805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D121521-9A89-3970-D83E-9D35322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09" y="4304519"/>
            <a:ext cx="2238259" cy="1805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BCCCE2-B754-3332-948C-2C292D22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76" y="4306525"/>
            <a:ext cx="2238259" cy="18050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93C1-F571-A053-C845-839E15BA6E7F}"/>
              </a:ext>
            </a:extLst>
          </p:cNvPr>
          <p:cNvSpPr txBox="1"/>
          <p:nvPr/>
        </p:nvSpPr>
        <p:spPr>
          <a:xfrm>
            <a:off x="3573379" y="2566302"/>
            <a:ext cx="303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02. 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Costruzione del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 tasso risk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Calcolo della volatilità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4673EE-3228-2D89-22DA-8B663AFB95ED}"/>
              </a:ext>
            </a:extLst>
          </p:cNvPr>
          <p:cNvSpPr txBox="1"/>
          <p:nvPr/>
        </p:nvSpPr>
        <p:spPr>
          <a:xfrm>
            <a:off x="594359" y="4740008"/>
            <a:ext cx="2281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03.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europee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Opzioni americane</a:t>
            </a:r>
            <a:endParaRPr lang="it-IT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EB9FC6-459F-1AA6-4F00-EF7F335763C9}"/>
              </a:ext>
            </a:extLst>
          </p:cNvPr>
          <p:cNvSpPr txBox="1"/>
          <p:nvPr/>
        </p:nvSpPr>
        <p:spPr>
          <a:xfrm>
            <a:off x="3621026" y="4740008"/>
            <a:ext cx="193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Conclusioni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955FC47-5637-C717-9238-CCCEF7BC6A16}"/>
              </a:ext>
            </a:extLst>
          </p:cNvPr>
          <p:cNvSpPr txBox="1"/>
          <p:nvPr/>
        </p:nvSpPr>
        <p:spPr>
          <a:xfrm>
            <a:off x="6578076" y="4740008"/>
            <a:ext cx="187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04. Riferimenti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3DD5-C09E-340D-9443-6AF3B3809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01ECA-D7AC-E56D-415E-7A046CC0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- Contesto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14D58-BE2E-A75C-789A-A0B9CA52CA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15717-7246-0033-7A07-4AAF879D2F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77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7C2E-E6FA-6560-6972-40B4D144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C5834-28BD-29EF-A74A-A3888BF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Introduzione - 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8A448-36AF-52D4-D4A8-DFB4C6BED2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1F0A86-DF85-AC75-D3C3-EE5157E7C6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3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7984-50E4-47E0-7945-88373E8E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04789-BE76-953C-52D5-8549E0F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332FE8-E7D6-8D0C-464F-D48136882F4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81CC1B-63DA-A05E-B3EA-B06582D550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799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0996-DF93-3372-05B6-EADFDE1D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A9A41-125C-572A-8E12-95E46B7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 tasso risk-free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B915F-4681-C4EA-5AEA-159FDBAEB7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DBF989-AEE8-08D1-87CC-D853222B25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03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5FCF-6985-26FE-6688-AD90319D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996306-7E70-1A97-84C7-C47A22B4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Metodologia – Calcolo della volatilità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B4691E-F1DD-1DF1-6D69-FBE92E166E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DE28B-D69C-6FC0-3230-3F5469327E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130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A2CE-F3A0-1D6D-BB05-4410DC55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7A48-0908-F603-2FD6-D9E07F9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europee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531509-4226-62F3-1099-F9C04BCF27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7E7A71-E585-445E-7E44-527D25CB9B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6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F4F3-C423-28A2-D6E5-19C8929F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C79A9-7ED9-83B5-CB77-DEA45E65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Risultati – Opzioni americane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90A72-1DEF-E604-1F40-32E0E6C372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74193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Applicare la put call </a:t>
            </a:r>
            <a:r>
              <a:rPr lang="it-IT" dirty="0" err="1"/>
              <a:t>parity</a:t>
            </a:r>
            <a:r>
              <a:rPr lang="it-IT" dirty="0"/>
              <a:t> e tirare fuori la retta di regressione, per farlo ci servono i dati delle opzioni a </a:t>
            </a:r>
            <a:r>
              <a:rPr lang="it-IT" dirty="0" err="1"/>
              <a:t>paritá</a:t>
            </a:r>
            <a:r>
              <a:rPr lang="it-IT" dirty="0"/>
              <a:t> di strike, scadenza e last trade, il valore del titolo, il tasso risk free e la </a:t>
            </a:r>
            <a:r>
              <a:rPr lang="it-IT" dirty="0" err="1"/>
              <a:t>volatilitá</a:t>
            </a:r>
            <a:r>
              <a:rPr lang="it-IT" dirty="0"/>
              <a:t> del titolo dopo in metodologia spiego come faccio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E22862-E979-321D-1130-8F8938C71A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 rot="10800000" flipV="1">
            <a:off x="11327732" y="667277"/>
            <a:ext cx="625643" cy="84870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70538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{72B0B85D-DE03-4438-AE07-9A627DF33502}tf78853419_win32</Template>
  <TotalTime>44</TotalTime>
  <Words>588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Personalizzata</vt:lpstr>
      <vt:lpstr>Put-Call parity equation su opzioni europee ed americane</vt:lpstr>
      <vt:lpstr>Indice</vt:lpstr>
      <vt:lpstr>Introduzione - Contesto</vt:lpstr>
      <vt:lpstr>Introduzione - Obbiettivi</vt:lpstr>
      <vt:lpstr>Metodologia – Costruzione del dataset</vt:lpstr>
      <vt:lpstr>Metodologia – Calcolo del tasso risk-free</vt:lpstr>
      <vt:lpstr>Metodologia – Calcolo della volatilità</vt:lpstr>
      <vt:lpstr>Risultati – Opzioni europee</vt:lpstr>
      <vt:lpstr>Risultati – Opzioni americane</vt:lpstr>
      <vt:lpstr>Conclusioni</vt:lpstr>
      <vt:lpstr>Riferimenti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Conti</dc:creator>
  <cp:lastModifiedBy>Matteo Conti</cp:lastModifiedBy>
  <cp:revision>5</cp:revision>
  <dcterms:created xsi:type="dcterms:W3CDTF">2025-01-23T17:15:09Z</dcterms:created>
  <dcterms:modified xsi:type="dcterms:W3CDTF">2025-01-23T17:59:40Z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