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76" r:id="rId8"/>
    <p:sldId id="259" r:id="rId9"/>
    <p:sldId id="260" r:id="rId10"/>
    <p:sldId id="268" r:id="rId11"/>
    <p:sldId id="261" r:id="rId12"/>
    <p:sldId id="271" r:id="rId13"/>
    <p:sldId id="269" r:id="rId14"/>
    <p:sldId id="270" r:id="rId15"/>
    <p:sldId id="264" r:id="rId16"/>
    <p:sldId id="272" r:id="rId17"/>
    <p:sldId id="265" r:id="rId18"/>
    <p:sldId id="273" r:id="rId19"/>
    <p:sldId id="266" r:id="rId20"/>
    <p:sldId id="274" r:id="rId21"/>
    <p:sldId id="277" r:id="rId22"/>
    <p:sldId id="267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C5F"/>
    <a:srgbClr val="5F7DFF"/>
    <a:srgbClr val="F1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9" autoAdjust="0"/>
    <p:restoredTop sz="82462"/>
  </p:normalViewPr>
  <p:slideViewPr>
    <p:cSldViewPr snapToGrid="0">
      <p:cViewPr varScale="1">
        <p:scale>
          <a:sx n="127" d="100"/>
          <a:sy n="127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4D912-B796-47BD-B6D6-8368F8DB7AD0}" type="datetimeFigureOut">
              <a:rPr lang="it-IT"/>
              <a:t>11/02/2016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859FB-4683-4D97-AEFA-C4A5EB5AC4C9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61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859FB-4683-4D97-AEFA-C4A5EB5AC4C9}" type="slidenum">
              <a:rPr lang="it-IT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8570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859FB-4683-4D97-AEFA-C4A5EB5AC4C9}" type="slidenum">
              <a:rPr lang="it-IT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209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859FB-4683-4D97-AEFA-C4A5EB5AC4C9}" type="slidenum">
              <a:rPr lang="it-IT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67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859FB-4683-4D97-AEFA-C4A5EB5AC4C9}" type="slidenum">
              <a:rPr lang="it-IT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6997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859FB-4683-4D97-AEFA-C4A5EB5AC4C9}" type="slidenum">
              <a:rPr lang="it-IT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688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859FB-4683-4D97-AEFA-C4A5EB5AC4C9}" type="slidenum">
              <a:rPr lang="it-IT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6751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859FB-4683-4D97-AEFA-C4A5EB5AC4C9}" type="slidenum">
              <a:rPr lang="it-IT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964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859FB-4683-4D97-AEFA-C4A5EB5AC4C9}" type="slidenum">
              <a:rPr lang="it-IT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039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859FB-4683-4D97-AEFA-C4A5EB5AC4C9}" type="slidenum">
              <a:rPr lang="it-IT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5110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859FB-4683-4D97-AEFA-C4A5EB5AC4C9}" type="slidenum">
              <a:rPr lang="it-IT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9051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859FB-4683-4D97-AEFA-C4A5EB5AC4C9}" type="slidenum">
              <a:rPr lang="it-IT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57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859FB-4683-4D97-AEFA-C4A5EB5AC4C9}" type="slidenum">
              <a:rPr lang="it-IT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4789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859FB-4683-4D97-AEFA-C4A5EB5AC4C9}" type="slidenum">
              <a:rPr lang="it-IT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6477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859FB-4683-4D97-AEFA-C4A5EB5AC4C9}" type="slidenum">
              <a:rPr lang="it-IT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9970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859FB-4683-4D97-AEFA-C4A5EB5AC4C9}" type="slidenum">
              <a:rPr lang="it-IT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828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859FB-4683-4D97-AEFA-C4A5EB5AC4C9}" type="slidenum">
              <a:rPr lang="it-IT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059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859FB-4683-4D97-AEFA-C4A5EB5AC4C9}" type="slidenum">
              <a:rPr lang="it-IT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78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859FB-4683-4D97-AEFA-C4A5EB5AC4C9}" type="slidenum">
              <a:rPr lang="it-IT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4843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859FB-4683-4D97-AEFA-C4A5EB5AC4C9}" type="slidenum">
              <a:rPr lang="it-IT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052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859FB-4683-4D97-AEFA-C4A5EB5AC4C9}" type="slidenum">
              <a:rPr lang="it-IT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55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8800" dirty="0" err="1"/>
              <a:t>Betbook</a:t>
            </a:r>
            <a:endParaRPr lang="it-IT" sz="88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 mobile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swift</a:t>
            </a:r>
          </a:p>
        </p:txBody>
      </p:sp>
      <p:pic>
        <p:nvPicPr>
          <p:cNvPr id="5" name="Immagine 4" descr="polim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69" y="4383904"/>
            <a:ext cx="2192357" cy="2183087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82823" y="5784011"/>
            <a:ext cx="2908194" cy="6477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it-IT" dirty="0" err="1"/>
              <a:t>Cimbelli</a:t>
            </a:r>
            <a:r>
              <a:rPr lang="it-IT" dirty="0"/>
              <a:t> Alessandro</a:t>
            </a:r>
          </a:p>
          <a:p>
            <a:pPr algn="ctr"/>
            <a:r>
              <a:rPr lang="it-IT" dirty="0"/>
              <a:t>Daverio Matteo</a:t>
            </a:r>
          </a:p>
        </p:txBody>
      </p:sp>
    </p:spTree>
    <p:extLst>
      <p:ext uri="{BB962C8B-B14F-4D97-AF65-F5344CB8AC3E}">
        <p14:creationId xmlns:p14="http://schemas.microsoft.com/office/powerpoint/2010/main" val="347416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59093" y="809906"/>
            <a:ext cx="9905998" cy="1905000"/>
          </a:xfrm>
        </p:spPr>
        <p:txBody>
          <a:bodyPr/>
          <a:lstStyle/>
          <a:p>
            <a:r>
              <a:rPr lang="it-IT" dirty="0" err="1"/>
              <a:t>Betting</a:t>
            </a:r>
            <a:r>
              <a:rPr lang="it-IT" dirty="0"/>
              <a:t> pool viewer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9093" y="2503488"/>
            <a:ext cx="5772150" cy="1335567"/>
          </a:xfrm>
        </p:spPr>
        <p:txBody>
          <a:bodyPr/>
          <a:lstStyle/>
          <a:p>
            <a:r>
              <a:rPr lang="it-IT" dirty="0"/>
              <a:t>Here user can </a:t>
            </a:r>
            <a:r>
              <a:rPr lang="it-IT" dirty="0" err="1"/>
              <a:t>manage</a:t>
            </a:r>
            <a:r>
              <a:rPr lang="it-IT" dirty="0"/>
              <a:t> their </a:t>
            </a:r>
            <a:r>
              <a:rPr lang="it-IT" dirty="0" err="1"/>
              <a:t>betting</a:t>
            </a:r>
            <a:r>
              <a:rPr lang="it-IT" dirty="0"/>
              <a:t> pool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233" y="490774"/>
            <a:ext cx="2757017" cy="5840430"/>
          </a:xfrm>
          <a:prstGeom prst="rect">
            <a:avLst/>
          </a:prstGeom>
        </p:spPr>
      </p:pic>
      <p:sp>
        <p:nvSpPr>
          <p:cNvPr id="7" name="Fumetto 2 6"/>
          <p:cNvSpPr/>
          <p:nvPr/>
        </p:nvSpPr>
        <p:spPr>
          <a:xfrm>
            <a:off x="5130305" y="197876"/>
            <a:ext cx="1844702" cy="823448"/>
          </a:xfrm>
          <a:prstGeom prst="wedgeRoundRectCallout">
            <a:avLst>
              <a:gd name="adj1" fmla="val 70615"/>
              <a:gd name="adj2" fmla="val 123639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To delete the </a:t>
            </a:r>
            <a:r>
              <a:rPr lang="it-IT" dirty="0" err="1">
                <a:solidFill>
                  <a:schemeClr val="bg1"/>
                </a:solidFill>
              </a:rPr>
              <a:t>betting</a:t>
            </a:r>
            <a:r>
              <a:rPr lang="it-IT" dirty="0">
                <a:solidFill>
                  <a:schemeClr val="bg1"/>
                </a:solidFill>
              </a:rPr>
              <a:t> pool</a:t>
            </a:r>
          </a:p>
        </p:txBody>
      </p:sp>
      <p:sp>
        <p:nvSpPr>
          <p:cNvPr id="8" name="Fumetto 2 7"/>
          <p:cNvSpPr/>
          <p:nvPr/>
        </p:nvSpPr>
        <p:spPr>
          <a:xfrm>
            <a:off x="10136476" y="197876"/>
            <a:ext cx="1811714" cy="823448"/>
          </a:xfrm>
          <a:prstGeom prst="wedgeRoundRectCallout">
            <a:avLst>
              <a:gd name="adj1" fmla="val -78438"/>
              <a:gd name="adj2" fmla="val 124887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To </a:t>
            </a:r>
            <a:r>
              <a:rPr lang="it-IT" dirty="0" err="1">
                <a:solidFill>
                  <a:schemeClr val="bg1"/>
                </a:solidFill>
              </a:rPr>
              <a:t>add</a:t>
            </a:r>
            <a:r>
              <a:rPr lang="it-IT" dirty="0">
                <a:solidFill>
                  <a:schemeClr val="bg1"/>
                </a:solidFill>
              </a:rPr>
              <a:t> a new </a:t>
            </a:r>
            <a:r>
              <a:rPr lang="it-IT" dirty="0" err="1">
                <a:solidFill>
                  <a:schemeClr val="bg1"/>
                </a:solidFill>
              </a:rPr>
              <a:t>event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Fumetto 2 8"/>
          <p:cNvSpPr/>
          <p:nvPr/>
        </p:nvSpPr>
        <p:spPr>
          <a:xfrm>
            <a:off x="10175187" y="2999265"/>
            <a:ext cx="1811714" cy="823448"/>
          </a:xfrm>
          <a:prstGeom prst="wedgeRoundRectCallout">
            <a:avLst>
              <a:gd name="adj1" fmla="val -85243"/>
              <a:gd name="adj2" fmla="val -118414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To delete a single </a:t>
            </a:r>
            <a:r>
              <a:rPr lang="it-IT" dirty="0" err="1">
                <a:solidFill>
                  <a:schemeClr val="bg1"/>
                </a:solidFill>
              </a:rPr>
              <a:t>event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Fumetto 2 4"/>
          <p:cNvSpPr/>
          <p:nvPr/>
        </p:nvSpPr>
        <p:spPr>
          <a:xfrm>
            <a:off x="2887038" y="4848110"/>
            <a:ext cx="3544205" cy="1265013"/>
          </a:xfrm>
          <a:prstGeom prst="wedgeRoundRectCallout">
            <a:avLst>
              <a:gd name="adj1" fmla="val 80986"/>
              <a:gd name="adj2" fmla="val -87520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User can </a:t>
            </a:r>
            <a:r>
              <a:rPr lang="it-IT" dirty="0" err="1">
                <a:solidFill>
                  <a:schemeClr val="bg1"/>
                </a:solidFill>
              </a:rPr>
              <a:t>modify</a:t>
            </a:r>
            <a:r>
              <a:rPr lang="it-IT" dirty="0">
                <a:solidFill>
                  <a:schemeClr val="bg1"/>
                </a:solidFill>
              </a:rPr>
              <a:t> the import and the bonus of the bet, the </a:t>
            </a:r>
            <a:r>
              <a:rPr lang="it-IT" dirty="0" err="1">
                <a:solidFill>
                  <a:schemeClr val="bg1"/>
                </a:solidFill>
              </a:rPr>
              <a:t>other</a:t>
            </a:r>
            <a:r>
              <a:rPr lang="it-IT" dirty="0">
                <a:solidFill>
                  <a:schemeClr val="bg1"/>
                </a:solidFill>
              </a:rPr>
              <a:t> data </a:t>
            </a:r>
            <a:r>
              <a:rPr lang="it-IT" dirty="0" err="1">
                <a:solidFill>
                  <a:schemeClr val="bg1"/>
                </a:solidFill>
              </a:rPr>
              <a:t>will</a:t>
            </a:r>
            <a:r>
              <a:rPr lang="it-IT" dirty="0">
                <a:solidFill>
                  <a:schemeClr val="bg1"/>
                </a:solidFill>
              </a:rPr>
              <a:t> update </a:t>
            </a:r>
            <a:r>
              <a:rPr lang="it-IT" dirty="0" err="1">
                <a:solidFill>
                  <a:schemeClr val="bg1"/>
                </a:solidFill>
              </a:rPr>
              <a:t>automatically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2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Leaderboard</a:t>
            </a:r>
            <a:r>
              <a:rPr lang="it-IT" dirty="0"/>
              <a:t> </a:t>
            </a:r>
            <a:r>
              <a:rPr lang="it-IT" dirty="0" err="1"/>
              <a:t>viewer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1413" y="3367894"/>
            <a:ext cx="6108438" cy="1664677"/>
          </a:xfrm>
        </p:spPr>
        <p:txBody>
          <a:bodyPr/>
          <a:lstStyle/>
          <a:p>
            <a:r>
              <a:rPr lang="it-IT" dirty="0"/>
              <a:t>User can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leaderboard</a:t>
            </a:r>
            <a:r>
              <a:rPr lang="it-IT" dirty="0"/>
              <a:t> with some information </a:t>
            </a:r>
            <a:r>
              <a:rPr lang="it-IT" dirty="0" err="1"/>
              <a:t>about</a:t>
            </a:r>
            <a:r>
              <a:rPr lang="it-IT" dirty="0"/>
              <a:t> teams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419" y="609600"/>
            <a:ext cx="2775307" cy="5879175"/>
          </a:xfrm>
          <a:prstGeom prst="rect">
            <a:avLst/>
          </a:prstGeom>
        </p:spPr>
      </p:pic>
      <p:sp>
        <p:nvSpPr>
          <p:cNvPr id="10" name="Fumetto 2 4"/>
          <p:cNvSpPr/>
          <p:nvPr/>
        </p:nvSpPr>
        <p:spPr>
          <a:xfrm>
            <a:off x="9806025" y="1562100"/>
            <a:ext cx="2180492" cy="1044215"/>
          </a:xfrm>
          <a:prstGeom prst="wedgeRoundRectCallout">
            <a:avLst>
              <a:gd name="adj1" fmla="val -73404"/>
              <a:gd name="adj2" fmla="val 109802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Leaderboards</a:t>
            </a:r>
            <a:r>
              <a:rPr lang="it-IT" dirty="0">
                <a:solidFill>
                  <a:schemeClr val="bg1"/>
                </a:solidFill>
              </a:rPr>
              <a:t> display the </a:t>
            </a:r>
            <a:r>
              <a:rPr lang="it-IT" dirty="0" err="1">
                <a:solidFill>
                  <a:schemeClr val="bg1"/>
                </a:solidFill>
              </a:rPr>
              <a:t>team’s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standings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Fumetto 2 4"/>
          <p:cNvSpPr/>
          <p:nvPr/>
        </p:nvSpPr>
        <p:spPr>
          <a:xfrm>
            <a:off x="4489808" y="2438400"/>
            <a:ext cx="2054830" cy="929494"/>
          </a:xfrm>
          <a:prstGeom prst="wedgeRoundRectCallout">
            <a:avLst>
              <a:gd name="adj1" fmla="val 86098"/>
              <a:gd name="adj2" fmla="val -80856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User can </a:t>
            </a:r>
            <a:r>
              <a:rPr lang="it-IT" dirty="0" err="1">
                <a:solidFill>
                  <a:schemeClr val="bg1"/>
                </a:solidFill>
              </a:rPr>
              <a:t>select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league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5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Design decisions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703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866454"/>
            <a:ext cx="9905998" cy="1013717"/>
          </a:xfrm>
        </p:spPr>
        <p:txBody>
          <a:bodyPr/>
          <a:lstStyle/>
          <a:p>
            <a:pPr algn="ctr"/>
            <a:r>
              <a:rPr lang="it-IT" dirty="0"/>
              <a:t>multithreading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141413" y="2958957"/>
            <a:ext cx="99059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sz="2000" b="1" dirty="0" err="1"/>
              <a:t>Why</a:t>
            </a:r>
            <a:r>
              <a:rPr lang="it-IT" sz="2000" b="1" dirty="0"/>
              <a:t> Multithreading?</a:t>
            </a:r>
          </a:p>
          <a:p>
            <a:r>
              <a:rPr lang="it-IT" sz="2000" b="1" dirty="0"/>
              <a:t>	</a:t>
            </a:r>
            <a:br>
              <a:rPr lang="it-IT" sz="2000" dirty="0"/>
            </a:br>
            <a:r>
              <a:rPr lang="it-IT" sz="2000" dirty="0"/>
              <a:t>	</a:t>
            </a:r>
            <a:r>
              <a:rPr lang="it-IT" sz="2000" dirty="0" err="1"/>
              <a:t>Because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don’t</a:t>
            </a:r>
            <a:r>
              <a:rPr lang="it-IT" sz="2000" dirty="0"/>
              <a:t> </a:t>
            </a:r>
            <a:r>
              <a:rPr lang="it-IT" sz="2000" dirty="0" err="1"/>
              <a:t>want</a:t>
            </a:r>
            <a:r>
              <a:rPr lang="it-IT" sz="2000" dirty="0"/>
              <a:t> to </a:t>
            </a:r>
            <a:r>
              <a:rPr lang="it-IT" sz="2000" dirty="0" err="1"/>
              <a:t>block</a:t>
            </a:r>
            <a:r>
              <a:rPr lang="it-IT" sz="2000" dirty="0"/>
              <a:t> the </a:t>
            </a:r>
            <a:r>
              <a:rPr lang="it-IT" sz="2000" dirty="0" err="1"/>
              <a:t>main</a:t>
            </a:r>
            <a:r>
              <a:rPr lang="it-IT" sz="2000" dirty="0"/>
              <a:t> </a:t>
            </a:r>
            <a:r>
              <a:rPr lang="it-IT" sz="2000" dirty="0" err="1"/>
              <a:t>queue’s</a:t>
            </a:r>
            <a:r>
              <a:rPr lang="it-IT" sz="2000" dirty="0"/>
              <a:t> </a:t>
            </a:r>
            <a:r>
              <a:rPr lang="it-IT" sz="2000" dirty="0" err="1"/>
              <a:t>thread</a:t>
            </a:r>
            <a:r>
              <a:rPr lang="it-IT" sz="2000" dirty="0"/>
              <a:t> </a:t>
            </a:r>
            <a:r>
              <a:rPr lang="it-IT" sz="2000" dirty="0" err="1"/>
              <a:t>freezing</a:t>
            </a:r>
            <a:r>
              <a:rPr lang="it-IT" sz="2000" dirty="0"/>
              <a:t> the </a:t>
            </a:r>
            <a:r>
              <a:rPr lang="it-IT" sz="2000" dirty="0" err="1"/>
              <a:t>Ui</a:t>
            </a:r>
            <a:r>
              <a:rPr lang="it-IT" sz="2000" dirty="0"/>
              <a:t> 	</a:t>
            </a:r>
            <a:r>
              <a:rPr lang="it-IT" sz="2000" dirty="0" err="1"/>
              <a:t>while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do </a:t>
            </a:r>
            <a:r>
              <a:rPr lang="it-IT" sz="2000" dirty="0" err="1"/>
              <a:t>external</a:t>
            </a:r>
            <a:r>
              <a:rPr lang="it-IT" sz="2000" dirty="0"/>
              <a:t> </a:t>
            </a:r>
            <a:r>
              <a:rPr lang="it-IT" sz="2000" dirty="0" err="1"/>
              <a:t>requests</a:t>
            </a:r>
            <a:r>
              <a:rPr lang="it-IT" sz="2000" dirty="0"/>
              <a:t>.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would</a:t>
            </a:r>
            <a:r>
              <a:rPr lang="it-IT" sz="2000" dirty="0"/>
              <a:t> </a:t>
            </a:r>
            <a:r>
              <a:rPr lang="it-IT" sz="2000" dirty="0" err="1"/>
              <a:t>like</a:t>
            </a:r>
            <a:r>
              <a:rPr lang="it-IT" sz="2000" dirty="0"/>
              <a:t> to do </a:t>
            </a:r>
            <a:r>
              <a:rPr lang="it-IT" sz="2000" dirty="0" err="1"/>
              <a:t>our</a:t>
            </a:r>
            <a:r>
              <a:rPr lang="it-IT" sz="2000" dirty="0"/>
              <a:t> URL </a:t>
            </a:r>
            <a:r>
              <a:rPr lang="it-IT" sz="2000" dirty="0" err="1"/>
              <a:t>request</a:t>
            </a:r>
            <a:r>
              <a:rPr lang="it-IT" sz="2000" dirty="0"/>
              <a:t> in a 	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thread</a:t>
            </a:r>
            <a:r>
              <a:rPr lang="it-IT" sz="2000" dirty="0"/>
              <a:t>.</a:t>
            </a:r>
            <a:endParaRPr lang="it-IT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688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164386"/>
            <a:ext cx="9905998" cy="842481"/>
          </a:xfrm>
        </p:spPr>
        <p:txBody>
          <a:bodyPr/>
          <a:lstStyle/>
          <a:p>
            <a:pPr algn="ctr"/>
            <a:r>
              <a:rPr lang="it-IT" dirty="0"/>
              <a:t>multithreading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3833" y="1006867"/>
            <a:ext cx="11781158" cy="55994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it-IT" dirty="0"/>
          </a:p>
          <a:p>
            <a:r>
              <a:rPr lang="fr-FR" dirty="0"/>
              <a:t>	</a:t>
            </a:r>
            <a:r>
              <a:rPr lang="fr-FR" b="1" dirty="0" err="1">
                <a:effectLst/>
              </a:rPr>
              <a:t>Example</a:t>
            </a:r>
            <a:r>
              <a:rPr lang="fr-FR" b="1" dirty="0">
                <a:effectLst/>
              </a:rPr>
              <a:t> of a </a:t>
            </a:r>
            <a:r>
              <a:rPr lang="fr-FR" b="1" dirty="0" err="1">
                <a:effectLst/>
              </a:rPr>
              <a:t>multithreaded</a:t>
            </a:r>
            <a:r>
              <a:rPr lang="fr-FR" b="1" dirty="0">
                <a:effectLst/>
              </a:rPr>
              <a:t> iOS API</a:t>
            </a:r>
          </a:p>
          <a:p>
            <a:pPr marL="0" indent="0">
              <a:buNone/>
            </a:pPr>
            <a:r>
              <a:rPr lang="fr-FR" dirty="0">
                <a:effectLst/>
              </a:rPr>
              <a:t>	</a:t>
            </a:r>
            <a:br>
              <a:rPr lang="fr-FR" dirty="0">
                <a:effectLst/>
              </a:rPr>
            </a:br>
            <a:r>
              <a:rPr lang="fr-FR" dirty="0">
                <a:effectLst/>
              </a:rPr>
              <a:t>       This API </a:t>
            </a:r>
            <a:r>
              <a:rPr lang="fr-FR" dirty="0" err="1">
                <a:effectLst/>
              </a:rPr>
              <a:t>lets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you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fetch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something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from</a:t>
            </a:r>
            <a:r>
              <a:rPr lang="fr-FR" dirty="0">
                <a:effectLst/>
              </a:rPr>
              <a:t> an http URL to a local file</a:t>
            </a:r>
            <a:br>
              <a:rPr lang="fr-FR" dirty="0">
                <a:effectLst/>
              </a:rPr>
            </a:br>
            <a:r>
              <a:rPr lang="fr-FR" dirty="0">
                <a:effectLst/>
              </a:rPr>
              <a:t>       </a:t>
            </a:r>
            <a:r>
              <a:rPr lang="fr-FR" dirty="0" err="1">
                <a:effectLst/>
              </a:rPr>
              <a:t>Obviously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it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can’t</a:t>
            </a:r>
            <a:r>
              <a:rPr lang="fr-FR" dirty="0">
                <a:effectLst/>
              </a:rPr>
              <a:t> do </a:t>
            </a:r>
            <a:r>
              <a:rPr lang="fr-FR" dirty="0" err="1">
                <a:effectLst/>
              </a:rPr>
              <a:t>that</a:t>
            </a:r>
            <a:r>
              <a:rPr lang="fr-FR" dirty="0">
                <a:effectLst/>
              </a:rPr>
              <a:t> on the main thread!</a:t>
            </a:r>
          </a:p>
          <a:p>
            <a:pPr marL="0" indent="0">
              <a:buNone/>
            </a:pPr>
            <a:br>
              <a:rPr lang="fr-FR" dirty="0">
                <a:effectLst/>
              </a:rPr>
            </a:br>
            <a:r>
              <a:rPr lang="fr-FR" dirty="0">
                <a:effectLst/>
              </a:rPr>
              <a:t>	let session = </a:t>
            </a:r>
            <a:r>
              <a:rPr lang="fr-FR" dirty="0" err="1">
                <a:effectLst/>
              </a:rPr>
              <a:t>NSURLSession.sharedSession</a:t>
            </a:r>
            <a:r>
              <a:rPr lang="fr-FR" dirty="0">
                <a:effectLst/>
              </a:rPr>
              <a:t>() </a:t>
            </a:r>
          </a:p>
          <a:p>
            <a:pPr marL="457200" lvl="1" indent="0">
              <a:buNone/>
            </a:pPr>
            <a:r>
              <a:rPr lang="fr-FR" dirty="0">
                <a:effectLst/>
              </a:rPr>
              <a:t>if let url = NSURL(string: “http://url”) { </a:t>
            </a:r>
          </a:p>
          <a:p>
            <a:pPr marL="0" indent="0">
              <a:buNone/>
            </a:pPr>
            <a:r>
              <a:rPr lang="fr-FR" dirty="0">
                <a:effectLst/>
              </a:rPr>
              <a:t>		let </a:t>
            </a:r>
            <a:r>
              <a:rPr lang="fr-FR" dirty="0" err="1">
                <a:effectLst/>
              </a:rPr>
              <a:t>request</a:t>
            </a:r>
            <a:r>
              <a:rPr lang="fr-FR" dirty="0">
                <a:effectLst/>
              </a:rPr>
              <a:t> = </a:t>
            </a:r>
            <a:r>
              <a:rPr lang="fr-FR" dirty="0" err="1">
                <a:effectLst/>
              </a:rPr>
              <a:t>NSURLRequest</a:t>
            </a:r>
            <a:r>
              <a:rPr lang="fr-FR" dirty="0">
                <a:effectLst/>
              </a:rPr>
              <a:t>(URL: url)</a:t>
            </a:r>
          </a:p>
          <a:p>
            <a:pPr marL="0" indent="0">
              <a:buNone/>
            </a:pPr>
            <a:br>
              <a:rPr lang="fr-FR" dirty="0">
                <a:effectLst/>
              </a:rPr>
            </a:br>
            <a:r>
              <a:rPr lang="fr-FR" dirty="0">
                <a:effectLst/>
              </a:rPr>
              <a:t>		</a:t>
            </a:r>
            <a:r>
              <a:rPr lang="it-IT" dirty="0" err="1">
                <a:solidFill>
                  <a:srgbClr val="FFFF00"/>
                </a:solidFill>
              </a:rPr>
              <a:t>let</a:t>
            </a:r>
            <a:r>
              <a:rPr lang="it-IT" dirty="0">
                <a:solidFill>
                  <a:srgbClr val="FFFF00"/>
                </a:solidFill>
              </a:rPr>
              <a:t> task = </a:t>
            </a:r>
            <a:r>
              <a:rPr lang="it-IT" dirty="0" err="1">
                <a:solidFill>
                  <a:srgbClr val="FFFF00"/>
                </a:solidFill>
              </a:rPr>
              <a:t>session.dataTaskWithURL</a:t>
            </a:r>
            <a:r>
              <a:rPr lang="it-IT" dirty="0">
                <a:solidFill>
                  <a:srgbClr val="FFFF00"/>
                </a:solidFill>
              </a:rPr>
              <a:t>(</a:t>
            </a:r>
            <a:r>
              <a:rPr lang="it-IT" dirty="0" err="1">
                <a:solidFill>
                  <a:srgbClr val="FFFF00"/>
                </a:solidFill>
              </a:rPr>
              <a:t>url</a:t>
            </a:r>
            <a:r>
              <a:rPr lang="it-IT" dirty="0">
                <a:solidFill>
                  <a:srgbClr val="FFFF00"/>
                </a:solidFill>
              </a:rPr>
              <a:t>!){ </a:t>
            </a:r>
            <a:r>
              <a:rPr lang="it-IT" sz="1600" dirty="0">
                <a:solidFill>
                  <a:srgbClr val="FFFF00"/>
                </a:solidFill>
              </a:rPr>
              <a:t>(data: </a:t>
            </a:r>
            <a:r>
              <a:rPr lang="it-IT" sz="1600" dirty="0" err="1">
                <a:solidFill>
                  <a:srgbClr val="FFFF00"/>
                </a:solidFill>
              </a:rPr>
              <a:t>NSData</a:t>
            </a:r>
            <a:r>
              <a:rPr lang="it-IT" sz="1600" dirty="0">
                <a:solidFill>
                  <a:srgbClr val="FFFF00"/>
                </a:solidFill>
              </a:rPr>
              <a:t>?, </a:t>
            </a:r>
            <a:r>
              <a:rPr lang="it-IT" sz="1600" dirty="0" err="1">
                <a:solidFill>
                  <a:srgbClr val="FFFF00"/>
                </a:solidFill>
              </a:rPr>
              <a:t>respons</a:t>
            </a:r>
            <a:r>
              <a:rPr lang="it-IT" sz="1600" dirty="0">
                <a:solidFill>
                  <a:srgbClr val="FFFF00"/>
                </a:solidFill>
              </a:rPr>
              <a:t>: </a:t>
            </a:r>
            <a:r>
              <a:rPr lang="it-IT" sz="1600" dirty="0" err="1">
                <a:solidFill>
                  <a:srgbClr val="FFFF00"/>
                </a:solidFill>
              </a:rPr>
              <a:t>NSURLResponse</a:t>
            </a:r>
            <a:r>
              <a:rPr lang="it-IT" sz="1600" dirty="0">
                <a:solidFill>
                  <a:srgbClr val="FFFF00"/>
                </a:solidFill>
              </a:rPr>
              <a:t>?, </a:t>
            </a:r>
            <a:r>
              <a:rPr lang="it-IT" sz="1600" dirty="0" err="1">
                <a:solidFill>
                  <a:srgbClr val="FFFF00"/>
                </a:solidFill>
              </a:rPr>
              <a:t>error</a:t>
            </a:r>
            <a:r>
              <a:rPr lang="it-IT" sz="1600" dirty="0">
                <a:solidFill>
                  <a:srgbClr val="FFFF00"/>
                </a:solidFill>
              </a:rPr>
              <a:t>: </a:t>
            </a:r>
            <a:r>
              <a:rPr lang="it-IT" sz="1600" dirty="0" err="1">
                <a:solidFill>
                  <a:srgbClr val="FFFF00"/>
                </a:solidFill>
              </a:rPr>
              <a:t>NSError</a:t>
            </a:r>
            <a:r>
              <a:rPr lang="it-IT" sz="1600" dirty="0">
                <a:solidFill>
                  <a:srgbClr val="FFFF00"/>
                </a:solidFill>
              </a:rPr>
              <a:t>?) -&gt; </a:t>
            </a:r>
            <a:r>
              <a:rPr lang="it-IT" sz="1600" dirty="0" err="1">
                <a:solidFill>
                  <a:srgbClr val="FFFF00"/>
                </a:solidFill>
              </a:rPr>
              <a:t>Void</a:t>
            </a:r>
            <a:r>
              <a:rPr lang="it-IT" sz="1600" dirty="0">
                <a:solidFill>
                  <a:srgbClr val="FFFF00"/>
                </a:solidFill>
              </a:rPr>
              <a:t> in</a:t>
            </a:r>
            <a:r>
              <a:rPr lang="it-IT" dirty="0">
                <a:solidFill>
                  <a:srgbClr val="FFFF00"/>
                </a:solidFill>
              </a:rPr>
              <a:t>	</a:t>
            </a:r>
          </a:p>
          <a:p>
            <a:pPr marL="0" indent="0">
              <a:buNone/>
            </a:pPr>
            <a:r>
              <a:rPr lang="it-IT" dirty="0">
                <a:solidFill>
                  <a:srgbClr val="FFFF00"/>
                </a:solidFill>
              </a:rPr>
              <a:t>			</a:t>
            </a:r>
            <a:r>
              <a:rPr lang="it-IT" dirty="0">
                <a:solidFill>
                  <a:schemeClr val="tx2">
                    <a:lumMod val="90000"/>
                  </a:schemeClr>
                </a:solidFill>
              </a:rPr>
              <a:t>//Code on data </a:t>
            </a:r>
            <a:r>
              <a:rPr lang="it-IT" dirty="0" err="1">
                <a:solidFill>
                  <a:schemeClr val="tx2">
                    <a:lumMod val="90000"/>
                  </a:schemeClr>
                </a:solidFill>
              </a:rPr>
              <a:t>retrieved</a:t>
            </a:r>
            <a:r>
              <a:rPr lang="it-IT" dirty="0">
                <a:solidFill>
                  <a:schemeClr val="tx2">
                    <a:lumMod val="90000"/>
                  </a:schemeClr>
                </a:solidFill>
              </a:rPr>
              <a:t> from the </a:t>
            </a:r>
            <a:r>
              <a:rPr lang="it-IT" dirty="0" err="1">
                <a:solidFill>
                  <a:schemeClr val="tx2">
                    <a:lumMod val="90000"/>
                  </a:schemeClr>
                </a:solidFill>
              </a:rPr>
              <a:t>external</a:t>
            </a:r>
            <a:r>
              <a:rPr lang="it-IT" dirty="0">
                <a:solidFill>
                  <a:schemeClr val="tx2">
                    <a:lumMod val="90000"/>
                  </a:schemeClr>
                </a:solidFill>
              </a:rPr>
              <a:t> service</a:t>
            </a:r>
          </a:p>
          <a:p>
            <a:pPr marL="0" indent="0">
              <a:buNone/>
            </a:pPr>
            <a:r>
              <a:rPr lang="it-IT" dirty="0"/>
              <a:t>			</a:t>
            </a:r>
            <a:r>
              <a:rPr lang="it-IT" dirty="0">
                <a:solidFill>
                  <a:srgbClr val="FFFF00"/>
                </a:solidFill>
              </a:rPr>
              <a:t>self.delegate?.</a:t>
            </a:r>
            <a:r>
              <a:rPr lang="it-IT" dirty="0" err="1">
                <a:solidFill>
                  <a:srgbClr val="FFFF00"/>
                </a:solidFill>
              </a:rPr>
              <a:t>setMatchList</a:t>
            </a:r>
            <a:r>
              <a:rPr lang="it-IT" dirty="0">
                <a:solidFill>
                  <a:srgbClr val="FFFF00"/>
                </a:solidFill>
              </a:rPr>
              <a:t>(list)</a:t>
            </a:r>
            <a:r>
              <a:rPr lang="it-IT" dirty="0"/>
              <a:t>	</a:t>
            </a:r>
            <a:endParaRPr lang="fr-FR" dirty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r>
              <a:rPr lang="fr-FR" dirty="0">
                <a:solidFill>
                  <a:srgbClr val="FFFF00"/>
                </a:solidFill>
                <a:effectLst/>
              </a:rPr>
              <a:t>	} </a:t>
            </a:r>
          </a:p>
          <a:p>
            <a:pPr marL="0" indent="0">
              <a:buNone/>
            </a:pPr>
            <a:r>
              <a:rPr lang="fr-FR" dirty="0">
                <a:effectLst/>
              </a:rPr>
              <a:t>	</a:t>
            </a:r>
            <a:r>
              <a:rPr lang="fr-FR" dirty="0" err="1">
                <a:effectLst/>
              </a:rPr>
              <a:t>task.resume</a:t>
            </a:r>
            <a:r>
              <a:rPr lang="fr-FR" dirty="0">
                <a:effectLst/>
              </a:rPr>
              <a:t>() </a:t>
            </a:r>
          </a:p>
          <a:p>
            <a:pPr marL="0" indent="0">
              <a:buNone/>
            </a:pPr>
            <a:r>
              <a:rPr lang="fr-FR" dirty="0">
                <a:effectLst/>
              </a:rPr>
              <a:t>}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36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9316" y="136989"/>
            <a:ext cx="9905998" cy="931524"/>
          </a:xfrm>
        </p:spPr>
        <p:txBody>
          <a:bodyPr/>
          <a:lstStyle/>
          <a:p>
            <a:pPr algn="ctr"/>
            <a:r>
              <a:rPr lang="it-IT" dirty="0"/>
              <a:t>multithreading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81817" y="1212351"/>
            <a:ext cx="10940996" cy="5034337"/>
          </a:xfrm>
        </p:spPr>
        <p:txBody>
          <a:bodyPr>
            <a:normAutofit fontScale="85000" lnSpcReduction="20000"/>
          </a:bodyPr>
          <a:lstStyle/>
          <a:p>
            <a:r>
              <a:rPr lang="it-IT" sz="2400" b="1" dirty="0">
                <a:effectLst/>
              </a:rPr>
              <a:t>How to do UI </a:t>
            </a:r>
            <a:r>
              <a:rPr lang="it-IT" sz="2400" b="1" dirty="0" err="1">
                <a:effectLst/>
              </a:rPr>
              <a:t>stuff</a:t>
            </a:r>
            <a:r>
              <a:rPr lang="it-IT" sz="2400" b="1" dirty="0">
                <a:effectLst/>
              </a:rPr>
              <a:t> </a:t>
            </a:r>
            <a:r>
              <a:rPr lang="it-IT" sz="2400" b="1" dirty="0" err="1">
                <a:effectLst/>
              </a:rPr>
              <a:t>safely</a:t>
            </a:r>
            <a:endParaRPr lang="it-IT" sz="2400" b="1" dirty="0">
              <a:effectLst/>
            </a:endParaRPr>
          </a:p>
          <a:p>
            <a:pPr marL="0" indent="0">
              <a:buNone/>
            </a:pPr>
            <a:br>
              <a:rPr lang="it-IT" dirty="0">
                <a:effectLst/>
              </a:rPr>
            </a:br>
            <a:r>
              <a:rPr lang="it-IT" dirty="0" err="1">
                <a:effectLst/>
              </a:rPr>
              <a:t>We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simply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dispatched</a:t>
            </a:r>
            <a:r>
              <a:rPr lang="it-IT" dirty="0">
                <a:effectLst/>
              </a:rPr>
              <a:t> back to the </a:t>
            </a:r>
            <a:r>
              <a:rPr lang="it-IT" dirty="0" err="1">
                <a:effectLst/>
              </a:rPr>
              <a:t>main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queue</a:t>
            </a:r>
            <a:r>
              <a:rPr lang="it-IT" dirty="0">
                <a:effectLst/>
              </a:rPr>
              <a:t> the </a:t>
            </a:r>
            <a:r>
              <a:rPr lang="it-IT" dirty="0" err="1">
                <a:effectLst/>
              </a:rPr>
              <a:t>operations</a:t>
            </a:r>
            <a:r>
              <a:rPr lang="it-IT" dirty="0">
                <a:effectLst/>
              </a:rPr>
              <a:t> about UI </a:t>
            </a:r>
            <a:r>
              <a:rPr lang="it-IT" dirty="0" err="1">
                <a:effectLst/>
              </a:rPr>
              <a:t>updates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>
                <a:solidFill>
                  <a:srgbClr val="FFFF00"/>
                </a:solidFill>
              </a:rPr>
              <a:t> </a:t>
            </a:r>
            <a:r>
              <a:rPr lang="it-IT" dirty="0" err="1">
                <a:solidFill>
                  <a:srgbClr val="FFFF00"/>
                </a:solidFill>
              </a:rPr>
              <a:t>func</a:t>
            </a:r>
            <a:r>
              <a:rPr lang="it-IT" dirty="0">
                <a:solidFill>
                  <a:srgbClr val="FFFF00"/>
                </a:solidFill>
              </a:rPr>
              <a:t> </a:t>
            </a:r>
            <a:r>
              <a:rPr lang="it-IT" dirty="0" err="1">
                <a:solidFill>
                  <a:srgbClr val="FFFF00"/>
                </a:solidFill>
              </a:rPr>
              <a:t>setMatchList</a:t>
            </a:r>
            <a:r>
              <a:rPr lang="it-IT" dirty="0">
                <a:solidFill>
                  <a:srgbClr val="FFFF00"/>
                </a:solidFill>
              </a:rPr>
              <a:t>(</a:t>
            </a:r>
            <a:r>
              <a:rPr lang="it-IT" dirty="0" err="1">
                <a:solidFill>
                  <a:srgbClr val="FFFF00"/>
                </a:solidFill>
              </a:rPr>
              <a:t>matchList</a:t>
            </a:r>
            <a:r>
              <a:rPr lang="it-IT" dirty="0">
                <a:solidFill>
                  <a:srgbClr val="FFFF00"/>
                </a:solidFill>
              </a:rPr>
              <a:t>: [Match]?){		</a:t>
            </a:r>
          </a:p>
          <a:p>
            <a:pPr marL="0" indent="0">
              <a:buNone/>
            </a:pPr>
            <a:r>
              <a:rPr lang="it-IT" dirty="0">
                <a:solidFill>
                  <a:srgbClr val="FFFF00"/>
                </a:solidFill>
              </a:rPr>
              <a:t>			</a:t>
            </a:r>
            <a:r>
              <a:rPr lang="it-IT" dirty="0" err="1">
                <a:solidFill>
                  <a:srgbClr val="FFFF00"/>
                </a:solidFill>
              </a:rPr>
              <a:t>dispatch_async</a:t>
            </a:r>
            <a:r>
              <a:rPr lang="it-IT" dirty="0">
                <a:solidFill>
                  <a:srgbClr val="FFFF00"/>
                </a:solidFill>
              </a:rPr>
              <a:t>(</a:t>
            </a:r>
            <a:r>
              <a:rPr lang="it-IT" dirty="0" err="1">
                <a:solidFill>
                  <a:srgbClr val="FFFF00"/>
                </a:solidFill>
              </a:rPr>
              <a:t>dispatch_get_main_queue</a:t>
            </a:r>
            <a:r>
              <a:rPr lang="it-IT" dirty="0">
                <a:solidFill>
                  <a:srgbClr val="FFFF00"/>
                </a:solidFill>
              </a:rPr>
              <a:t>()){ () -&gt; </a:t>
            </a:r>
            <a:r>
              <a:rPr lang="it-IT" dirty="0" err="1">
                <a:solidFill>
                  <a:srgbClr val="FFFF00"/>
                </a:solidFill>
              </a:rPr>
              <a:t>Void</a:t>
            </a:r>
            <a:r>
              <a:rPr lang="it-IT" dirty="0">
                <a:solidFill>
                  <a:srgbClr val="FFFF00"/>
                </a:solidFill>
              </a:rPr>
              <a:t> in</a:t>
            </a:r>
            <a:r>
              <a:rPr lang="it-IT" dirty="0"/>
              <a:t>	</a:t>
            </a:r>
          </a:p>
          <a:p>
            <a:pPr marL="0" indent="0">
              <a:buNone/>
            </a:pPr>
            <a:r>
              <a:rPr lang="en-US" dirty="0"/>
              <a:t>				if( </a:t>
            </a:r>
            <a:r>
              <a:rPr lang="en-US" dirty="0" err="1"/>
              <a:t>matchList</a:t>
            </a:r>
            <a:r>
              <a:rPr lang="en-US" dirty="0"/>
              <a:t> == nil){		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it-IT" dirty="0"/>
              <a:t>//Display </a:t>
            </a:r>
            <a:r>
              <a:rPr lang="it-IT" dirty="0" err="1"/>
              <a:t>Alert</a:t>
            </a:r>
            <a:r>
              <a:rPr lang="it-IT" dirty="0"/>
              <a:t> Message</a:t>
            </a:r>
          </a:p>
          <a:p>
            <a:pPr marL="0" indent="0">
              <a:buNone/>
            </a:pPr>
            <a:r>
              <a:rPr lang="da-DK" dirty="0"/>
              <a:t>				}</a:t>
            </a:r>
            <a:r>
              <a:rPr lang="da-DK" dirty="0" err="1"/>
              <a:t>else</a:t>
            </a:r>
            <a:r>
              <a:rPr lang="da-DK" dirty="0"/>
              <a:t>{	</a:t>
            </a: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err="1"/>
              <a:t>self.matches</a:t>
            </a:r>
            <a:r>
              <a:rPr lang="en-US" dirty="0"/>
              <a:t> = </a:t>
            </a:r>
            <a:r>
              <a:rPr lang="en-US" dirty="0" err="1"/>
              <a:t>matchList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err="1"/>
              <a:t>self.spinner.stopAnimating</a:t>
            </a:r>
            <a:r>
              <a:rPr lang="en-US" dirty="0"/>
              <a:t>()	</a:t>
            </a:r>
          </a:p>
          <a:p>
            <a:pPr marL="0" indent="0">
              <a:buNone/>
            </a:pPr>
            <a:r>
              <a:rPr lang="en-US" dirty="0"/>
              <a:t>					self.</a:t>
            </a:r>
            <a:r>
              <a:rPr lang="en-US" dirty="0" err="1"/>
              <a:t>refreshControl</a:t>
            </a:r>
            <a:r>
              <a:rPr lang="en-US" dirty="0"/>
              <a:t>?.</a:t>
            </a:r>
            <a:r>
              <a:rPr lang="en-US" dirty="0" err="1"/>
              <a:t>endRefreshing</a:t>
            </a:r>
            <a:r>
              <a:rPr lang="en-US" dirty="0"/>
              <a:t>()	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err="1">
                <a:solidFill>
                  <a:srgbClr val="FFFF00"/>
                </a:solidFill>
              </a:rPr>
              <a:t>self.tableView.reloadData</a:t>
            </a:r>
            <a:r>
              <a:rPr lang="en-US" dirty="0">
                <a:solidFill>
                  <a:srgbClr val="FFFF00"/>
                </a:solidFill>
              </a:rPr>
              <a:t>()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		}	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FF00"/>
                </a:solidFill>
              </a:rPr>
              <a:t>}</a:t>
            </a: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FF00"/>
                </a:solidFill>
              </a:rPr>
              <a:t>}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35161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7718" y="56580"/>
            <a:ext cx="9905998" cy="1905000"/>
          </a:xfrm>
        </p:spPr>
        <p:txBody>
          <a:bodyPr/>
          <a:lstStyle/>
          <a:p>
            <a:pPr algn="ctr"/>
            <a:r>
              <a:rPr lang="it-IT" dirty="0"/>
              <a:t>Model - </a:t>
            </a:r>
            <a:r>
              <a:rPr lang="it-IT" dirty="0" err="1"/>
              <a:t>view</a:t>
            </a:r>
            <a:r>
              <a:rPr lang="it-IT" dirty="0"/>
              <a:t> - controller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4543" y="1635489"/>
            <a:ext cx="4853002" cy="3352800"/>
          </a:xfrm>
        </p:spPr>
        <p:txBody>
          <a:bodyPr/>
          <a:lstStyle/>
          <a:p>
            <a:r>
              <a:rPr lang="it-IT" dirty="0"/>
              <a:t>Divide </a:t>
            </a:r>
            <a:r>
              <a:rPr lang="it-IT" dirty="0" err="1"/>
              <a:t>classes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3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areas</a:t>
            </a:r>
            <a:endParaRPr lang="it-IT" dirty="0"/>
          </a:p>
          <a:p>
            <a:r>
              <a:rPr lang="it-IT" dirty="0" err="1"/>
              <a:t>Models</a:t>
            </a:r>
            <a:r>
              <a:rPr lang="it-IT" dirty="0"/>
              <a:t> and </a:t>
            </a:r>
            <a:r>
              <a:rPr lang="it-IT" dirty="0" err="1"/>
              <a:t>views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be </a:t>
            </a:r>
            <a:r>
              <a:rPr lang="it-IT" dirty="0" err="1"/>
              <a:t>independent</a:t>
            </a:r>
            <a:endParaRPr lang="it-IT" dirty="0"/>
          </a:p>
          <a:p>
            <a:r>
              <a:rPr lang="it-IT" dirty="0">
                <a:solidFill>
                  <a:srgbClr val="5F7DFF"/>
                </a:solidFill>
              </a:rPr>
              <a:t>Model</a:t>
            </a:r>
            <a:r>
              <a:rPr lang="it-IT" dirty="0"/>
              <a:t>: </a:t>
            </a:r>
            <a:r>
              <a:rPr lang="it-IT" dirty="0" err="1"/>
              <a:t>what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is</a:t>
            </a:r>
            <a:endParaRPr lang="it-IT" dirty="0"/>
          </a:p>
          <a:p>
            <a:r>
              <a:rPr lang="it-IT" dirty="0">
                <a:solidFill>
                  <a:srgbClr val="F15FFF"/>
                </a:solidFill>
              </a:rPr>
              <a:t>Controller</a:t>
            </a:r>
            <a:r>
              <a:rPr lang="it-IT" dirty="0"/>
              <a:t>: how model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presented</a:t>
            </a:r>
            <a:r>
              <a:rPr lang="it-IT" dirty="0"/>
              <a:t> to the </a:t>
            </a:r>
            <a:r>
              <a:rPr lang="it-IT" dirty="0" err="1"/>
              <a:t>user</a:t>
            </a:r>
            <a:endParaRPr lang="it-IT" dirty="0"/>
          </a:p>
          <a:p>
            <a:r>
              <a:rPr lang="it-IT" dirty="0" err="1">
                <a:solidFill>
                  <a:srgbClr val="F1FC5F"/>
                </a:solidFill>
              </a:rPr>
              <a:t>View</a:t>
            </a:r>
            <a:r>
              <a:rPr lang="it-IT" dirty="0"/>
              <a:t>: </a:t>
            </a:r>
            <a:r>
              <a:rPr lang="it-IT" dirty="0" err="1"/>
              <a:t>controller's</a:t>
            </a:r>
            <a:r>
              <a:rPr lang="it-IT" dirty="0"/>
              <a:t> </a:t>
            </a:r>
            <a:r>
              <a:rPr lang="it-IT" dirty="0" err="1"/>
              <a:t>servant</a:t>
            </a:r>
            <a:r>
              <a:rPr lang="it-IT" dirty="0"/>
              <a:t> 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74" y="2594835"/>
            <a:ext cx="8860934" cy="397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62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Mvc</a:t>
            </a:r>
            <a:r>
              <a:rPr lang="it-IT" dirty="0"/>
              <a:t>: 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it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of the best </a:t>
            </a:r>
            <a:r>
              <a:rPr lang="it-IT" dirty="0" err="1"/>
              <a:t>practice</a:t>
            </a:r>
            <a:r>
              <a:rPr lang="it-IT" dirty="0"/>
              <a:t> for </a:t>
            </a:r>
            <a:r>
              <a:rPr lang="it-IT" dirty="0" err="1"/>
              <a:t>professional</a:t>
            </a:r>
            <a:r>
              <a:rPr lang="it-IT" dirty="0"/>
              <a:t> </a:t>
            </a:r>
            <a:r>
              <a:rPr lang="it-IT" dirty="0" err="1"/>
              <a:t>programming</a:t>
            </a:r>
            <a:r>
              <a:rPr lang="it-IT" dirty="0"/>
              <a:t> in an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 </a:t>
            </a:r>
            <a:r>
              <a:rPr lang="it-IT" dirty="0" err="1"/>
              <a:t>environment</a:t>
            </a:r>
            <a:endParaRPr lang="it-IT" dirty="0"/>
          </a:p>
          <a:p>
            <a:r>
              <a:rPr lang="it-IT" dirty="0" err="1"/>
              <a:t>This</a:t>
            </a:r>
            <a:r>
              <a:rPr lang="it-IT" dirty="0"/>
              <a:t> pattern </a:t>
            </a:r>
            <a:r>
              <a:rPr lang="it-IT" dirty="0" err="1"/>
              <a:t>gave</a:t>
            </a:r>
            <a:r>
              <a:rPr lang="it-IT" dirty="0"/>
              <a:t> to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member</a:t>
            </a:r>
            <a:r>
              <a:rPr lang="it-IT" dirty="0"/>
              <a:t> of the team a common </a:t>
            </a:r>
            <a:r>
              <a:rPr lang="it-IT" dirty="0" err="1"/>
              <a:t>point</a:t>
            </a:r>
            <a:r>
              <a:rPr lang="it-IT" dirty="0"/>
              <a:t> of </a:t>
            </a:r>
            <a:r>
              <a:rPr lang="it-IT" dirty="0" err="1"/>
              <a:t>view</a:t>
            </a:r>
            <a:r>
              <a:rPr lang="it-IT" dirty="0"/>
              <a:t> on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the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separates</a:t>
            </a:r>
            <a:r>
              <a:rPr lang="it-IT" dirty="0"/>
              <a:t> business </a:t>
            </a:r>
            <a:r>
              <a:rPr lang="it-IT" dirty="0" err="1"/>
              <a:t>logic</a:t>
            </a:r>
            <a:r>
              <a:rPr lang="it-IT" dirty="0"/>
              <a:t> from UI, so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cleaner</a:t>
            </a:r>
            <a:r>
              <a:rPr lang="it-IT" dirty="0"/>
              <a:t> and </a:t>
            </a:r>
            <a:r>
              <a:rPr lang="it-IT" dirty="0" err="1"/>
              <a:t>easier</a:t>
            </a:r>
            <a:r>
              <a:rPr lang="it-IT" dirty="0"/>
              <a:t> to </a:t>
            </a:r>
            <a:r>
              <a:rPr lang="it-IT" dirty="0" err="1"/>
              <a:t>maintain</a:t>
            </a:r>
            <a:r>
              <a:rPr lang="it-IT" dirty="0"/>
              <a:t> and </a:t>
            </a:r>
            <a:r>
              <a:rPr lang="it-IT" dirty="0" err="1"/>
              <a:t>debug</a:t>
            </a:r>
            <a:endParaRPr lang="it-IT" dirty="0"/>
          </a:p>
          <a:p>
            <a:r>
              <a:rPr lang="it-IT" dirty="0" err="1"/>
              <a:t>Good</a:t>
            </a:r>
            <a:r>
              <a:rPr lang="it-IT" dirty="0"/>
              <a:t> </a:t>
            </a:r>
            <a:r>
              <a:rPr lang="it-IT" dirty="0" err="1"/>
              <a:t>reusability</a:t>
            </a:r>
            <a:r>
              <a:rPr lang="it-IT" dirty="0"/>
              <a:t> for model </a:t>
            </a:r>
            <a:r>
              <a:rPr lang="it-IT" dirty="0" err="1"/>
              <a:t>classes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2260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Persistence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save</a:t>
            </a:r>
            <a:r>
              <a:rPr lang="it-IT" dirty="0"/>
              <a:t> in a </a:t>
            </a:r>
            <a:r>
              <a:rPr lang="it-IT" dirty="0" err="1"/>
              <a:t>persistent</a:t>
            </a:r>
            <a:r>
              <a:rPr lang="it-IT" dirty="0"/>
              <a:t> way </a:t>
            </a:r>
            <a:r>
              <a:rPr lang="it-IT" dirty="0" err="1"/>
              <a:t>betting</a:t>
            </a:r>
            <a:r>
              <a:rPr lang="it-IT" dirty="0"/>
              <a:t> pools</a:t>
            </a:r>
          </a:p>
          <a:p>
            <a:r>
              <a:rPr lang="it-IT" dirty="0"/>
              <a:t>Use of </a:t>
            </a:r>
            <a:r>
              <a:rPr lang="it-IT" dirty="0" err="1"/>
              <a:t>NSUserDefaults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data are </a:t>
            </a:r>
            <a:r>
              <a:rPr lang="it-IT" dirty="0" err="1"/>
              <a:t>simple</a:t>
            </a:r>
            <a:r>
              <a:rPr lang="it-IT" dirty="0"/>
              <a:t> and small</a:t>
            </a:r>
          </a:p>
        </p:txBody>
      </p:sp>
    </p:spTree>
    <p:extLst>
      <p:ext uri="{BB962C8B-B14F-4D97-AF65-F5344CB8AC3E}">
        <p14:creationId xmlns:p14="http://schemas.microsoft.com/office/powerpoint/2010/main" val="2476178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1413" y="3159687"/>
            <a:ext cx="9906000" cy="2631513"/>
          </a:xfrm>
        </p:spPr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app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for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iPhone</a:t>
            </a:r>
            <a:r>
              <a:rPr lang="it-IT" dirty="0"/>
              <a:t> </a:t>
            </a:r>
            <a:r>
              <a:rPr lang="it-IT" dirty="0" err="1"/>
              <a:t>devices</a:t>
            </a:r>
            <a:endParaRPr lang="it-IT" dirty="0"/>
          </a:p>
          <a:p>
            <a:r>
              <a:rPr lang="it-IT" dirty="0"/>
              <a:t>Layout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to be </a:t>
            </a:r>
            <a:r>
              <a:rPr lang="it-IT" dirty="0" err="1"/>
              <a:t>efficient</a:t>
            </a:r>
            <a:r>
              <a:rPr lang="it-IT" dirty="0"/>
              <a:t> on </a:t>
            </a:r>
            <a:r>
              <a:rPr lang="it-IT" dirty="0" err="1"/>
              <a:t>every</a:t>
            </a:r>
            <a:r>
              <a:rPr lang="it-IT" dirty="0"/>
              <a:t> screen dimensions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206" y="379562"/>
            <a:ext cx="6732284" cy="425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9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INTRODUCTION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186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Thanks for watching</a:t>
            </a:r>
            <a:r>
              <a:rPr lang="it-IT" dirty="0"/>
              <a:t>!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Now</a:t>
            </a:r>
            <a:r>
              <a:rPr lang="it-IT"/>
              <a:t> it's demo time.</a:t>
            </a:r>
          </a:p>
        </p:txBody>
      </p:sp>
    </p:spTree>
    <p:extLst>
      <p:ext uri="{BB962C8B-B14F-4D97-AF65-F5344CB8AC3E}">
        <p14:creationId xmlns:p14="http://schemas.microsoft.com/office/powerpoint/2010/main" val="166314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and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Application to </a:t>
            </a:r>
            <a:r>
              <a:rPr lang="it-IT" dirty="0" err="1"/>
              <a:t>support</a:t>
            </a:r>
            <a:r>
              <a:rPr lang="it-IT" dirty="0"/>
              <a:t> </a:t>
            </a:r>
            <a:r>
              <a:rPr lang="it-IT" dirty="0" err="1"/>
              <a:t>people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bet</a:t>
            </a:r>
            <a:r>
              <a:rPr lang="it-IT" dirty="0"/>
              <a:t> on football </a:t>
            </a:r>
            <a:r>
              <a:rPr lang="it-IT" dirty="0" err="1"/>
              <a:t>events</a:t>
            </a:r>
            <a:endParaRPr lang="it-IT" dirty="0"/>
          </a:p>
          <a:p>
            <a:r>
              <a:rPr lang="it-IT" dirty="0" err="1"/>
              <a:t>Gives</a:t>
            </a:r>
            <a:r>
              <a:rPr lang="it-IT" dirty="0"/>
              <a:t> information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bet</a:t>
            </a:r>
            <a:r>
              <a:rPr lang="it-IT" dirty="0"/>
              <a:t> </a:t>
            </a:r>
            <a:r>
              <a:rPr lang="it-IT" dirty="0" err="1"/>
              <a:t>coverage</a:t>
            </a:r>
            <a:r>
              <a:rPr lang="it-IT" dirty="0"/>
              <a:t>, </a:t>
            </a:r>
            <a:r>
              <a:rPr lang="it-IT" dirty="0" err="1"/>
              <a:t>quotation</a:t>
            </a:r>
            <a:r>
              <a:rPr lang="it-IT" dirty="0"/>
              <a:t> of teams and </a:t>
            </a:r>
            <a:r>
              <a:rPr lang="it-IT" dirty="0" err="1"/>
              <a:t>their</a:t>
            </a:r>
            <a:r>
              <a:rPr lang="it-IT" dirty="0"/>
              <a:t> performances </a:t>
            </a:r>
          </a:p>
        </p:txBody>
      </p:sp>
    </p:spTree>
    <p:extLst>
      <p:ext uri="{BB962C8B-B14F-4D97-AF65-F5344CB8AC3E}">
        <p14:creationId xmlns:p14="http://schemas.microsoft.com/office/powerpoint/2010/main" val="312670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7013" y="-15248"/>
            <a:ext cx="9905998" cy="1905000"/>
          </a:xfrm>
        </p:spPr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bet</a:t>
            </a:r>
            <a:r>
              <a:rPr lang="it-IT" dirty="0"/>
              <a:t> </a:t>
            </a:r>
            <a:r>
              <a:rPr lang="it-IT" dirty="0" err="1"/>
              <a:t>coverage</a:t>
            </a:r>
            <a:endParaRPr lang="it-IT" dirty="0"/>
          </a:p>
        </p:txBody>
      </p:sp>
      <p:pic>
        <p:nvPicPr>
          <p:cNvPr id="4" name="Segnaposto contenuto 3" descr="Schermata 2016-02-11 alle 11.01.0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8569" y="412655"/>
            <a:ext cx="2866871" cy="5924042"/>
          </a:xfrm>
        </p:spPr>
      </p:pic>
      <p:cxnSp>
        <p:nvCxnSpPr>
          <p:cNvPr id="5" name="Connettore 2 4"/>
          <p:cNvCxnSpPr/>
          <p:nvPr/>
        </p:nvCxnSpPr>
        <p:spPr>
          <a:xfrm flipV="1">
            <a:off x="6516589" y="3630548"/>
            <a:ext cx="3191219" cy="1285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Immagine 8" descr="check-tick-correct-okay-confirm-icon-yes-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808" y="975035"/>
            <a:ext cx="478947" cy="607616"/>
          </a:xfrm>
          <a:prstGeom prst="rect">
            <a:avLst/>
          </a:prstGeom>
        </p:spPr>
      </p:pic>
      <p:pic>
        <p:nvPicPr>
          <p:cNvPr id="10" name="Immagine 9" descr="check-tick-correct-okay-confirm-icon-yes-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2617" y="1684117"/>
            <a:ext cx="439528" cy="555759"/>
          </a:xfrm>
          <a:prstGeom prst="rect">
            <a:avLst/>
          </a:prstGeom>
        </p:spPr>
      </p:pic>
      <p:pic>
        <p:nvPicPr>
          <p:cNvPr id="11" name="Immagine 10" descr="check-tick-correct-okay-confirm-icon-yes-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4256" y="2318276"/>
            <a:ext cx="456138" cy="578883"/>
          </a:xfrm>
          <a:prstGeom prst="rect">
            <a:avLst/>
          </a:prstGeom>
        </p:spPr>
      </p:pic>
      <p:pic>
        <p:nvPicPr>
          <p:cNvPr id="12" name="Immagine 11" descr="check-tick-correct-okay-confirm-icon-yes-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4521" y="3006294"/>
            <a:ext cx="456235" cy="578195"/>
          </a:xfrm>
          <a:prstGeom prst="rect">
            <a:avLst/>
          </a:prstGeom>
        </p:spPr>
      </p:pic>
      <p:sp>
        <p:nvSpPr>
          <p:cNvPr id="13" name="Parentesi quadra aperta 12"/>
          <p:cNvSpPr/>
          <p:nvPr/>
        </p:nvSpPr>
        <p:spPr>
          <a:xfrm>
            <a:off x="6515845" y="1078725"/>
            <a:ext cx="92151" cy="2502589"/>
          </a:xfrm>
          <a:prstGeom prst="leftBracket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sp>
        <p:nvSpPr>
          <p:cNvPr id="3" name="Fumetto 2 2"/>
          <p:cNvSpPr/>
          <p:nvPr/>
        </p:nvSpPr>
        <p:spPr>
          <a:xfrm>
            <a:off x="3760082" y="2239876"/>
            <a:ext cx="2485928" cy="1165570"/>
          </a:xfrm>
          <a:prstGeom prst="wedgeRoundRectCallout">
            <a:avLst>
              <a:gd name="adj1" fmla="val 64676"/>
              <a:gd name="adj2" fmla="val -68889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Matches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played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dirty="0" err="1">
                <a:solidFill>
                  <a:schemeClr val="bg1"/>
                </a:solidFill>
              </a:rPr>
              <a:t>guessed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Parentesi quadra aperta 13"/>
          <p:cNvSpPr/>
          <p:nvPr/>
        </p:nvSpPr>
        <p:spPr>
          <a:xfrm>
            <a:off x="6515846" y="3734604"/>
            <a:ext cx="92150" cy="455560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789" y="3722567"/>
            <a:ext cx="415210" cy="521239"/>
          </a:xfrm>
          <a:prstGeom prst="rect">
            <a:avLst/>
          </a:prstGeom>
        </p:spPr>
      </p:pic>
      <p:sp>
        <p:nvSpPr>
          <p:cNvPr id="15" name="Fumetto 2 14"/>
          <p:cNvSpPr/>
          <p:nvPr/>
        </p:nvSpPr>
        <p:spPr>
          <a:xfrm>
            <a:off x="9957999" y="4481565"/>
            <a:ext cx="1903101" cy="981047"/>
          </a:xfrm>
          <a:prstGeom prst="wedgeRoundRectCallout">
            <a:avLst>
              <a:gd name="adj1" fmla="val -78940"/>
              <a:gd name="adj2" fmla="val -82204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Last match to </a:t>
            </a:r>
            <a:r>
              <a:rPr lang="it-IT" dirty="0" err="1">
                <a:solidFill>
                  <a:schemeClr val="bg1"/>
                </a:solidFill>
              </a:rPr>
              <a:t>guess</a:t>
            </a:r>
            <a:r>
              <a:rPr lang="it-IT" dirty="0">
                <a:solidFill>
                  <a:schemeClr val="bg1"/>
                </a:solidFill>
              </a:rPr>
              <a:t> to </a:t>
            </a:r>
            <a:r>
              <a:rPr lang="it-IT" dirty="0" err="1">
                <a:solidFill>
                  <a:schemeClr val="bg1"/>
                </a:solidFill>
              </a:rPr>
              <a:t>win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bet</a:t>
            </a:r>
            <a:r>
              <a:rPr lang="it-IT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368233" y="4064618"/>
            <a:ext cx="5877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b="1" dirty="0" err="1"/>
              <a:t>You</a:t>
            </a:r>
            <a:r>
              <a:rPr lang="it-IT" b="1" dirty="0"/>
              <a:t> </a:t>
            </a:r>
            <a:r>
              <a:rPr lang="it-IT" b="1" dirty="0" err="1"/>
              <a:t>might</a:t>
            </a:r>
            <a:r>
              <a:rPr lang="it-IT" b="1" dirty="0"/>
              <a:t> be </a:t>
            </a:r>
            <a:r>
              <a:rPr lang="it-IT" b="1" dirty="0" err="1"/>
              <a:t>wondering</a:t>
            </a:r>
            <a:r>
              <a:rPr lang="it-IT" b="1" dirty="0"/>
              <a:t> some of the </a:t>
            </a:r>
            <a:r>
              <a:rPr lang="it-IT" b="1" dirty="0" err="1"/>
              <a:t>following</a:t>
            </a:r>
            <a:r>
              <a:rPr lang="it-IT" b="1" dirty="0"/>
              <a:t> </a:t>
            </a:r>
            <a:r>
              <a:rPr lang="it-IT" b="1" dirty="0" err="1"/>
              <a:t>questions</a:t>
            </a:r>
            <a:r>
              <a:rPr lang="is-IS" b="1" dirty="0"/>
              <a:t>…</a:t>
            </a:r>
          </a:p>
          <a:p>
            <a:pPr marL="742950" lvl="1" indent="-285750">
              <a:buFont typeface="Arial" charset="0"/>
              <a:buChar char="•"/>
            </a:pPr>
            <a:r>
              <a:rPr lang="is-IS" dirty="0"/>
              <a:t>How do I cover my bet?</a:t>
            </a:r>
          </a:p>
          <a:p>
            <a:pPr marL="742950" lvl="1" indent="-285750">
              <a:buFont typeface="Arial" charset="0"/>
              <a:buChar char="•"/>
            </a:pPr>
            <a:r>
              <a:rPr lang="is-IS" dirty="0"/>
              <a:t>How much am I going to win? (Bounds: (Max,Min))	</a:t>
            </a:r>
          </a:p>
          <a:p>
            <a:pPr marL="742950" lvl="1" indent="-285750">
              <a:buFont typeface="Arial" charset="0"/>
              <a:buChar char="•"/>
            </a:pPr>
            <a:r>
              <a:rPr lang="is-IS" dirty="0"/>
              <a:t>How much I need to bet on the coverage?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368233" y="5978769"/>
            <a:ext cx="587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answer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s-IS" dirty="0"/>
              <a:t>….</a:t>
            </a:r>
            <a:r>
              <a:rPr lang="it-IT" dirty="0" err="1"/>
              <a:t>Betbook</a:t>
            </a:r>
            <a:r>
              <a:rPr lang="it-I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2150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functionalities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502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54835" y="609600"/>
            <a:ext cx="9905998" cy="1905000"/>
          </a:xfrm>
        </p:spPr>
        <p:txBody>
          <a:bodyPr/>
          <a:lstStyle/>
          <a:p>
            <a:r>
              <a:rPr lang="it-IT" dirty="0" err="1"/>
              <a:t>Bet</a:t>
            </a:r>
            <a:r>
              <a:rPr lang="it-IT" dirty="0"/>
              <a:t> </a:t>
            </a:r>
            <a:r>
              <a:rPr lang="it-IT" dirty="0" err="1"/>
              <a:t>coverage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4835" y="2566012"/>
            <a:ext cx="5655326" cy="3124200"/>
          </a:xfrm>
        </p:spPr>
        <p:txBody>
          <a:bodyPr>
            <a:normAutofit/>
          </a:bodyPr>
          <a:lstStyle/>
          <a:p>
            <a:r>
              <a:rPr lang="it-IT" dirty="0"/>
              <a:t>User can insert all the data about </a:t>
            </a:r>
            <a:r>
              <a:rPr lang="it-IT" dirty="0" err="1"/>
              <a:t>his</a:t>
            </a:r>
            <a:r>
              <a:rPr lang="it-IT" dirty="0"/>
              <a:t> bet, in a user friendly way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558" y="670372"/>
            <a:ext cx="2709923" cy="5740667"/>
          </a:xfrm>
          <a:prstGeom prst="rect">
            <a:avLst/>
          </a:prstGeom>
        </p:spPr>
      </p:pic>
      <p:sp>
        <p:nvSpPr>
          <p:cNvPr id="7" name="Fumetto 2 6"/>
          <p:cNvSpPr/>
          <p:nvPr/>
        </p:nvSpPr>
        <p:spPr>
          <a:xfrm>
            <a:off x="4500858" y="386629"/>
            <a:ext cx="2553647" cy="919140"/>
          </a:xfrm>
          <a:prstGeom prst="wedgeRoundRectCallout">
            <a:avLst>
              <a:gd name="adj1" fmla="val 66688"/>
              <a:gd name="adj2" fmla="val 218777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Insert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bet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pickers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Fumetto 2 5"/>
          <p:cNvSpPr/>
          <p:nvPr/>
        </p:nvSpPr>
        <p:spPr>
          <a:xfrm>
            <a:off x="9942567" y="3909736"/>
            <a:ext cx="2131138" cy="964474"/>
          </a:xfrm>
          <a:prstGeom prst="wedgeRoundRectCallout">
            <a:avLst>
              <a:gd name="adj1" fmla="val -72867"/>
              <a:gd name="adj2" fmla="val -145909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Switch to </a:t>
            </a:r>
            <a:r>
              <a:rPr lang="it-IT" dirty="0" err="1">
                <a:solidFill>
                  <a:schemeClr val="bg1"/>
                </a:solidFill>
              </a:rPr>
              <a:t>choose</a:t>
            </a:r>
            <a:r>
              <a:rPr lang="it-IT" dirty="0">
                <a:solidFill>
                  <a:schemeClr val="bg1"/>
                </a:solidFill>
              </a:rPr>
              <a:t> the modality</a:t>
            </a:r>
          </a:p>
        </p:txBody>
      </p:sp>
      <p:sp>
        <p:nvSpPr>
          <p:cNvPr id="9" name="Fumetto 2 8"/>
          <p:cNvSpPr/>
          <p:nvPr/>
        </p:nvSpPr>
        <p:spPr>
          <a:xfrm>
            <a:off x="4500857" y="5491899"/>
            <a:ext cx="2553647" cy="919140"/>
          </a:xfrm>
          <a:prstGeom prst="wedgeRoundRectCallout">
            <a:avLst>
              <a:gd name="adj1" fmla="val 95020"/>
              <a:gd name="adj2" fmla="val -115753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>
                <a:solidFill>
                  <a:schemeClr val="bg1"/>
                </a:solidFill>
              </a:rPr>
              <a:t>Button to go to the </a:t>
            </a:r>
            <a:r>
              <a:rPr lang="it-IT" i="1" dirty="0" err="1">
                <a:solidFill>
                  <a:schemeClr val="bg1"/>
                </a:solidFill>
              </a:rPr>
              <a:t>graph</a:t>
            </a:r>
            <a:endParaRPr lang="it-IT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13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6939" y="947649"/>
            <a:ext cx="4497875" cy="2247727"/>
          </a:xfrm>
        </p:spPr>
        <p:txBody>
          <a:bodyPr>
            <a:normAutofit/>
          </a:bodyPr>
          <a:lstStyle/>
          <a:p>
            <a:r>
              <a:rPr lang="it-IT" dirty="0"/>
              <a:t>Using a chart, the app shows how user can bet.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functionality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online or offline 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548" y="482322"/>
            <a:ext cx="2841977" cy="6020408"/>
          </a:xfrm>
          <a:prstGeom prst="rect">
            <a:avLst/>
          </a:prstGeom>
        </p:spPr>
      </p:pic>
      <p:sp>
        <p:nvSpPr>
          <p:cNvPr id="6" name="Fumetto 2 1"/>
          <p:cNvSpPr/>
          <p:nvPr/>
        </p:nvSpPr>
        <p:spPr>
          <a:xfrm>
            <a:off x="9309347" y="719234"/>
            <a:ext cx="2691734" cy="1195753"/>
          </a:xfrm>
          <a:prstGeom prst="wedgeRoundRectCallout">
            <a:avLst>
              <a:gd name="adj1" fmla="val -75261"/>
              <a:gd name="adj2" fmla="val 79166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 online coverage, user can </a:t>
            </a:r>
            <a:r>
              <a:rPr lang="it-IT" dirty="0" err="1">
                <a:solidFill>
                  <a:schemeClr val="bg1"/>
                </a:solidFill>
              </a:rPr>
              <a:t>see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kind</a:t>
            </a:r>
            <a:r>
              <a:rPr lang="it-IT" dirty="0">
                <a:solidFill>
                  <a:schemeClr val="bg1"/>
                </a:solidFill>
              </a:rPr>
              <a:t> of bet he </a:t>
            </a:r>
            <a:r>
              <a:rPr lang="it-IT" dirty="0" err="1">
                <a:solidFill>
                  <a:schemeClr val="bg1"/>
                </a:solidFill>
              </a:rPr>
              <a:t>has</a:t>
            </a:r>
            <a:r>
              <a:rPr lang="it-IT" dirty="0">
                <a:solidFill>
                  <a:schemeClr val="bg1"/>
                </a:solidFill>
              </a:rPr>
              <a:t> to do</a:t>
            </a:r>
          </a:p>
        </p:txBody>
      </p:sp>
      <p:sp>
        <p:nvSpPr>
          <p:cNvPr id="7" name="Fumetto 2 4"/>
          <p:cNvSpPr/>
          <p:nvPr/>
        </p:nvSpPr>
        <p:spPr>
          <a:xfrm>
            <a:off x="2667839" y="4152228"/>
            <a:ext cx="3270738" cy="1252972"/>
          </a:xfrm>
          <a:prstGeom prst="wedgeRoundRectCallout">
            <a:avLst>
              <a:gd name="adj1" fmla="val 69798"/>
              <a:gd name="adj2" fmla="val -75655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Charts</a:t>
            </a:r>
            <a:r>
              <a:rPr lang="it-IT" dirty="0">
                <a:solidFill>
                  <a:schemeClr val="bg1"/>
                </a:solidFill>
              </a:rPr>
              <a:t> display </a:t>
            </a:r>
            <a:r>
              <a:rPr lang="it-IT" dirty="0" err="1">
                <a:solidFill>
                  <a:schemeClr val="bg1"/>
                </a:solidFill>
              </a:rPr>
              <a:t>max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dirty="0" err="1">
                <a:solidFill>
                  <a:schemeClr val="bg1"/>
                </a:solidFill>
              </a:rPr>
              <a:t>min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win</a:t>
            </a:r>
            <a:r>
              <a:rPr lang="it-IT" dirty="0">
                <a:solidFill>
                  <a:schemeClr val="bg1"/>
                </a:solidFill>
              </a:rPr>
              <a:t> for </a:t>
            </a:r>
            <a:r>
              <a:rPr lang="it-IT" dirty="0" err="1">
                <a:solidFill>
                  <a:schemeClr val="bg1"/>
                </a:solidFill>
              </a:rPr>
              <a:t>every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possible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bet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2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 </a:t>
            </a:r>
            <a:r>
              <a:rPr lang="it-IT" dirty="0" err="1"/>
              <a:t>viewer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1793" y="2591332"/>
            <a:ext cx="5607718" cy="3124200"/>
          </a:xfrm>
        </p:spPr>
        <p:txBody>
          <a:bodyPr>
            <a:normAutofit/>
          </a:bodyPr>
          <a:lstStyle/>
          <a:p>
            <a:r>
              <a:rPr lang="it-IT" dirty="0"/>
              <a:t>User can select the </a:t>
            </a:r>
            <a:r>
              <a:rPr lang="it-IT" dirty="0" err="1"/>
              <a:t>league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an </a:t>
            </a:r>
            <a:r>
              <a:rPr lang="it-IT" dirty="0" err="1"/>
              <a:t>accordion</a:t>
            </a:r>
            <a:r>
              <a:rPr lang="it-IT" dirty="0"/>
              <a:t> menu and </a:t>
            </a:r>
            <a:r>
              <a:rPr lang="it-IT" dirty="0" err="1"/>
              <a:t>then</a:t>
            </a:r>
            <a:r>
              <a:rPr lang="it-IT" dirty="0"/>
              <a:t> can look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events</a:t>
            </a:r>
            <a:r>
              <a:rPr lang="it-IT" dirty="0"/>
              <a:t> </a:t>
            </a:r>
            <a:r>
              <a:rPr lang="it-IT" dirty="0" err="1"/>
              <a:t>scheduled</a:t>
            </a:r>
            <a:endParaRPr lang="it-IT" dirty="0"/>
          </a:p>
        </p:txBody>
      </p:sp>
      <p:pic>
        <p:nvPicPr>
          <p:cNvPr id="4" name="Immagine 3" descr="iphone_match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203" y="894974"/>
            <a:ext cx="2569455" cy="546699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284" y="904695"/>
            <a:ext cx="2576146" cy="54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3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Quote</a:t>
            </a:r>
            <a:r>
              <a:rPr lang="it-IT"/>
              <a:t> viewer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01444" y="3246954"/>
            <a:ext cx="6280150" cy="1672110"/>
          </a:xfrm>
        </p:spPr>
        <p:txBody>
          <a:bodyPr/>
          <a:lstStyle/>
          <a:p>
            <a:r>
              <a:rPr lang="it-IT" dirty="0"/>
              <a:t>User can </a:t>
            </a:r>
            <a:r>
              <a:rPr lang="it-IT" dirty="0" err="1"/>
              <a:t>see</a:t>
            </a:r>
            <a:r>
              <a:rPr lang="it-IT" dirty="0"/>
              <a:t> the </a:t>
            </a:r>
            <a:r>
              <a:rPr lang="it-IT" dirty="0" err="1"/>
              <a:t>details</a:t>
            </a:r>
            <a:r>
              <a:rPr lang="it-IT" dirty="0"/>
              <a:t> for the </a:t>
            </a:r>
            <a:r>
              <a:rPr lang="it-IT" dirty="0" err="1"/>
              <a:t>selected</a:t>
            </a:r>
            <a:r>
              <a:rPr lang="it-IT" dirty="0"/>
              <a:t> match and can </a:t>
            </a:r>
            <a:r>
              <a:rPr lang="it-IT" dirty="0" err="1"/>
              <a:t>also</a:t>
            </a:r>
            <a:r>
              <a:rPr lang="it-IT" dirty="0"/>
              <a:t> put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event</a:t>
            </a:r>
            <a:r>
              <a:rPr lang="it-IT" dirty="0"/>
              <a:t> into the betting pool</a:t>
            </a:r>
          </a:p>
        </p:txBody>
      </p:sp>
      <p:pic>
        <p:nvPicPr>
          <p:cNvPr id="4" name="Immagine 3" descr="iphone_quo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767" y="609600"/>
            <a:ext cx="2714928" cy="5766289"/>
          </a:xfrm>
          <a:prstGeom prst="rect">
            <a:avLst/>
          </a:prstGeom>
        </p:spPr>
      </p:pic>
      <p:sp>
        <p:nvSpPr>
          <p:cNvPr id="9" name="Fumetto 2 4"/>
          <p:cNvSpPr/>
          <p:nvPr/>
        </p:nvSpPr>
        <p:spPr>
          <a:xfrm>
            <a:off x="9751437" y="3088700"/>
            <a:ext cx="2277466" cy="1004903"/>
          </a:xfrm>
          <a:prstGeom prst="wedgeRoundRectCallout">
            <a:avLst>
              <a:gd name="adj1" fmla="val -66697"/>
              <a:gd name="adj2" fmla="val -82067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Green </a:t>
            </a:r>
            <a:r>
              <a:rPr lang="it-IT" dirty="0" err="1">
                <a:solidFill>
                  <a:schemeClr val="bg1"/>
                </a:solidFill>
              </a:rPr>
              <a:t>events</a:t>
            </a:r>
            <a:r>
              <a:rPr lang="it-IT" dirty="0">
                <a:solidFill>
                  <a:schemeClr val="bg1"/>
                </a:solidFill>
              </a:rPr>
              <a:t> are in the </a:t>
            </a:r>
            <a:r>
              <a:rPr lang="it-IT" dirty="0" err="1">
                <a:solidFill>
                  <a:schemeClr val="bg1"/>
                </a:solidFill>
              </a:rPr>
              <a:t>betting</a:t>
            </a:r>
            <a:r>
              <a:rPr lang="it-IT" dirty="0">
                <a:solidFill>
                  <a:schemeClr val="bg1"/>
                </a:solidFill>
              </a:rPr>
              <a:t> pool</a:t>
            </a:r>
          </a:p>
        </p:txBody>
      </p:sp>
      <p:sp>
        <p:nvSpPr>
          <p:cNvPr id="10" name="Fumetto 2 4"/>
          <p:cNvSpPr/>
          <p:nvPr/>
        </p:nvSpPr>
        <p:spPr>
          <a:xfrm>
            <a:off x="4333173" y="2463369"/>
            <a:ext cx="2334755" cy="1029372"/>
          </a:xfrm>
          <a:prstGeom prst="wedgeRoundRectCallout">
            <a:avLst>
              <a:gd name="adj1" fmla="val 71861"/>
              <a:gd name="adj2" fmla="val -79071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User can </a:t>
            </a:r>
            <a:r>
              <a:rPr lang="it-IT" dirty="0" err="1">
                <a:solidFill>
                  <a:schemeClr val="bg1"/>
                </a:solidFill>
              </a:rPr>
              <a:t>change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odds</a:t>
            </a:r>
            <a:r>
              <a:rPr lang="it-IT" dirty="0">
                <a:solidFill>
                  <a:schemeClr val="bg1"/>
                </a:solidFill>
              </a:rPr>
              <a:t>’ provider</a:t>
            </a:r>
          </a:p>
        </p:txBody>
      </p:sp>
    </p:spTree>
    <p:extLst>
      <p:ext uri="{BB962C8B-B14F-4D97-AF65-F5344CB8AC3E}">
        <p14:creationId xmlns:p14="http://schemas.microsoft.com/office/powerpoint/2010/main" val="287654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880897e-52c6-4ffd-85c8-5c6950347fc0">
      <UserInfo>
        <DisplayName>Alessandro Cimbelli</DisplayName>
        <AccountId>10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A58F2CACE833A4EAC3C2718D7553EBC" ma:contentTypeVersion="3" ma:contentTypeDescription="Creare un nuovo documento." ma:contentTypeScope="" ma:versionID="964620d0859e0696138cd042faf1c9fe">
  <xsd:schema xmlns:xsd="http://www.w3.org/2001/XMLSchema" xmlns:xs="http://www.w3.org/2001/XMLSchema" xmlns:p="http://schemas.microsoft.com/office/2006/metadata/properties" xmlns:ns3="7880897e-52c6-4ffd-85c8-5c6950347fc0" targetNamespace="http://schemas.microsoft.com/office/2006/metadata/properties" ma:root="true" ma:fieldsID="1c45973a1050a20415f0ac8718930d79" ns3:_="">
    <xsd:import namespace="7880897e-52c6-4ffd-85c8-5c6950347fc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80897e-52c6-4ffd-85c8-5c6950347fc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942A6A-80A5-458B-A0CA-BE92BB487C2F}">
  <ds:schemaRefs>
    <ds:schemaRef ds:uri="http://www.w3.org/XML/1998/namespace"/>
    <ds:schemaRef ds:uri="http://purl.org/dc/dcmitype/"/>
    <ds:schemaRef ds:uri="7880897e-52c6-4ffd-85c8-5c6950347fc0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E688342-5693-4DCE-8137-F1CD51C6F6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80897e-52c6-4ffd-85c8-5c6950347f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F2C3FD-CF4A-4FFD-8AEA-8D5F46F8DF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TC103457485[[fn=Rete]]</Template>
  <TotalTime>421</TotalTime>
  <Words>483</Words>
  <Application>Microsoft Office PowerPoint</Application>
  <PresentationFormat>Widescreen</PresentationFormat>
  <Paragraphs>113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Rete</vt:lpstr>
      <vt:lpstr>Betbook</vt:lpstr>
      <vt:lpstr>INTRODUCTION</vt:lpstr>
      <vt:lpstr>What it is and what is used for</vt:lpstr>
      <vt:lpstr>What it is a bet coverage</vt:lpstr>
      <vt:lpstr>functionalities</vt:lpstr>
      <vt:lpstr>Bet coverage</vt:lpstr>
      <vt:lpstr>Presentazione standard di PowerPoint</vt:lpstr>
      <vt:lpstr>Event viewer</vt:lpstr>
      <vt:lpstr>Quote viewer</vt:lpstr>
      <vt:lpstr>Betting pool viewer</vt:lpstr>
      <vt:lpstr>Leaderboard viewer</vt:lpstr>
      <vt:lpstr>Design decisions</vt:lpstr>
      <vt:lpstr>multithreading</vt:lpstr>
      <vt:lpstr>multithreading</vt:lpstr>
      <vt:lpstr>multithreading</vt:lpstr>
      <vt:lpstr>Model - view - controller</vt:lpstr>
      <vt:lpstr>Mvc: why we used it</vt:lpstr>
      <vt:lpstr>Persistence</vt:lpstr>
      <vt:lpstr>layout</vt:lpstr>
      <vt:lpstr>Thanks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Petr Barborik</dc:creator>
  <cp:lastModifiedBy>Alessandro Cimbelli</cp:lastModifiedBy>
  <cp:revision>88</cp:revision>
  <dcterms:created xsi:type="dcterms:W3CDTF">2013-08-01T12:32:33Z</dcterms:created>
  <dcterms:modified xsi:type="dcterms:W3CDTF">2016-02-11T14:08:51Z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0x010100BA58F2CACE833A4EAC3C2718D7553EBC</vt:lpwstr>
  </property>
</Properties>
</file>