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62" r:id="rId3"/>
    <p:sldId id="257" r:id="rId4"/>
    <p:sldId id="258" r:id="rId5"/>
    <p:sldId id="259" r:id="rId6"/>
    <p:sldId id="263" r:id="rId7"/>
    <p:sldId id="267" r:id="rId8"/>
    <p:sldId id="269" r:id="rId9"/>
    <p:sldId id="268" r:id="rId10"/>
    <p:sldId id="274" r:id="rId11"/>
    <p:sldId id="275" r:id="rId12"/>
    <p:sldId id="260" r:id="rId13"/>
    <p:sldId id="271" r:id="rId14"/>
    <p:sldId id="264" r:id="rId15"/>
    <p:sldId id="265" r:id="rId16"/>
    <p:sldId id="266" r:id="rId17"/>
    <p:sldId id="272" r:id="rId18"/>
    <p:sldId id="273" r:id="rId1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>
        <p:scale>
          <a:sx n="76" d="100"/>
          <a:sy n="76" d="100"/>
        </p:scale>
        <p:origin x="-1218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ttangolo arrotondato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04/03/2015</a:t>
            </a:fld>
            <a:endParaRPr lang="it-IT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tango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04/03/2015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04/03/2015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04/03/2015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tangolo arrotondato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04/03/2015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it-IT"/>
          </a:p>
        </p:txBody>
      </p:sp>
      <p:sp>
        <p:nvSpPr>
          <p:cNvPr id="7" name="Rettango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tango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tango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04/03/2015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04/03/2015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Segnaposto contenut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04/03/2015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04/03/2015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tangolo arrotondato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04/03/2015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04/03/2015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Rettango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tango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tangolo arrotondato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04/03/2015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in-tempo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691680" y="1772816"/>
            <a:ext cx="5260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/>
              <a:t>Project Presentation</a:t>
            </a:r>
            <a:endParaRPr lang="en-US" sz="54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95536" y="3573016"/>
            <a:ext cx="4684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Valerio De Maria , Matteo </a:t>
            </a:r>
            <a:r>
              <a:rPr lang="en-US" sz="2800" dirty="0" err="1" smtClean="0"/>
              <a:t>Daverio</a:t>
            </a:r>
            <a:endParaRPr lang="en-US" sz="2800" dirty="0" smtClean="0"/>
          </a:p>
        </p:txBody>
      </p:sp>
      <p:sp>
        <p:nvSpPr>
          <p:cNvPr id="4" name="CasellaDiTesto 3"/>
          <p:cNvSpPr txBox="1"/>
          <p:nvPr/>
        </p:nvSpPr>
        <p:spPr>
          <a:xfrm>
            <a:off x="7308304" y="555602"/>
            <a:ext cx="1545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March 4, 2015</a:t>
            </a:r>
            <a:endParaRPr lang="en-US" sz="20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3051090" y="5891422"/>
            <a:ext cx="2541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Politecnico</a:t>
            </a:r>
            <a:r>
              <a:rPr lang="en-US" sz="2400" dirty="0" smtClean="0"/>
              <a:t> di Milano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379" y="5531705"/>
            <a:ext cx="130492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694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DB scheme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60357"/>
            <a:ext cx="6120680" cy="5196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785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335961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148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19256" cy="1143000"/>
          </a:xfrm>
        </p:spPr>
        <p:txBody>
          <a:bodyPr/>
          <a:lstStyle/>
          <a:p>
            <a:pPr algn="ctr"/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899592" y="1628800"/>
            <a:ext cx="7772400" cy="457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Implemented using Java as programming language and NetBeans as IDE </a:t>
            </a:r>
          </a:p>
          <a:p>
            <a:endParaRPr lang="en-US" sz="2800" dirty="0"/>
          </a:p>
          <a:p>
            <a:r>
              <a:rPr lang="en-US" sz="2800" dirty="0" smtClean="0"/>
              <a:t>Let’s try it and see some code example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7239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19256" cy="1143000"/>
          </a:xfrm>
        </p:spPr>
        <p:txBody>
          <a:bodyPr/>
          <a:lstStyle/>
          <a:p>
            <a:pPr algn="ctr"/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i="1" dirty="0" smtClean="0"/>
              <a:t>CODE TESTING</a:t>
            </a:r>
          </a:p>
          <a:p>
            <a:r>
              <a:rPr lang="en-US" dirty="0" smtClean="0"/>
              <a:t>JUnit testing for entity classes</a:t>
            </a:r>
          </a:p>
          <a:p>
            <a:r>
              <a:rPr lang="en-US" dirty="0" err="1" smtClean="0"/>
              <a:t>Mockito</a:t>
            </a:r>
            <a:r>
              <a:rPr lang="en-US" dirty="0" smtClean="0"/>
              <a:t> and </a:t>
            </a:r>
            <a:r>
              <a:rPr lang="en-US" dirty="0" err="1" smtClean="0"/>
              <a:t>Arquillan</a:t>
            </a:r>
            <a:r>
              <a:rPr lang="en-US" dirty="0" smtClean="0"/>
              <a:t> testing for the main manager (User, Event, Notification)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 smtClean="0"/>
              <a:t>MANUAL TESTING</a:t>
            </a:r>
          </a:p>
          <a:p>
            <a:r>
              <a:rPr lang="en-US" dirty="0" smtClean="0"/>
              <a:t>Mail </a:t>
            </a:r>
            <a:r>
              <a:rPr lang="en-US" dirty="0"/>
              <a:t>format condition</a:t>
            </a:r>
          </a:p>
          <a:p>
            <a:r>
              <a:rPr lang="en-US" dirty="0" smtClean="0"/>
              <a:t>Empty </a:t>
            </a:r>
            <a:r>
              <a:rPr lang="en-US" dirty="0"/>
              <a:t>forms</a:t>
            </a:r>
          </a:p>
          <a:p>
            <a:r>
              <a:rPr lang="en-US" dirty="0" smtClean="0"/>
              <a:t>Already </a:t>
            </a:r>
            <a:r>
              <a:rPr lang="en-US" dirty="0"/>
              <a:t>existing user</a:t>
            </a:r>
          </a:p>
          <a:p>
            <a:r>
              <a:rPr lang="en-US" dirty="0" smtClean="0"/>
              <a:t>Date </a:t>
            </a:r>
            <a:r>
              <a:rPr lang="en-US" dirty="0"/>
              <a:t>correctness in event managing</a:t>
            </a:r>
          </a:p>
          <a:p>
            <a:r>
              <a:rPr lang="en-US" dirty="0" smtClean="0"/>
              <a:t>Privacy </a:t>
            </a:r>
            <a:r>
              <a:rPr lang="en-US" dirty="0"/>
              <a:t>constraint</a:t>
            </a:r>
          </a:p>
          <a:p>
            <a:r>
              <a:rPr lang="en-US" dirty="0" smtClean="0"/>
              <a:t>No </a:t>
            </a:r>
            <a:r>
              <a:rPr lang="en-US" dirty="0"/>
              <a:t>self-invitation</a:t>
            </a:r>
          </a:p>
        </p:txBody>
      </p:sp>
    </p:spTree>
    <p:extLst>
      <p:ext uri="{BB962C8B-B14F-4D97-AF65-F5344CB8AC3E}">
        <p14:creationId xmlns:p14="http://schemas.microsoft.com/office/powerpoint/2010/main" val="12029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/>
          <a:lstStyle/>
          <a:p>
            <a:pPr algn="ctr"/>
            <a:r>
              <a:rPr lang="it-IT" dirty="0" err="1" smtClean="0"/>
              <a:t>Overall</a:t>
            </a:r>
            <a:r>
              <a:rPr lang="it-IT" dirty="0" smtClean="0"/>
              <a:t> Project 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899592" y="1628800"/>
            <a:ext cx="7772400" cy="4572000"/>
          </a:xfrm>
        </p:spPr>
        <p:txBody>
          <a:bodyPr>
            <a:normAutofit/>
          </a:bodyPr>
          <a:lstStyle/>
          <a:p>
            <a:r>
              <a:rPr lang="it-IT" sz="2800" dirty="0" err="1" smtClean="0"/>
              <a:t>Rasd</a:t>
            </a:r>
            <a:r>
              <a:rPr lang="it-IT" sz="2800" dirty="0" smtClean="0"/>
              <a:t>: 20h + 20h</a:t>
            </a:r>
          </a:p>
          <a:p>
            <a:r>
              <a:rPr lang="it-IT" sz="2800" dirty="0" smtClean="0"/>
              <a:t>DD: 20h + 20h</a:t>
            </a:r>
          </a:p>
          <a:p>
            <a:r>
              <a:rPr lang="it-IT" sz="2800" dirty="0" smtClean="0"/>
              <a:t>Development: 140h + 140h</a:t>
            </a:r>
          </a:p>
          <a:p>
            <a:endParaRPr lang="it-IT" sz="2800" dirty="0"/>
          </a:p>
          <a:p>
            <a:r>
              <a:rPr lang="it-IT" sz="2800" dirty="0" smtClean="0"/>
              <a:t>Total time: 360h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73154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/>
          <a:lstStyle/>
          <a:p>
            <a:pPr algn="ctr"/>
            <a:r>
              <a:rPr lang="it-IT" dirty="0" err="1" smtClean="0"/>
              <a:t>Function</a:t>
            </a:r>
            <a:r>
              <a:rPr lang="it-IT" dirty="0" smtClean="0"/>
              <a:t> </a:t>
            </a:r>
            <a:r>
              <a:rPr lang="it-IT" dirty="0" err="1" smtClean="0"/>
              <a:t>Points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r>
              <a:rPr lang="it-IT" sz="2800" dirty="0" smtClean="0"/>
              <a:t>UFP = 100 </a:t>
            </a:r>
            <a:r>
              <a:rPr lang="it-IT" sz="2800" dirty="0" err="1" smtClean="0"/>
              <a:t>FPs</a:t>
            </a:r>
            <a:endParaRPr lang="it-IT" sz="2800" dirty="0" smtClean="0"/>
          </a:p>
          <a:p>
            <a:endParaRPr lang="it-IT" sz="2800" dirty="0"/>
          </a:p>
          <a:p>
            <a:r>
              <a:rPr lang="it-IT" sz="2800" dirty="0" smtClean="0"/>
              <a:t>LOC = AVG x UFP = 46x100 = 4600</a:t>
            </a:r>
          </a:p>
          <a:p>
            <a:endParaRPr lang="it-IT" sz="2800" dirty="0"/>
          </a:p>
          <a:p>
            <a:r>
              <a:rPr lang="it-IT" sz="2800" dirty="0" err="1" smtClean="0"/>
              <a:t>Actual</a:t>
            </a:r>
            <a:r>
              <a:rPr lang="it-IT" sz="2800" dirty="0" smtClean="0"/>
              <a:t> </a:t>
            </a:r>
            <a:r>
              <a:rPr lang="it-IT" sz="2800" dirty="0" err="1" smtClean="0"/>
              <a:t>Size</a:t>
            </a:r>
            <a:r>
              <a:rPr lang="it-IT" sz="2800" dirty="0" smtClean="0"/>
              <a:t> = 4107</a:t>
            </a:r>
          </a:p>
          <a:p>
            <a:endParaRPr lang="it-IT" sz="2800" dirty="0"/>
          </a:p>
          <a:p>
            <a:r>
              <a:rPr lang="it-IT" sz="2800" dirty="0" err="1" smtClean="0"/>
              <a:t>Difference</a:t>
            </a:r>
            <a:r>
              <a:rPr lang="it-IT" sz="2800" dirty="0" smtClean="0"/>
              <a:t> of </a:t>
            </a:r>
            <a:r>
              <a:rPr lang="it-IT" sz="2800" dirty="0" err="1" smtClean="0"/>
              <a:t>about</a:t>
            </a:r>
            <a:r>
              <a:rPr lang="it-IT" sz="2800" dirty="0" smtClean="0"/>
              <a:t> 10%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88302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772400" cy="1143000"/>
          </a:xfrm>
        </p:spPr>
        <p:txBody>
          <a:bodyPr/>
          <a:lstStyle/>
          <a:p>
            <a:pPr algn="ctr"/>
            <a:r>
              <a:rPr lang="it-IT" dirty="0" smtClean="0"/>
              <a:t>COCOMO  II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899592" y="1556792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it-IT" sz="2800" dirty="0" err="1" smtClean="0"/>
              <a:t>Exponent</a:t>
            </a:r>
            <a:r>
              <a:rPr lang="it-IT" sz="2800" dirty="0" smtClean="0"/>
              <a:t> =  1,091</a:t>
            </a:r>
          </a:p>
          <a:p>
            <a:pPr marL="0" indent="0">
              <a:buNone/>
            </a:pPr>
            <a:r>
              <a:rPr lang="it-IT" sz="2800" dirty="0" err="1" smtClean="0"/>
              <a:t>Effort</a:t>
            </a:r>
            <a:r>
              <a:rPr lang="it-IT" sz="2800" dirty="0" smtClean="0"/>
              <a:t> </a:t>
            </a:r>
            <a:r>
              <a:rPr lang="it-IT" sz="2800" dirty="0" err="1" smtClean="0"/>
              <a:t>Multiplier</a:t>
            </a:r>
            <a:r>
              <a:rPr lang="it-IT" sz="2800" dirty="0" smtClean="0"/>
              <a:t> = 0,655</a:t>
            </a:r>
          </a:p>
          <a:p>
            <a:pPr marL="0" indent="0">
              <a:buNone/>
            </a:pPr>
            <a:endParaRPr lang="it-IT" sz="2800" dirty="0" smtClean="0"/>
          </a:p>
          <a:p>
            <a:r>
              <a:rPr lang="it-IT" sz="2800" dirty="0" err="1" smtClean="0"/>
              <a:t>Effort</a:t>
            </a:r>
            <a:r>
              <a:rPr lang="it-IT" sz="2800" dirty="0" smtClean="0"/>
              <a:t> </a:t>
            </a:r>
            <a:r>
              <a:rPr lang="it-IT" sz="2800" dirty="0" err="1" smtClean="0"/>
              <a:t>Estimation</a:t>
            </a:r>
            <a:r>
              <a:rPr lang="it-IT" sz="2800" dirty="0" smtClean="0"/>
              <a:t>:</a:t>
            </a:r>
          </a:p>
          <a:p>
            <a:pPr marL="0" indent="0">
              <a:buNone/>
            </a:pPr>
            <a:r>
              <a:rPr lang="it-IT" sz="2800" dirty="0" smtClean="0"/>
              <a:t>         PM = 8,99 </a:t>
            </a:r>
            <a:r>
              <a:rPr lang="it-IT" sz="2800" dirty="0" err="1" smtClean="0"/>
              <a:t>Person-Months</a:t>
            </a:r>
            <a:endParaRPr lang="it-IT" sz="2800" dirty="0" smtClean="0"/>
          </a:p>
          <a:p>
            <a:pPr marL="1371600" lvl="3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995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147248" cy="1143000"/>
          </a:xfrm>
        </p:spPr>
        <p:txBody>
          <a:bodyPr/>
          <a:lstStyle/>
          <a:p>
            <a:pPr algn="ctr"/>
            <a:r>
              <a:rPr lang="en-US" dirty="0" smtClean="0"/>
              <a:t>Acceptance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Acceptance testing of:</a:t>
            </a: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code.google.com/p/in-tempo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Comments: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smtClean="0"/>
              <a:t>Table generation strategies: “create</a:t>
            </a:r>
            <a:r>
              <a:rPr lang="en-US" sz="2800" dirty="0" smtClean="0"/>
              <a:t>” instead of  “drop and create”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Friendship unclear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2744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23528" y="2996952"/>
            <a:ext cx="8568952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49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uvola 3"/>
          <p:cNvSpPr/>
          <p:nvPr/>
        </p:nvSpPr>
        <p:spPr>
          <a:xfrm>
            <a:off x="251520" y="260648"/>
            <a:ext cx="1944216" cy="1008112"/>
          </a:xfrm>
          <a:prstGeom prst="cloud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Feasibility study</a:t>
            </a:r>
            <a:endParaRPr lang="en-US" dirty="0"/>
          </a:p>
        </p:txBody>
      </p:sp>
      <p:sp>
        <p:nvSpPr>
          <p:cNvPr id="5" name="Nuvola 4"/>
          <p:cNvSpPr/>
          <p:nvPr/>
        </p:nvSpPr>
        <p:spPr>
          <a:xfrm>
            <a:off x="1331640" y="1268760"/>
            <a:ext cx="1944216" cy="1008112"/>
          </a:xfrm>
          <a:prstGeom prst="cloud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RASD</a:t>
            </a:r>
            <a:endParaRPr lang="en-US" dirty="0"/>
          </a:p>
        </p:txBody>
      </p:sp>
      <p:sp>
        <p:nvSpPr>
          <p:cNvPr id="6" name="Nuvola 5"/>
          <p:cNvSpPr/>
          <p:nvPr/>
        </p:nvSpPr>
        <p:spPr>
          <a:xfrm>
            <a:off x="2411760" y="2348880"/>
            <a:ext cx="1944216" cy="1008112"/>
          </a:xfrm>
          <a:prstGeom prst="cloud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DD</a:t>
            </a:r>
            <a:endParaRPr lang="en-US" dirty="0"/>
          </a:p>
        </p:txBody>
      </p:sp>
      <p:sp>
        <p:nvSpPr>
          <p:cNvPr id="7" name="Nuvola 6"/>
          <p:cNvSpPr/>
          <p:nvPr/>
        </p:nvSpPr>
        <p:spPr>
          <a:xfrm>
            <a:off x="3635896" y="3429000"/>
            <a:ext cx="1944216" cy="100811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8" name="Nuvola 7"/>
          <p:cNvSpPr/>
          <p:nvPr/>
        </p:nvSpPr>
        <p:spPr>
          <a:xfrm>
            <a:off x="4860032" y="4437112"/>
            <a:ext cx="1944216" cy="100811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9" name="Nuvola 8"/>
          <p:cNvSpPr/>
          <p:nvPr/>
        </p:nvSpPr>
        <p:spPr>
          <a:xfrm>
            <a:off x="6382568" y="5456336"/>
            <a:ext cx="1944216" cy="1008112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11" name="Freccia curva 10"/>
          <p:cNvSpPr/>
          <p:nvPr/>
        </p:nvSpPr>
        <p:spPr>
          <a:xfrm rot="5400000">
            <a:off x="2311388" y="582948"/>
            <a:ext cx="540060" cy="540060"/>
          </a:xfrm>
          <a:prstGeom prst="ben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ccia curva 11"/>
          <p:cNvSpPr/>
          <p:nvPr/>
        </p:nvSpPr>
        <p:spPr>
          <a:xfrm rot="5400000">
            <a:off x="3365866" y="1760098"/>
            <a:ext cx="540060" cy="540060"/>
          </a:xfrm>
          <a:prstGeom prst="ben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eccia curva 12"/>
          <p:cNvSpPr/>
          <p:nvPr/>
        </p:nvSpPr>
        <p:spPr>
          <a:xfrm rot="5400000">
            <a:off x="4427984" y="2831710"/>
            <a:ext cx="540060" cy="540060"/>
          </a:xfrm>
          <a:prstGeom prst="ben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ccia curva 13"/>
          <p:cNvSpPr/>
          <p:nvPr/>
        </p:nvSpPr>
        <p:spPr>
          <a:xfrm rot="5400000">
            <a:off x="5688124" y="3825044"/>
            <a:ext cx="540060" cy="540060"/>
          </a:xfrm>
          <a:prstGeom prst="ben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ccia curva 14"/>
          <p:cNvSpPr/>
          <p:nvPr/>
        </p:nvSpPr>
        <p:spPr>
          <a:xfrm rot="5400000">
            <a:off x="6948264" y="4894542"/>
            <a:ext cx="540060" cy="540060"/>
          </a:xfrm>
          <a:prstGeom prst="ben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itolo 1"/>
          <p:cNvSpPr>
            <a:spLocks noGrp="1"/>
          </p:cNvSpPr>
          <p:nvPr>
            <p:ph type="title"/>
          </p:nvPr>
        </p:nvSpPr>
        <p:spPr>
          <a:xfrm>
            <a:off x="5430265" y="295828"/>
            <a:ext cx="2871001" cy="771258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04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/>
          <a:lstStyle/>
          <a:p>
            <a:pPr algn="ctr"/>
            <a:r>
              <a:rPr lang="en-US" dirty="0" smtClean="0"/>
              <a:t>Feasibility study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971600" y="1916832"/>
            <a:ext cx="7772400" cy="457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Initial problem description</a:t>
            </a:r>
          </a:p>
          <a:p>
            <a:r>
              <a:rPr lang="en-US" sz="2800" dirty="0" smtClean="0"/>
              <a:t>Scenarios describing possible solutions</a:t>
            </a:r>
          </a:p>
          <a:p>
            <a:r>
              <a:rPr lang="en-US" sz="2800" dirty="0" smtClean="0"/>
              <a:t>Possible alternatives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2518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Requirement analysis and specification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899592" y="1628800"/>
            <a:ext cx="7772400" cy="486003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Analyze the domain in which the application takes </a:t>
            </a:r>
            <a:r>
              <a:rPr lang="en-US" sz="2800" dirty="0" smtClean="0"/>
              <a:t>place</a:t>
            </a:r>
          </a:p>
          <a:p>
            <a:r>
              <a:rPr lang="en-US" sz="2800" dirty="0"/>
              <a:t>Identify </a:t>
            </a:r>
            <a:r>
              <a:rPr lang="en-US" sz="2800" dirty="0" smtClean="0"/>
              <a:t>requirements</a:t>
            </a:r>
          </a:p>
          <a:p>
            <a:r>
              <a:rPr lang="en-US" sz="2800" dirty="0"/>
              <a:t>Derive specifications for the </a:t>
            </a:r>
            <a:r>
              <a:rPr lang="en-US" sz="2800" dirty="0" smtClean="0"/>
              <a:t>software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Thinking like an user</a:t>
            </a: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Understanding </a:t>
            </a:r>
            <a:r>
              <a:rPr lang="en-US" sz="2800" dirty="0"/>
              <a:t>of the properties of the domain</a:t>
            </a:r>
            <a:endParaRPr lang="en-US" sz="2800" dirty="0" smtClean="0"/>
          </a:p>
          <a:p>
            <a:r>
              <a:rPr lang="en-US" sz="2800" dirty="0" smtClean="0">
                <a:sym typeface="Wingdings" panose="05000000000000000000" pitchFamily="2" charset="2"/>
              </a:rPr>
              <a:t> RASD</a:t>
            </a:r>
            <a:endParaRPr lang="en-US" sz="2800" dirty="0"/>
          </a:p>
        </p:txBody>
      </p:sp>
      <p:sp>
        <p:nvSpPr>
          <p:cNvPr id="4" name="Freccia in giù 3"/>
          <p:cNvSpPr/>
          <p:nvPr/>
        </p:nvSpPr>
        <p:spPr>
          <a:xfrm>
            <a:off x="3851920" y="3573016"/>
            <a:ext cx="720080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944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7524" y="116632"/>
            <a:ext cx="8640960" cy="1143000"/>
          </a:xfrm>
        </p:spPr>
        <p:txBody>
          <a:bodyPr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We followed the usual 4 tier JEE architecture</a:t>
            </a:r>
          </a:p>
          <a:p>
            <a:endParaRPr lang="en-US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492896"/>
            <a:ext cx="8136904" cy="38884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2630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363272" cy="1143000"/>
          </a:xfrm>
        </p:spPr>
        <p:txBody>
          <a:bodyPr/>
          <a:lstStyle/>
          <a:p>
            <a:pPr algn="ctr"/>
            <a:r>
              <a:rPr lang="it-IT" dirty="0" smtClean="0"/>
              <a:t>Design </a:t>
            </a:r>
            <a:r>
              <a:rPr lang="it-IT" dirty="0" err="1" smtClean="0"/>
              <a:t>Overview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899592" y="1628800"/>
            <a:ext cx="7772400" cy="4572000"/>
          </a:xfrm>
        </p:spPr>
        <p:txBody>
          <a:bodyPr>
            <a:normAutofit/>
          </a:bodyPr>
          <a:lstStyle/>
          <a:p>
            <a:r>
              <a:rPr lang="it-IT" sz="2800" dirty="0" smtClean="0"/>
              <a:t>Client </a:t>
            </a:r>
            <a:r>
              <a:rPr lang="it-IT" sz="2800" dirty="0" err="1" smtClean="0"/>
              <a:t>Tier</a:t>
            </a:r>
            <a:r>
              <a:rPr lang="it-IT" sz="2800" dirty="0" smtClean="0"/>
              <a:t> (Login </a:t>
            </a:r>
            <a:r>
              <a:rPr lang="it-IT" sz="2800" dirty="0" err="1" smtClean="0"/>
              <a:t>Pages</a:t>
            </a:r>
            <a:r>
              <a:rPr lang="it-IT" sz="2800" dirty="0" smtClean="0"/>
              <a:t>, Home </a:t>
            </a:r>
            <a:r>
              <a:rPr lang="it-IT" sz="2800" dirty="0" err="1" smtClean="0"/>
              <a:t>Pages</a:t>
            </a:r>
            <a:r>
              <a:rPr lang="it-IT" sz="2800" dirty="0" smtClean="0"/>
              <a:t>,…)</a:t>
            </a:r>
          </a:p>
          <a:p>
            <a:r>
              <a:rPr lang="it-IT" sz="2800" dirty="0" smtClean="0"/>
              <a:t>Web </a:t>
            </a:r>
            <a:r>
              <a:rPr lang="it-IT" sz="2800" dirty="0" err="1" smtClean="0"/>
              <a:t>Tier</a:t>
            </a:r>
            <a:r>
              <a:rPr lang="it-IT" sz="2800" dirty="0" smtClean="0"/>
              <a:t> (User Bean, </a:t>
            </a:r>
            <a:r>
              <a:rPr lang="it-IT" sz="2800" dirty="0" err="1" smtClean="0"/>
              <a:t>Event</a:t>
            </a:r>
            <a:r>
              <a:rPr lang="it-IT" sz="2800" dirty="0" smtClean="0"/>
              <a:t> Bean, Schedule 		   Bean,…)</a:t>
            </a:r>
          </a:p>
          <a:p>
            <a:r>
              <a:rPr lang="it-IT" sz="2800" dirty="0" smtClean="0"/>
              <a:t>Business </a:t>
            </a:r>
            <a:r>
              <a:rPr lang="it-IT" sz="2800" dirty="0" err="1" smtClean="0"/>
              <a:t>Logic</a:t>
            </a:r>
            <a:r>
              <a:rPr lang="it-IT" sz="2800" dirty="0" smtClean="0"/>
              <a:t> </a:t>
            </a:r>
            <a:r>
              <a:rPr lang="it-IT" sz="2800" dirty="0" err="1" smtClean="0"/>
              <a:t>Tier</a:t>
            </a:r>
            <a:r>
              <a:rPr lang="it-IT" sz="2800" dirty="0" smtClean="0"/>
              <a:t> (User Manager, </a:t>
            </a:r>
            <a:r>
              <a:rPr lang="it-IT" sz="2800" dirty="0" err="1" smtClean="0"/>
              <a:t>Event</a:t>
            </a:r>
            <a:r>
              <a:rPr lang="it-IT" sz="2800" dirty="0" smtClean="0"/>
              <a:t> 		            Manager, Notification Manager,…)</a:t>
            </a:r>
          </a:p>
          <a:p>
            <a:r>
              <a:rPr lang="it-IT" sz="2800" dirty="0" err="1" smtClean="0"/>
              <a:t>Persistence</a:t>
            </a:r>
            <a:r>
              <a:rPr lang="it-IT" sz="2800" dirty="0" smtClean="0"/>
              <a:t> </a:t>
            </a:r>
            <a:r>
              <a:rPr lang="it-IT" sz="2800" dirty="0" err="1" smtClean="0"/>
              <a:t>Tier</a:t>
            </a:r>
            <a:r>
              <a:rPr lang="it-IT" sz="2800" dirty="0" smtClean="0"/>
              <a:t> (</a:t>
            </a:r>
            <a:r>
              <a:rPr lang="it-IT" sz="2800" dirty="0" err="1" smtClean="0"/>
              <a:t>Entity</a:t>
            </a:r>
            <a:r>
              <a:rPr lang="it-IT" sz="2800" dirty="0" smtClean="0"/>
              <a:t> </a:t>
            </a:r>
            <a:r>
              <a:rPr lang="it-IT" sz="2800" dirty="0" err="1" smtClean="0"/>
              <a:t>Beans</a:t>
            </a:r>
            <a:r>
              <a:rPr lang="it-IT" sz="2800" dirty="0" smtClean="0"/>
              <a:t>)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59135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91264" cy="1143000"/>
          </a:xfrm>
        </p:spPr>
        <p:txBody>
          <a:bodyPr/>
          <a:lstStyle/>
          <a:p>
            <a:pPr algn="ctr"/>
            <a:r>
              <a:rPr lang="it-IT" dirty="0" err="1" smtClean="0"/>
              <a:t>Subsystems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899592" y="1628800"/>
            <a:ext cx="7772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 err="1" smtClean="0"/>
              <a:t>Our</a:t>
            </a:r>
            <a:r>
              <a:rPr lang="it-IT" sz="2800" dirty="0" smtClean="0"/>
              <a:t> </a:t>
            </a:r>
            <a:r>
              <a:rPr lang="it-IT" sz="2800" dirty="0" err="1" smtClean="0"/>
              <a:t>system</a:t>
            </a:r>
            <a:r>
              <a:rPr lang="it-IT" sz="2800" dirty="0" smtClean="0"/>
              <a:t> can be </a:t>
            </a:r>
            <a:r>
              <a:rPr lang="it-IT" sz="2800" dirty="0" err="1" smtClean="0"/>
              <a:t>easily</a:t>
            </a:r>
            <a:r>
              <a:rPr lang="it-IT" sz="2800" dirty="0" smtClean="0"/>
              <a:t> </a:t>
            </a:r>
            <a:r>
              <a:rPr lang="it-IT" sz="2800" dirty="0" err="1" smtClean="0"/>
              <a:t>divided</a:t>
            </a:r>
            <a:r>
              <a:rPr lang="it-IT" sz="2800" dirty="0" smtClean="0"/>
              <a:t> </a:t>
            </a:r>
            <a:r>
              <a:rPr lang="it-IT" sz="2800" dirty="0" err="1" smtClean="0"/>
              <a:t>into</a:t>
            </a:r>
            <a:r>
              <a:rPr lang="it-IT" sz="2800" dirty="0" smtClean="0"/>
              <a:t> </a:t>
            </a:r>
            <a:r>
              <a:rPr lang="it-IT" sz="2800" dirty="0" err="1" smtClean="0"/>
              <a:t>smaller</a:t>
            </a:r>
            <a:r>
              <a:rPr lang="it-IT" sz="2800" dirty="0" smtClean="0"/>
              <a:t> </a:t>
            </a:r>
            <a:r>
              <a:rPr lang="it-IT" sz="2800" dirty="0" err="1" smtClean="0"/>
              <a:t>subsystem</a:t>
            </a:r>
            <a:r>
              <a:rPr lang="it-IT" sz="2800" dirty="0" smtClean="0"/>
              <a:t> with high </a:t>
            </a:r>
            <a:r>
              <a:rPr lang="it-IT" sz="2800" dirty="0" err="1" smtClean="0"/>
              <a:t>cohesion</a:t>
            </a:r>
            <a:r>
              <a:rPr lang="it-IT" sz="2800" dirty="0" smtClean="0"/>
              <a:t>:</a:t>
            </a:r>
          </a:p>
          <a:p>
            <a:r>
              <a:rPr lang="it-IT" sz="2800" dirty="0" err="1" smtClean="0"/>
              <a:t>Event</a:t>
            </a:r>
            <a:r>
              <a:rPr lang="it-IT" sz="2800" dirty="0" smtClean="0"/>
              <a:t> </a:t>
            </a:r>
            <a:r>
              <a:rPr lang="it-IT" sz="2800" dirty="0" err="1" smtClean="0"/>
              <a:t>Managing</a:t>
            </a:r>
            <a:endParaRPr lang="it-IT" sz="2800" dirty="0" smtClean="0"/>
          </a:p>
          <a:p>
            <a:r>
              <a:rPr lang="it-IT" sz="2800" dirty="0" smtClean="0"/>
              <a:t>User </a:t>
            </a:r>
            <a:r>
              <a:rPr lang="it-IT" sz="2800" dirty="0" err="1" smtClean="0"/>
              <a:t>Managing</a:t>
            </a:r>
            <a:endParaRPr lang="it-IT" sz="2800" dirty="0" smtClean="0"/>
          </a:p>
          <a:p>
            <a:r>
              <a:rPr lang="it-IT" sz="2800" dirty="0" smtClean="0"/>
              <a:t>Notification </a:t>
            </a:r>
            <a:r>
              <a:rPr lang="it-IT" sz="2800" dirty="0" err="1" smtClean="0"/>
              <a:t>Managing</a:t>
            </a:r>
            <a:r>
              <a:rPr lang="it-IT" sz="2800" dirty="0" smtClean="0"/>
              <a:t> </a:t>
            </a:r>
          </a:p>
          <a:p>
            <a:r>
              <a:rPr lang="it-IT" sz="2800" dirty="0" err="1" smtClean="0"/>
              <a:t>Forecast</a:t>
            </a:r>
            <a:r>
              <a:rPr lang="it-IT" sz="2800" dirty="0" smtClean="0"/>
              <a:t> </a:t>
            </a:r>
            <a:r>
              <a:rPr lang="it-IT" sz="2800" dirty="0" err="1" smtClean="0"/>
              <a:t>Managing</a:t>
            </a:r>
            <a:endParaRPr lang="it-IT" sz="2800" dirty="0" smtClean="0"/>
          </a:p>
          <a:p>
            <a:pPr marL="0" indent="0">
              <a:buNone/>
            </a:pPr>
            <a:r>
              <a:rPr lang="it-IT" sz="2800" dirty="0" smtClean="0"/>
              <a:t>The </a:t>
            </a:r>
            <a:r>
              <a:rPr lang="it-IT" sz="2800" dirty="0" err="1" smtClean="0"/>
              <a:t>system</a:t>
            </a:r>
            <a:r>
              <a:rPr lang="it-IT" sz="2800" dirty="0" smtClean="0"/>
              <a:t> </a:t>
            </a:r>
            <a:r>
              <a:rPr lang="it-IT" sz="2800" dirty="0" err="1" smtClean="0"/>
              <a:t>access</a:t>
            </a:r>
            <a:r>
              <a:rPr lang="it-IT" sz="2800" dirty="0" smtClean="0"/>
              <a:t> </a:t>
            </a:r>
            <a:r>
              <a:rPr lang="it-IT" sz="2800" dirty="0" err="1" smtClean="0"/>
              <a:t>each</a:t>
            </a:r>
            <a:r>
              <a:rPr lang="it-IT" sz="2800" dirty="0" smtClean="0"/>
              <a:t> </a:t>
            </a:r>
            <a:r>
              <a:rPr lang="it-IT" sz="2800" dirty="0" err="1" smtClean="0"/>
              <a:t>other</a:t>
            </a:r>
            <a:r>
              <a:rPr lang="it-IT" sz="2800" dirty="0" smtClean="0"/>
              <a:t> </a:t>
            </a:r>
            <a:r>
              <a:rPr lang="it-IT" sz="2800" dirty="0" err="1" smtClean="0"/>
              <a:t>through</a:t>
            </a:r>
            <a:r>
              <a:rPr lang="it-IT" sz="2800" dirty="0" smtClean="0"/>
              <a:t> a </a:t>
            </a:r>
            <a:r>
              <a:rPr lang="it-IT" sz="2800" dirty="0" err="1" smtClean="0"/>
              <a:t>little</a:t>
            </a:r>
            <a:r>
              <a:rPr lang="it-IT" sz="2800" dirty="0" smtClean="0"/>
              <a:t> </a:t>
            </a:r>
            <a:r>
              <a:rPr lang="it-IT" sz="2800" dirty="0" err="1" smtClean="0"/>
              <a:t>number</a:t>
            </a:r>
            <a:r>
              <a:rPr lang="it-IT" sz="2800" dirty="0" smtClean="0"/>
              <a:t> of public </a:t>
            </a:r>
            <a:r>
              <a:rPr lang="it-IT" sz="2800" dirty="0" err="1" smtClean="0"/>
              <a:t>methods</a:t>
            </a:r>
            <a:r>
              <a:rPr lang="it-IT" sz="2800" dirty="0" smtClean="0"/>
              <a:t>.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78606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5536" y="0"/>
            <a:ext cx="8291264" cy="1143000"/>
          </a:xfrm>
        </p:spPr>
        <p:txBody>
          <a:bodyPr/>
          <a:lstStyle/>
          <a:p>
            <a:pPr algn="ctr"/>
            <a:r>
              <a:rPr lang="it-IT" dirty="0" smtClean="0"/>
              <a:t>BCE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 smtClean="0"/>
              <a:t>The </a:t>
            </a:r>
            <a:r>
              <a:rPr lang="it-IT" sz="2800" dirty="0" err="1" smtClean="0"/>
              <a:t>system</a:t>
            </a:r>
            <a:r>
              <a:rPr lang="it-IT" sz="2800" dirty="0" smtClean="0"/>
              <a:t> can be </a:t>
            </a:r>
            <a:r>
              <a:rPr lang="it-IT" sz="2800" dirty="0" err="1" smtClean="0"/>
              <a:t>divided</a:t>
            </a:r>
            <a:r>
              <a:rPr lang="it-IT" sz="2800" dirty="0" smtClean="0"/>
              <a:t> </a:t>
            </a:r>
            <a:r>
              <a:rPr lang="it-IT" sz="2800" dirty="0" err="1" smtClean="0"/>
              <a:t>into</a:t>
            </a:r>
            <a:r>
              <a:rPr lang="it-IT" sz="2800" dirty="0" smtClean="0"/>
              <a:t> 3 </a:t>
            </a:r>
            <a:r>
              <a:rPr lang="it-IT" sz="2800" dirty="0" err="1" smtClean="0"/>
              <a:t>main</a:t>
            </a:r>
            <a:r>
              <a:rPr lang="it-IT" sz="2800" dirty="0" smtClean="0"/>
              <a:t> </a:t>
            </a:r>
            <a:r>
              <a:rPr lang="it-IT" sz="2800" dirty="0" err="1" smtClean="0"/>
              <a:t>areas</a:t>
            </a:r>
            <a:r>
              <a:rPr lang="it-IT" sz="2800" dirty="0" smtClean="0"/>
              <a:t> </a:t>
            </a:r>
            <a:r>
              <a:rPr lang="it-IT" sz="2800" dirty="0" err="1" smtClean="0"/>
              <a:t>according</a:t>
            </a:r>
            <a:r>
              <a:rPr lang="it-IT" sz="2800" dirty="0" smtClean="0"/>
              <a:t> to the MVC pattern</a:t>
            </a:r>
            <a:endParaRPr lang="it-IT" sz="28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420888"/>
            <a:ext cx="6840760" cy="422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69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435280" cy="1143000"/>
          </a:xfrm>
        </p:spPr>
        <p:txBody>
          <a:bodyPr/>
          <a:lstStyle/>
          <a:p>
            <a:pPr algn="ctr"/>
            <a:r>
              <a:rPr lang="it-IT" dirty="0" smtClean="0"/>
              <a:t>Design </a:t>
            </a:r>
            <a:r>
              <a:rPr lang="it-IT" dirty="0" err="1" smtClean="0"/>
              <a:t>Principles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b="1" i="1" dirty="0" smtClean="0"/>
              <a:t>Design for Re-</a:t>
            </a:r>
            <a:r>
              <a:rPr lang="it-IT" sz="2800" b="1" i="1" dirty="0" err="1" smtClean="0"/>
              <a:t>Usability</a:t>
            </a:r>
            <a:r>
              <a:rPr lang="it-IT" sz="2800" b="1" i="1" dirty="0" smtClean="0"/>
              <a:t>:</a:t>
            </a:r>
          </a:p>
          <a:p>
            <a:r>
              <a:rPr lang="it-IT" sz="2800" dirty="0" smtClean="0"/>
              <a:t>JSON </a:t>
            </a:r>
            <a:r>
              <a:rPr lang="it-IT" sz="2800" dirty="0" err="1" smtClean="0"/>
              <a:t>objects</a:t>
            </a:r>
            <a:r>
              <a:rPr lang="it-IT" sz="2800" dirty="0" smtClean="0"/>
              <a:t> download </a:t>
            </a:r>
            <a:r>
              <a:rPr lang="it-IT" sz="2800" dirty="0" err="1" smtClean="0"/>
              <a:t>accordingly</a:t>
            </a:r>
            <a:endParaRPr lang="it-IT" sz="2800" dirty="0" smtClean="0"/>
          </a:p>
          <a:p>
            <a:pPr marL="0" indent="0">
              <a:buNone/>
            </a:pPr>
            <a:r>
              <a:rPr lang="it-IT" sz="2800" b="1" i="1" dirty="0" err="1" smtClean="0"/>
              <a:t>Increase</a:t>
            </a:r>
            <a:r>
              <a:rPr lang="it-IT" sz="2800" b="1" i="1" dirty="0" smtClean="0"/>
              <a:t> </a:t>
            </a:r>
            <a:r>
              <a:rPr lang="it-IT" sz="2800" b="1" i="1" dirty="0" err="1" smtClean="0"/>
              <a:t>Cohesion</a:t>
            </a:r>
            <a:r>
              <a:rPr lang="it-IT" sz="2800" b="1" i="1" dirty="0" smtClean="0"/>
              <a:t>:</a:t>
            </a:r>
          </a:p>
          <a:p>
            <a:r>
              <a:rPr lang="it-IT" sz="2800" dirty="0" err="1" smtClean="0"/>
              <a:t>Event</a:t>
            </a:r>
            <a:r>
              <a:rPr lang="it-IT" sz="2800" dirty="0" smtClean="0"/>
              <a:t>, User and Notification </a:t>
            </a:r>
            <a:r>
              <a:rPr lang="it-IT" sz="2800" dirty="0" err="1" smtClean="0"/>
              <a:t>method</a:t>
            </a:r>
            <a:r>
              <a:rPr lang="it-IT" sz="2800" dirty="0" smtClean="0"/>
              <a:t> are </a:t>
            </a:r>
            <a:r>
              <a:rPr lang="it-IT" sz="2800" dirty="0" err="1" smtClean="0"/>
              <a:t>all</a:t>
            </a:r>
            <a:r>
              <a:rPr lang="it-IT" sz="2800" dirty="0" smtClean="0"/>
              <a:t> </a:t>
            </a:r>
            <a:r>
              <a:rPr lang="it-IT" sz="2800" dirty="0" err="1" smtClean="0"/>
              <a:t>enclosed</a:t>
            </a:r>
            <a:r>
              <a:rPr lang="it-IT" sz="2800" dirty="0" smtClean="0"/>
              <a:t> in single </a:t>
            </a:r>
            <a:r>
              <a:rPr lang="it-IT" sz="2800" dirty="0" err="1" smtClean="0"/>
              <a:t>classes</a:t>
            </a:r>
            <a:endParaRPr lang="it-IT" sz="2800" dirty="0" smtClean="0"/>
          </a:p>
          <a:p>
            <a:pPr marL="0" indent="0">
              <a:buNone/>
            </a:pPr>
            <a:r>
              <a:rPr lang="it-IT" sz="2800" b="1" i="1" dirty="0" err="1" smtClean="0"/>
              <a:t>Keep</a:t>
            </a:r>
            <a:r>
              <a:rPr lang="it-IT" sz="2800" b="1" i="1" dirty="0" smtClean="0"/>
              <a:t> the </a:t>
            </a:r>
            <a:r>
              <a:rPr lang="it-IT" sz="2800" b="1" i="1" dirty="0" err="1" smtClean="0"/>
              <a:t>level</a:t>
            </a:r>
            <a:r>
              <a:rPr lang="it-IT" sz="2800" b="1" i="1" dirty="0" smtClean="0"/>
              <a:t> of </a:t>
            </a:r>
            <a:r>
              <a:rPr lang="it-IT" sz="2800" b="1" i="1" dirty="0" err="1" smtClean="0"/>
              <a:t>abstraction</a:t>
            </a:r>
            <a:r>
              <a:rPr lang="it-IT" sz="2800" b="1" i="1" dirty="0" smtClean="0"/>
              <a:t> </a:t>
            </a:r>
            <a:r>
              <a:rPr lang="it-IT" sz="2800" b="1" i="1" dirty="0" err="1" smtClean="0"/>
              <a:t>as</a:t>
            </a:r>
            <a:r>
              <a:rPr lang="it-IT" sz="2800" b="1" i="1" dirty="0" smtClean="0"/>
              <a:t> high </a:t>
            </a:r>
            <a:r>
              <a:rPr lang="it-IT" sz="2800" b="1" i="1" dirty="0" err="1" smtClean="0"/>
              <a:t>as</a:t>
            </a:r>
            <a:r>
              <a:rPr lang="it-IT" sz="2800" b="1" i="1" dirty="0" smtClean="0"/>
              <a:t> </a:t>
            </a:r>
            <a:r>
              <a:rPr lang="it-IT" sz="2800" b="1" i="1" dirty="0" err="1" smtClean="0"/>
              <a:t>possible</a:t>
            </a:r>
            <a:r>
              <a:rPr lang="it-IT" sz="2800" b="1" i="1" dirty="0" smtClean="0"/>
              <a:t>:</a:t>
            </a:r>
          </a:p>
          <a:p>
            <a:r>
              <a:rPr lang="it-IT" sz="2800" dirty="0" err="1" smtClean="0"/>
              <a:t>Example</a:t>
            </a:r>
            <a:r>
              <a:rPr lang="it-IT" sz="2800" dirty="0" smtClean="0"/>
              <a:t> in code</a:t>
            </a:r>
          </a:p>
        </p:txBody>
      </p:sp>
    </p:spTree>
    <p:extLst>
      <p:ext uri="{BB962C8B-B14F-4D97-AF65-F5344CB8AC3E}">
        <p14:creationId xmlns:p14="http://schemas.microsoft.com/office/powerpoint/2010/main" val="217102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niverso">
  <a:themeElements>
    <a:clrScheme name="Univers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Univers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nivers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419</TotalTime>
  <Words>341</Words>
  <Application>Microsoft Office PowerPoint</Application>
  <PresentationFormat>Presentazione su schermo (4:3)</PresentationFormat>
  <Paragraphs>93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19" baseType="lpstr">
      <vt:lpstr>Universo</vt:lpstr>
      <vt:lpstr>Presentazione standard di PowerPoint</vt:lpstr>
      <vt:lpstr>Overview</vt:lpstr>
      <vt:lpstr>Feasibility study</vt:lpstr>
      <vt:lpstr>Requirement analysis and specification</vt:lpstr>
      <vt:lpstr>Design</vt:lpstr>
      <vt:lpstr>Design Overview</vt:lpstr>
      <vt:lpstr>Subsystems</vt:lpstr>
      <vt:lpstr>BCE</vt:lpstr>
      <vt:lpstr>Design Principles</vt:lpstr>
      <vt:lpstr>DB scheme</vt:lpstr>
      <vt:lpstr>Presentazione standard di PowerPoint</vt:lpstr>
      <vt:lpstr>Coding</vt:lpstr>
      <vt:lpstr>Testing</vt:lpstr>
      <vt:lpstr>Overall Project Time</vt:lpstr>
      <vt:lpstr>Function Points</vt:lpstr>
      <vt:lpstr>COCOMO  II</vt:lpstr>
      <vt:lpstr>Acceptance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DeMaria</dc:creator>
  <cp:lastModifiedBy>Matteo</cp:lastModifiedBy>
  <cp:revision>27</cp:revision>
  <dcterms:created xsi:type="dcterms:W3CDTF">2015-03-02T16:06:51Z</dcterms:created>
  <dcterms:modified xsi:type="dcterms:W3CDTF">2015-03-04T16:31:34Z</dcterms:modified>
</cp:coreProperties>
</file>