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CE3A2-A290-467C-AF8D-970CA09EA89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D97A-2AD7-448A-A0CD-37048B4287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03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50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1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41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8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8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79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41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2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57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3D97A-2AD7-448A-A0CD-37048B4287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5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ACD6B-8342-3461-4C9B-34B67D41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5D778F-7980-4D87-3979-F96F5DC4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FA253-1D71-91C5-9654-077B06B0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291C95-D282-F35C-DAD5-454E585F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C6B2C-C810-7013-D705-A6113E7C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2F8A3-2A82-C83C-A799-48B758C7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29639A-D950-D42F-F19F-6DC72D365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1CD7A-7756-7A4E-FA85-A5038B69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6FE5E-874B-5321-5EC2-E60A78AF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423A6-E617-7EC2-6561-31830654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1B81E6-2D48-5B29-E6D3-F2FF58ED1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4D67D9-783D-8A87-875C-43AAC92B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5042-D6CB-BB39-F615-CD6105A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E6F912-5E96-3F74-2E6A-4968303B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CF8C7-0054-C8A2-9B49-019CCAA5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C39E8-B598-E5E1-7B6D-09AE6D04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8A660-1515-0EDC-BD3B-338A04F8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430330-8243-2CD4-8C80-6E61F0E6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B9644-AF0E-7944-E8DD-DAB3D98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0F4FC8-CC9E-356F-9F03-756DFCCC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0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EE6E7-8F4D-07F0-576E-FC30B8B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D2C37-C53F-C205-CE6D-A36B68C2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9E0F0B-7F91-CB9F-DAA5-DD6B4E27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1E1D2-5B60-38BF-FDDA-EE69265B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18DE52-4F69-21E8-1D12-7F34F993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64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50B5-89CC-F39F-D9A7-65F193BD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3C674A-05A8-BA26-A3DD-9DF6E6D7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47843B-D3DA-255C-EE71-F192C6AD8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E9485-64A5-BB9F-481E-2A620FB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AB32B-3B68-3941-C27D-63E9F149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A8317-4C31-FE2C-AA03-1F59D8B5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2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0C82AC-F868-86ED-BCF9-E24562EF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DE33E4-C7F3-CEC9-760D-E73AC21F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19E313-6964-1194-5223-E16F17E0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10762-9459-8D6D-CE8F-554723844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6726ED-B57C-0080-5EF4-61FE263A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588E9C-68D6-6C3C-65CF-166C6862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C1CD05-E8E2-1683-1139-F32DD03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04937-4574-10B3-16C9-A5965EB0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6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4AAC7-4A0D-75BA-9F9C-E6A948D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EB5807-C2AF-28B5-F7CB-4C1F295C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D33710-CF67-D13D-90B8-7975FE0A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AFDD81-BA97-70BB-97A5-2FBFD036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14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143BC-C6DB-396A-CD03-BEBD6EA0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5C635-DDA4-B0D1-209C-37433BD1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1322F-3EE8-7AD5-6DE8-CA5E467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7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04B4D-38FA-C89E-BC71-353C6CAB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F580B-F3E2-2DA8-7783-FE3AABEB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8E7A37-C843-F79F-A696-20C80246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77B297-53CE-10AE-9957-3B3A7890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CA0C7C-ECF6-3436-D610-E35F4655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C15FFC-9CA7-AD9D-486B-E6FCF064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04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3143A-7670-86B8-AD82-EDADA6F0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62D68B-4044-7EBF-B8D1-40F428A7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35484D-88E1-CA4E-089B-46DF4267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24F490-CF1F-F305-01AA-6AA58DE6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B5BA47-522E-1FA8-B5CC-F293D25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887AC1-8F61-1F56-B29B-E7387F1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68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4D97E7-7B90-495B-8CAE-32E89DEF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43D12A-67BD-E3E3-1C8E-10F00E3F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D936C7-FDFB-622A-2036-906AADD30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F345-1C61-4944-AEA7-7276CF89DD23}" type="datetimeFigureOut">
              <a:rPr lang="it-IT" smtClean="0"/>
              <a:t>16/02/2023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4F8C-96F5-2264-C70C-BD3DFE83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3DB83-2C42-B74B-D524-F2F2DDA18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7F4B-9484-48CF-B046-0BAEF78757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9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14835-3D7F-4D7D-0165-FF249257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021" y="597071"/>
            <a:ext cx="9597957" cy="2387600"/>
          </a:xfrm>
        </p:spPr>
        <p:txBody>
          <a:bodyPr>
            <a:normAutofit/>
          </a:bodyPr>
          <a:lstStyle/>
          <a:p>
            <a:r>
              <a:rPr lang="it-IT" sz="4400" dirty="0" err="1">
                <a:latin typeface="+mn-lt"/>
              </a:rPr>
              <a:t>Explanation-Guided</a:t>
            </a:r>
            <a:r>
              <a:rPr lang="it-IT" sz="4400" dirty="0">
                <a:latin typeface="+mn-lt"/>
              </a:rPr>
              <a:t> </a:t>
            </a:r>
            <a:r>
              <a:rPr lang="it-IT" sz="4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Backdoor </a:t>
            </a:r>
            <a:r>
              <a:rPr lang="it-IT" sz="4400" dirty="0" err="1">
                <a:latin typeface="+mn-lt"/>
              </a:rPr>
              <a:t>Poisoning</a:t>
            </a:r>
            <a:r>
              <a:rPr lang="it-IT" sz="4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4400" dirty="0">
                <a:latin typeface="+mn-lt"/>
              </a:rPr>
              <a:t>Attacks </a:t>
            </a:r>
            <a:r>
              <a:rPr lang="it-IT" sz="4400" dirty="0" err="1">
                <a:latin typeface="+mn-lt"/>
              </a:rPr>
              <a:t>Against</a:t>
            </a:r>
            <a:r>
              <a:rPr lang="it-IT" sz="4400" dirty="0">
                <a:latin typeface="+mn-lt"/>
              </a:rPr>
              <a:t> Malware </a:t>
            </a:r>
            <a:r>
              <a:rPr lang="it-IT" sz="4400" dirty="0" err="1">
                <a:latin typeface="+mn-lt"/>
              </a:rPr>
              <a:t>Classifiers</a:t>
            </a:r>
            <a:endParaRPr lang="it-IT" sz="4400" dirty="0"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7C88AE-B4CC-1C61-EE01-F56A0C65B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7290"/>
            <a:ext cx="9144000" cy="648949"/>
          </a:xfrm>
        </p:spPr>
        <p:txBody>
          <a:bodyPr>
            <a:normAutofit/>
          </a:bodyPr>
          <a:lstStyle/>
          <a:p>
            <a:r>
              <a:rPr lang="it-IT" sz="3600" dirty="0"/>
              <a:t>Testing e verifica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F13C9A-D950-186C-9284-DF8F9C0F918A}"/>
              </a:ext>
            </a:extLst>
          </p:cNvPr>
          <p:cNvSpPr txBox="1"/>
          <p:nvPr/>
        </p:nvSpPr>
        <p:spPr>
          <a:xfrm>
            <a:off x="8151779" y="4250987"/>
            <a:ext cx="35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Matteo Giri </a:t>
            </a:r>
            <a:r>
              <a:rPr lang="it-IT" dirty="0"/>
              <a:t>- S0001058984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4D4625-FB5B-317C-FA55-83FB7FD28CC2}"/>
              </a:ext>
            </a:extLst>
          </p:cNvPr>
          <p:cNvSpPr txBox="1"/>
          <p:nvPr/>
        </p:nvSpPr>
        <p:spPr>
          <a:xfrm>
            <a:off x="966282" y="4717915"/>
            <a:ext cx="4033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Dalla ricerca di:</a:t>
            </a:r>
          </a:p>
          <a:p>
            <a:r>
              <a:rPr lang="it-IT" dirty="0"/>
              <a:t>Giorgio severi - </a:t>
            </a:r>
            <a:r>
              <a:rPr lang="it-IT" dirty="0" err="1"/>
              <a:t>Northeastern</a:t>
            </a:r>
            <a:r>
              <a:rPr lang="it-IT" dirty="0"/>
              <a:t> University</a:t>
            </a:r>
          </a:p>
          <a:p>
            <a:r>
              <a:rPr lang="it-IT" dirty="0"/>
              <a:t>Jim Meyer - </a:t>
            </a:r>
            <a:r>
              <a:rPr lang="it-IT" dirty="0" err="1"/>
              <a:t>Xailient</a:t>
            </a:r>
            <a:endParaRPr lang="it-IT" dirty="0"/>
          </a:p>
          <a:p>
            <a:r>
              <a:rPr lang="it-IT" dirty="0"/>
              <a:t>Scott </a:t>
            </a:r>
            <a:r>
              <a:rPr lang="it-IT" dirty="0" err="1"/>
              <a:t>Coull</a:t>
            </a:r>
            <a:r>
              <a:rPr lang="it-IT" dirty="0"/>
              <a:t> - </a:t>
            </a:r>
            <a:r>
              <a:rPr lang="it-IT" dirty="0" err="1"/>
              <a:t>FireEye</a:t>
            </a:r>
            <a:endParaRPr lang="it-IT" dirty="0"/>
          </a:p>
          <a:p>
            <a:r>
              <a:rPr lang="it-IT" dirty="0"/>
              <a:t>Alina </a:t>
            </a:r>
            <a:r>
              <a:rPr lang="it-IT" dirty="0" err="1"/>
              <a:t>Oprea</a:t>
            </a:r>
            <a:r>
              <a:rPr lang="it-IT" dirty="0"/>
              <a:t> - </a:t>
            </a:r>
            <a:r>
              <a:rPr lang="it-IT" dirty="0" err="1"/>
              <a:t>Northeastern</a:t>
            </a:r>
            <a:r>
              <a:rPr lang="it-IT" dirty="0"/>
              <a:t> University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529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 err="1">
                <a:latin typeface="+mn-lt"/>
              </a:rPr>
              <a:t>Unrestricted</a:t>
            </a:r>
            <a:r>
              <a:rPr lang="it-IT" dirty="0">
                <a:latin typeface="+mn-lt"/>
              </a:rPr>
              <a:t> Attack</a:t>
            </a:r>
          </a:p>
        </p:txBody>
      </p:sp>
      <p:pic>
        <p:nvPicPr>
          <p:cNvPr id="9" name="Immagine 8" descr="Libro di giochi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3B2E14-3EBE-EAF1-C9D0-7D0FEC1DB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0878" y="1587983"/>
            <a:ext cx="5550243" cy="47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Transfer Attack</a:t>
            </a:r>
          </a:p>
        </p:txBody>
      </p:sp>
      <p:pic>
        <p:nvPicPr>
          <p:cNvPr id="9" name="Immagine 8" descr="Libro di giochi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1160F6-831B-4F01-A6AD-956C4851D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852" y="1475200"/>
            <a:ext cx="10910296" cy="48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 err="1">
                <a:latin typeface="+mn-lt"/>
              </a:rPr>
              <a:t>Constrained</a:t>
            </a:r>
            <a:r>
              <a:rPr lang="it-IT" dirty="0">
                <a:latin typeface="+mn-lt"/>
              </a:rPr>
              <a:t> Attack</a:t>
            </a:r>
          </a:p>
        </p:txBody>
      </p:sp>
      <p:pic>
        <p:nvPicPr>
          <p:cNvPr id="9" name="Immagine 8" descr="Libro di giochi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1160F6-831B-4F01-A6AD-956C4851D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852" y="1475200"/>
            <a:ext cx="10910296" cy="48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Tecniche di Mitigazione</a:t>
            </a:r>
          </a:p>
        </p:txBody>
      </p:sp>
      <p:pic>
        <p:nvPicPr>
          <p:cNvPr id="9" name="Immagine 8" descr="Scudo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292BCC-8AEE-0B29-90E6-2C7D61D0BB55}"/>
              </a:ext>
            </a:extLst>
          </p:cNvPr>
          <p:cNvSpPr txBox="1"/>
          <p:nvPr/>
        </p:nvSpPr>
        <p:spPr>
          <a:xfrm>
            <a:off x="953311" y="1867024"/>
            <a:ext cx="48151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Isolation</a:t>
            </a:r>
            <a:r>
              <a:rPr lang="it-IT" sz="2800" b="1" dirty="0"/>
              <a:t> </a:t>
            </a:r>
            <a:r>
              <a:rPr lang="it-IT" sz="2800" b="1" dirty="0" err="1"/>
              <a:t>Forest</a:t>
            </a:r>
            <a:endParaRPr lang="it-IT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Rilevamento non supervisionato di </a:t>
            </a:r>
            <a:r>
              <a:rPr lang="it-IT" sz="2400" dirty="0">
                <a:solidFill>
                  <a:srgbClr val="0070C0"/>
                </a:solidFill>
              </a:rPr>
              <a:t>anomalie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Identificazione di punti rari o differenti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4BE775-978C-C5F8-8310-94E3FD30A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59" y="1867024"/>
            <a:ext cx="5500019" cy="35509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DE735D-54E2-35A2-B859-76DC5233D2AA}"/>
              </a:ext>
            </a:extLst>
          </p:cNvPr>
          <p:cNvSpPr txBox="1"/>
          <p:nvPr/>
        </p:nvSpPr>
        <p:spPr>
          <a:xfrm>
            <a:off x="953311" y="5094496"/>
            <a:ext cx="4854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File avvelenati simili tra di loro = </a:t>
            </a:r>
            <a:r>
              <a:rPr lang="it-IT" sz="2400" dirty="0" err="1">
                <a:solidFill>
                  <a:srgbClr val="0070C0"/>
                </a:solidFill>
              </a:rPr>
              <a:t>outliers</a:t>
            </a:r>
            <a:endParaRPr lang="it-IT" sz="2400" dirty="0">
              <a:solidFill>
                <a:srgbClr val="0070C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B7A74A6-C058-8D1C-0A05-18396A05619A}"/>
              </a:ext>
            </a:extLst>
          </p:cNvPr>
          <p:cNvCxnSpPr>
            <a:cxnSpLocks/>
          </p:cNvCxnSpPr>
          <p:nvPr/>
        </p:nvCxnSpPr>
        <p:spPr>
          <a:xfrm flipH="1">
            <a:off x="2923040" y="4207596"/>
            <a:ext cx="1" cy="726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 err="1">
                <a:latin typeface="+mn-lt"/>
              </a:rPr>
              <a:t>Isolation</a:t>
            </a:r>
            <a:r>
              <a:rPr lang="it-IT" dirty="0">
                <a:latin typeface="+mn-lt"/>
              </a:rPr>
              <a:t> </a:t>
            </a:r>
            <a:r>
              <a:rPr lang="it-IT" dirty="0" err="1">
                <a:latin typeface="+mn-lt"/>
              </a:rPr>
              <a:t>Forest</a:t>
            </a:r>
            <a:r>
              <a:rPr lang="it-IT" dirty="0">
                <a:latin typeface="+mn-lt"/>
              </a:rPr>
              <a:t> - Risultati</a:t>
            </a:r>
          </a:p>
        </p:txBody>
      </p:sp>
      <p:pic>
        <p:nvPicPr>
          <p:cNvPr id="9" name="Immagine 8" descr="Scudo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1DB7D11-FBFD-F155-B78E-82FFCE712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7" y="1690688"/>
            <a:ext cx="9186190" cy="284213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882ACC-ADE6-7429-CC61-D66130E2B8A9}"/>
              </a:ext>
            </a:extLst>
          </p:cNvPr>
          <p:cNvSpPr txBox="1"/>
          <p:nvPr/>
        </p:nvSpPr>
        <p:spPr>
          <a:xfrm>
            <a:off x="1556426" y="4982646"/>
            <a:ext cx="704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Mitigazione effettuata considerando solo le 32 features più importanti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Scenario d’attacco </a:t>
            </a:r>
            <a:r>
              <a:rPr lang="it-IT" dirty="0" err="1"/>
              <a:t>constrained</a:t>
            </a:r>
            <a:r>
              <a:rPr lang="it-IT" dirty="0"/>
              <a:t>, 1% del dataset avvelenato</a:t>
            </a:r>
          </a:p>
        </p:txBody>
      </p:sp>
    </p:spTree>
    <p:extLst>
      <p:ext uri="{BB962C8B-B14F-4D97-AF65-F5344CB8AC3E}">
        <p14:creationId xmlns:p14="http://schemas.microsoft.com/office/powerpoint/2010/main" val="237035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Conclusioni</a:t>
            </a:r>
          </a:p>
        </p:txBody>
      </p:sp>
      <p:pic>
        <p:nvPicPr>
          <p:cNvPr id="9" name="Immagine 8" descr="Bandiera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D0CBC3-349A-6354-EBE7-99E136135DA6}"/>
              </a:ext>
            </a:extLst>
          </p:cNvPr>
          <p:cNvSpPr txBox="1"/>
          <p:nvPr/>
        </p:nvSpPr>
        <p:spPr>
          <a:xfrm>
            <a:off x="874643" y="2037522"/>
            <a:ext cx="10479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 test effettuati hanno confermato i risultati ottenuti nella ricerca e quindi: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Gli attacchi di Backdoor </a:t>
            </a:r>
            <a:r>
              <a:rPr lang="it-IT" sz="2400" dirty="0" err="1"/>
              <a:t>Poisoning</a:t>
            </a:r>
            <a:r>
              <a:rPr lang="it-IT" sz="2400" dirty="0"/>
              <a:t>  possono essere utilizzati per avvelenare dataset </a:t>
            </a:r>
            <a:r>
              <a:rPr lang="it-IT" sz="2400" dirty="0" err="1"/>
              <a:t>crowdsourced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 può effettuare un attacco realistico iniettando nel dataset anche solo un pool di pochi file avvelenati (1%-2%)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E’ possibile creare delle backdoor furtive che sono difficilmente individuabili da comuni tecniche di difesa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2993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D0CBC3-349A-6354-EBE7-99E136135DA6}"/>
              </a:ext>
            </a:extLst>
          </p:cNvPr>
          <p:cNvSpPr txBox="1"/>
          <p:nvPr/>
        </p:nvSpPr>
        <p:spPr>
          <a:xfrm>
            <a:off x="4150045" y="2484995"/>
            <a:ext cx="3891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/>
              <a:t>GRAZIE</a:t>
            </a:r>
          </a:p>
          <a:p>
            <a:pPr algn="ctr"/>
            <a:r>
              <a:rPr lang="it-IT" sz="4800" dirty="0"/>
              <a:t>PER</a:t>
            </a:r>
          </a:p>
          <a:p>
            <a:pPr algn="ctr"/>
            <a:r>
              <a:rPr lang="it-IT" sz="4800" dirty="0"/>
              <a:t>L’ATTENZIONE!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9311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Backdoor </a:t>
            </a:r>
            <a:r>
              <a:rPr lang="it-IT" dirty="0" err="1">
                <a:latin typeface="+mn-lt"/>
              </a:rPr>
              <a:t>Poisoning</a:t>
            </a:r>
            <a:r>
              <a:rPr lang="it-IT" dirty="0">
                <a:latin typeface="+mn-lt"/>
              </a:rPr>
              <a:t>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694C3-C0C0-84F7-754F-AF9D17082F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Definizione</a:t>
            </a:r>
          </a:p>
          <a:p>
            <a:r>
              <a:rPr lang="it-IT" sz="2200" dirty="0" err="1"/>
              <a:t>Poisoning</a:t>
            </a:r>
            <a:r>
              <a:rPr lang="it-IT" sz="2200" dirty="0"/>
              <a:t>: iniettare dati di addestramento falsi con lo scopo di corrompere il modello addestrato</a:t>
            </a:r>
          </a:p>
          <a:p>
            <a:r>
              <a:rPr lang="it-IT" sz="2200" dirty="0"/>
              <a:t>Backdoor: associare un pattern (</a:t>
            </a:r>
            <a:r>
              <a:rPr lang="it-IT" sz="22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it-IT" sz="2200" dirty="0"/>
              <a:t>) a una determinata classe</a:t>
            </a:r>
          </a:p>
          <a:p>
            <a:pPr marL="0" indent="0">
              <a:buNone/>
            </a:pPr>
            <a:r>
              <a:rPr lang="it-IT" b="1" dirty="0"/>
              <a:t>Considerazioni</a:t>
            </a:r>
          </a:p>
          <a:p>
            <a:r>
              <a:rPr lang="it-IT" sz="2200" dirty="0"/>
              <a:t>Non influisce sulla capacità del modello di classificare dati normali</a:t>
            </a:r>
          </a:p>
        </p:txBody>
      </p:sp>
      <p:pic>
        <p:nvPicPr>
          <p:cNvPr id="6" name="Segnaposto contenuto 5" descr="Immagine che contiene testo, edificio, esterni, via&#10;&#10;Descrizione generata automaticamente">
            <a:extLst>
              <a:ext uri="{FF2B5EF4-FFF2-40B4-BE49-F238E27FC236}">
                <a16:creationId xmlns:a16="http://schemas.microsoft.com/office/drawing/2014/main" id="{67D49663-A126-0E2C-2FAB-D10C76694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24" y="1825625"/>
            <a:ext cx="4488180" cy="334518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07B10D-FBF4-CDB0-219C-6D603A1AE877}"/>
              </a:ext>
            </a:extLst>
          </p:cNvPr>
          <p:cNvSpPr txBox="1"/>
          <p:nvPr/>
        </p:nvSpPr>
        <p:spPr>
          <a:xfrm>
            <a:off x="9252448" y="5182631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Immagine da </a:t>
            </a:r>
            <a:r>
              <a:rPr lang="it-IT" sz="1000" dirty="0" err="1"/>
              <a:t>BadNets</a:t>
            </a:r>
            <a:r>
              <a:rPr lang="it-IT" sz="1000" dirty="0"/>
              <a:t>, </a:t>
            </a:r>
            <a:r>
              <a:rPr lang="it-IT" sz="1000" dirty="0" err="1"/>
              <a:t>Gu</a:t>
            </a:r>
            <a:r>
              <a:rPr lang="it-IT" sz="1000" dirty="0"/>
              <a:t> et Al</a:t>
            </a:r>
            <a:r>
              <a:rPr lang="it-IT" sz="900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" y="595878"/>
            <a:ext cx="668179" cy="7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Training Pipeline di un Malware </a:t>
            </a:r>
            <a:r>
              <a:rPr lang="it-IT" dirty="0" err="1">
                <a:latin typeface="+mn-lt"/>
              </a:rPr>
              <a:t>Classifier</a:t>
            </a:r>
            <a:endParaRPr lang="it-IT" dirty="0">
              <a:latin typeface="+mn-lt"/>
            </a:endParaRPr>
          </a:p>
        </p:txBody>
      </p:sp>
      <p:pic>
        <p:nvPicPr>
          <p:cNvPr id="9" name="Immagine 8" descr="Mappa del tesoro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7438" y="522067"/>
            <a:ext cx="868988" cy="868988"/>
          </a:xfrm>
          <a:prstGeom prst="rect">
            <a:avLst/>
          </a:prstGeom>
        </p:spPr>
      </p:pic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9DFC7CD2-9DFB-DD27-1B2A-E64D141CF5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790" y="2392485"/>
            <a:ext cx="3044578" cy="2577080"/>
          </a:xfr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F301270-1771-18D2-A35D-50CE223A8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2720" y="2692118"/>
            <a:ext cx="4946857" cy="317522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97E3149-0E8C-E189-6BFE-E4BAB074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929" y="2514470"/>
            <a:ext cx="2548420" cy="27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Backdoor Attack a Malware </a:t>
            </a:r>
            <a:r>
              <a:rPr lang="it-IT" dirty="0" err="1">
                <a:latin typeface="+mn-lt"/>
              </a:rPr>
              <a:t>Classifier</a:t>
            </a:r>
            <a:endParaRPr lang="it-IT" dirty="0">
              <a:latin typeface="+mn-lt"/>
            </a:endParaRPr>
          </a:p>
        </p:txBody>
      </p:sp>
      <p:pic>
        <p:nvPicPr>
          <p:cNvPr id="9" name="Immagine 8" descr="Spada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7438" y="522067"/>
            <a:ext cx="868988" cy="868988"/>
          </a:xfrm>
          <a:prstGeom prst="rect">
            <a:avLst/>
          </a:prstGeom>
        </p:spPr>
      </p:pic>
      <p:pic>
        <p:nvPicPr>
          <p:cNvPr id="8" name="Segnaposto contenuto 15">
            <a:extLst>
              <a:ext uri="{FF2B5EF4-FFF2-40B4-BE49-F238E27FC236}">
                <a16:creationId xmlns:a16="http://schemas.microsoft.com/office/drawing/2014/main" id="{6E0B2FFA-2513-0136-01B4-C37BD763C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790" y="2392485"/>
            <a:ext cx="3044578" cy="25770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9B0A972-C3C9-2993-A718-D62C3095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2720" y="2692118"/>
            <a:ext cx="4946857" cy="31752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C786FF1-D6E3-4EF2-5C01-23C45D110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929" y="2514470"/>
            <a:ext cx="2548420" cy="2780095"/>
          </a:xfrm>
          <a:prstGeom prst="rect">
            <a:avLst/>
          </a:prstGeom>
        </p:spPr>
      </p:pic>
      <p:pic>
        <p:nvPicPr>
          <p:cNvPr id="13" name="Elemento grafico 12" descr="Faccia diavolo con riempimento a tinta unita con riempimento a tinta unita">
            <a:extLst>
              <a:ext uri="{FF2B5EF4-FFF2-40B4-BE49-F238E27FC236}">
                <a16:creationId xmlns:a16="http://schemas.microsoft.com/office/drawing/2014/main" id="{485FA587-A25F-F01D-C172-696CF002547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139" y="4610914"/>
            <a:ext cx="358651" cy="35865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6940357-45DA-2433-4175-C20C8DF76453}"/>
              </a:ext>
            </a:extLst>
          </p:cNvPr>
          <p:cNvSpPr/>
          <p:nvPr/>
        </p:nvSpPr>
        <p:spPr>
          <a:xfrm>
            <a:off x="439139" y="4533089"/>
            <a:ext cx="796274" cy="505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 descr="Faccia diavolo con riempimento a tinta unita con riempimento a tinta unita">
            <a:extLst>
              <a:ext uri="{FF2B5EF4-FFF2-40B4-BE49-F238E27FC236}">
                <a16:creationId xmlns:a16="http://schemas.microsoft.com/office/drawing/2014/main" id="{23BF4725-6A58-D60A-8364-3B9F89CF73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05190" y="2506259"/>
            <a:ext cx="395163" cy="3951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8FD1273E-3697-CC81-6A58-CC00F4AA7F91}"/>
              </a:ext>
            </a:extLst>
          </p:cNvPr>
          <p:cNvSpPr/>
          <p:nvPr/>
        </p:nvSpPr>
        <p:spPr>
          <a:xfrm>
            <a:off x="10105190" y="2413450"/>
            <a:ext cx="877338" cy="5573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38C217CE-4023-0D35-85F0-896A545A27E9}"/>
              </a:ext>
            </a:extLst>
          </p:cNvPr>
          <p:cNvSpPr/>
          <p:nvPr/>
        </p:nvSpPr>
        <p:spPr>
          <a:xfrm>
            <a:off x="10276617" y="5080556"/>
            <a:ext cx="447472" cy="42801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9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Model </a:t>
            </a:r>
            <a:r>
              <a:rPr lang="it-IT" dirty="0" err="1">
                <a:latin typeface="+mn-lt"/>
              </a:rPr>
              <a:t>Explanations</a:t>
            </a:r>
            <a:endParaRPr lang="it-IT" dirty="0">
              <a:latin typeface="+mn-lt"/>
            </a:endParaRPr>
          </a:p>
        </p:txBody>
      </p:sp>
      <p:pic>
        <p:nvPicPr>
          <p:cNvPr id="9" name="Immagine 8" descr="Lente di ingrandimento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846430" y="565781"/>
            <a:ext cx="709996" cy="729698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4A012E1-11CD-B2C8-B38A-A17A19C3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2208" y="1982711"/>
            <a:ext cx="5181600" cy="1826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Shapley Additive </a:t>
            </a:r>
            <a:r>
              <a:rPr lang="it-IT" dirty="0" err="1"/>
              <a:t>Explanations</a:t>
            </a:r>
            <a:r>
              <a:rPr lang="it-IT" dirty="0"/>
              <a:t> (SHAP) – </a:t>
            </a:r>
            <a:r>
              <a:rPr lang="it-IT" dirty="0" err="1"/>
              <a:t>Lundberg</a:t>
            </a:r>
            <a:r>
              <a:rPr lang="it-IT" dirty="0"/>
              <a:t> et al. 2017</a:t>
            </a:r>
          </a:p>
          <a:p>
            <a:r>
              <a:rPr lang="it-IT" sz="2600" dirty="0"/>
              <a:t>Interpretabilità locale</a:t>
            </a:r>
          </a:p>
          <a:p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064AFF-1FE4-03B1-78E5-AABB0F3E3D61}"/>
              </a:ext>
            </a:extLst>
          </p:cNvPr>
          <p:cNvSpPr txBox="1"/>
          <p:nvPr/>
        </p:nvSpPr>
        <p:spPr>
          <a:xfrm>
            <a:off x="1201428" y="3283630"/>
            <a:ext cx="489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Stima dell’influenza dell’assegnazione feature-valore sulle decisioni del modello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B88146-8C97-C88F-28D4-DB0186B946F0}"/>
              </a:ext>
            </a:extLst>
          </p:cNvPr>
          <p:cNvSpPr txBox="1"/>
          <p:nvPr/>
        </p:nvSpPr>
        <p:spPr>
          <a:xfrm>
            <a:off x="1201428" y="4342667"/>
            <a:ext cx="402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Aggregamento degli SHAP </a:t>
            </a:r>
            <a:r>
              <a:rPr lang="it-IT" sz="2000" dirty="0" err="1"/>
              <a:t>values</a:t>
            </a:r>
            <a:r>
              <a:rPr lang="it-IT" sz="2000" dirty="0"/>
              <a:t> dei dati su una certa feature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Stima dell’importanza e direzione di una feature</a:t>
            </a:r>
          </a:p>
        </p:txBody>
      </p:sp>
      <p:sp>
        <p:nvSpPr>
          <p:cNvPr id="14" name="Segnaposto contenuto 4">
            <a:extLst>
              <a:ext uri="{FF2B5EF4-FFF2-40B4-BE49-F238E27FC236}">
                <a16:creationId xmlns:a16="http://schemas.microsoft.com/office/drawing/2014/main" id="{A7AE116F-7774-CF68-D64B-FCCE4F2570B6}"/>
              </a:ext>
            </a:extLst>
          </p:cNvPr>
          <p:cNvSpPr txBox="1">
            <a:spLocks/>
          </p:cNvSpPr>
          <p:nvPr/>
        </p:nvSpPr>
        <p:spPr>
          <a:xfrm>
            <a:off x="1052208" y="3991516"/>
            <a:ext cx="5181600" cy="182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/>
              <a:t>Interpretabilità globale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200" dirty="0"/>
          </a:p>
        </p:txBody>
      </p:sp>
      <p:pic>
        <p:nvPicPr>
          <p:cNvPr id="16" name="Immagine 15" descr="Immagine che contiene grafica vettoriale, sfocatura&#10;&#10;Descrizione generata automaticamente">
            <a:extLst>
              <a:ext uri="{FF2B5EF4-FFF2-40B4-BE49-F238E27FC236}">
                <a16:creationId xmlns:a16="http://schemas.microsoft.com/office/drawing/2014/main" id="{96C87B8F-3369-A8F6-8F6A-7EBA2A31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79" y="1446121"/>
            <a:ext cx="4280695" cy="43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Strategie d’Attacco</a:t>
            </a:r>
          </a:p>
        </p:txBody>
      </p:sp>
      <p:pic>
        <p:nvPicPr>
          <p:cNvPr id="9" name="Immagine 8" descr="Tris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58882" y="536722"/>
            <a:ext cx="797544" cy="797544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FF26F3E-8586-15A2-D949-FCBB9F6C5787}"/>
              </a:ext>
            </a:extLst>
          </p:cNvPr>
          <p:cNvCxnSpPr>
            <a:cxnSpLocks/>
          </p:cNvCxnSpPr>
          <p:nvPr/>
        </p:nvCxnSpPr>
        <p:spPr>
          <a:xfrm>
            <a:off x="6096000" y="1823936"/>
            <a:ext cx="0" cy="36235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913C1E-B03C-4643-FD11-C6D1AF94CAE3}"/>
              </a:ext>
            </a:extLst>
          </p:cNvPr>
          <p:cNvSpPr txBox="1"/>
          <p:nvPr/>
        </p:nvSpPr>
        <p:spPr>
          <a:xfrm>
            <a:off x="943583" y="1994170"/>
            <a:ext cx="488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Indipendente</a:t>
            </a:r>
          </a:p>
          <a:p>
            <a:r>
              <a:rPr lang="it-IT" sz="2400" dirty="0"/>
              <a:t>Selezione indipendente di </a:t>
            </a:r>
            <a:r>
              <a:rPr lang="it-IT" sz="2400" dirty="0">
                <a:solidFill>
                  <a:srgbClr val="0070C0"/>
                </a:solidFill>
              </a:rPr>
              <a:t>feature importanti</a:t>
            </a:r>
            <a:r>
              <a:rPr lang="it-IT" sz="2400" dirty="0"/>
              <a:t> e valori </a:t>
            </a:r>
            <a:r>
              <a:rPr lang="it-IT" sz="2400" dirty="0">
                <a:solidFill>
                  <a:srgbClr val="0070C0"/>
                </a:solidFill>
              </a:rPr>
              <a:t>non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70C0"/>
                </a:solidFill>
              </a:rPr>
              <a:t>comuni/non allineati</a:t>
            </a:r>
          </a:p>
          <a:p>
            <a:endParaRPr lang="it-IT" sz="2400" dirty="0">
              <a:solidFill>
                <a:srgbClr val="0070C0"/>
              </a:solidFill>
            </a:endParaRPr>
          </a:p>
          <a:p>
            <a:endParaRPr lang="it-IT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Attacco più potente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Trigger identificabile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8EC591-35A8-1ABF-8BC3-FA9BC47D7107}"/>
              </a:ext>
            </a:extLst>
          </p:cNvPr>
          <p:cNvSpPr txBox="1"/>
          <p:nvPr/>
        </p:nvSpPr>
        <p:spPr>
          <a:xfrm>
            <a:off x="6455113" y="1994170"/>
            <a:ext cx="488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Combinata</a:t>
            </a:r>
          </a:p>
          <a:p>
            <a:r>
              <a:rPr lang="it-IT" sz="2400" dirty="0"/>
              <a:t>Selezione coerente di </a:t>
            </a:r>
            <a:r>
              <a:rPr lang="it-IT" sz="2400" dirty="0">
                <a:solidFill>
                  <a:srgbClr val="0070C0"/>
                </a:solidFill>
              </a:rPr>
              <a:t>combinazioni di feature e valori</a:t>
            </a:r>
            <a:r>
              <a:rPr lang="it-IT" sz="2400" dirty="0"/>
              <a:t> allineati a una classe target</a:t>
            </a:r>
            <a:endParaRPr lang="it-IT" sz="2400" dirty="0">
              <a:solidFill>
                <a:srgbClr val="0070C0"/>
              </a:solidFill>
            </a:endParaRPr>
          </a:p>
          <a:p>
            <a:endParaRPr lang="it-IT" sz="2400" dirty="0">
              <a:solidFill>
                <a:srgbClr val="0070C0"/>
              </a:solidFill>
            </a:endParaRPr>
          </a:p>
          <a:p>
            <a:endParaRPr lang="it-IT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Trigger più simile a dati reali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Più furtivo</a:t>
            </a:r>
          </a:p>
        </p:txBody>
      </p:sp>
    </p:spTree>
    <p:extLst>
      <p:ext uri="{BB962C8B-B14F-4D97-AF65-F5344CB8AC3E}">
        <p14:creationId xmlns:p14="http://schemas.microsoft.com/office/powerpoint/2010/main" val="41070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Tipologie di Attaccante</a:t>
            </a:r>
          </a:p>
        </p:txBody>
      </p:sp>
      <p:pic>
        <p:nvPicPr>
          <p:cNvPr id="9" name="Immagine 8" descr="Libro di giochi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AC405CB-C148-AF5E-1603-E540A2F7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5" y="2001229"/>
            <a:ext cx="10257029" cy="28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8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Dataset e Modelli</a:t>
            </a:r>
          </a:p>
        </p:txBody>
      </p:sp>
      <p:pic>
        <p:nvPicPr>
          <p:cNvPr id="9" name="Immagine 8" descr="Libri contorno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A8C388-D9CC-F054-74E3-2E5A8E445822}"/>
              </a:ext>
            </a:extLst>
          </p:cNvPr>
          <p:cNvSpPr txBox="1"/>
          <p:nvPr/>
        </p:nvSpPr>
        <p:spPr>
          <a:xfrm>
            <a:off x="1191638" y="1603014"/>
            <a:ext cx="521758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Dataset</a:t>
            </a:r>
          </a:p>
          <a:p>
            <a:r>
              <a:rPr lang="it-IT" sz="2400" dirty="0"/>
              <a:t>EMBER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Vettori di features di 2351 dimensioni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900k campioni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600k training, 300k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Windows PE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A841AB-8630-2B0A-FECD-F5C376631923}"/>
              </a:ext>
            </a:extLst>
          </p:cNvPr>
          <p:cNvSpPr txBox="1"/>
          <p:nvPr/>
        </p:nvSpPr>
        <p:spPr>
          <a:xfrm>
            <a:off x="1124023" y="4811581"/>
            <a:ext cx="330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EMBER Dataset ridotto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180k campioni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120k training, 60k test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9F3449D-79D0-9A79-2E41-C77F1C07B8C9}"/>
              </a:ext>
            </a:extLst>
          </p:cNvPr>
          <p:cNvCxnSpPr>
            <a:cxnSpLocks/>
          </p:cNvCxnSpPr>
          <p:nvPr/>
        </p:nvCxnSpPr>
        <p:spPr>
          <a:xfrm flipH="1">
            <a:off x="2923040" y="4051953"/>
            <a:ext cx="1" cy="726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59861E-4E1B-7743-7ABA-482BDE7FFAF4}"/>
              </a:ext>
            </a:extLst>
          </p:cNvPr>
          <p:cNvSpPr txBox="1"/>
          <p:nvPr/>
        </p:nvSpPr>
        <p:spPr>
          <a:xfrm>
            <a:off x="7150106" y="1581509"/>
            <a:ext cx="36767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Modelli</a:t>
            </a:r>
          </a:p>
          <a:p>
            <a:r>
              <a:rPr lang="it-IT" sz="2400" dirty="0" err="1"/>
              <a:t>LightGBM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Boosting</a:t>
            </a:r>
            <a:r>
              <a:rPr lang="it-IT" sz="2400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Classificzione</a:t>
            </a:r>
            <a:r>
              <a:rPr lang="it-IT" sz="2400" dirty="0"/>
              <a:t> binaria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 err="1"/>
              <a:t>EmberNN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Feed-</a:t>
            </a:r>
            <a:r>
              <a:rPr lang="it-IT" sz="2400" dirty="0" err="1"/>
              <a:t>forward</a:t>
            </a:r>
            <a:r>
              <a:rPr lang="it-IT" sz="2400" dirty="0"/>
              <a:t> 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Classificazione binaria</a:t>
            </a:r>
          </a:p>
        </p:txBody>
      </p:sp>
    </p:spTree>
    <p:extLst>
      <p:ext uri="{BB962C8B-B14F-4D97-AF65-F5344CB8AC3E}">
        <p14:creationId xmlns:p14="http://schemas.microsoft.com/office/powerpoint/2010/main" val="16023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3FA1E-3A9F-DEA6-249F-530B8495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6" y="365125"/>
            <a:ext cx="9797374" cy="1325563"/>
          </a:xfrm>
        </p:spPr>
        <p:txBody>
          <a:bodyPr/>
          <a:lstStyle/>
          <a:p>
            <a:r>
              <a:rPr lang="it-IT" dirty="0" err="1">
                <a:latin typeface="+mn-lt"/>
              </a:rPr>
              <a:t>Unrestricted</a:t>
            </a:r>
            <a:r>
              <a:rPr lang="it-IT" dirty="0">
                <a:latin typeface="+mn-lt"/>
              </a:rPr>
              <a:t> Attack</a:t>
            </a:r>
          </a:p>
        </p:txBody>
      </p:sp>
      <p:pic>
        <p:nvPicPr>
          <p:cNvPr id="9" name="Immagine 8" descr="Libro di giochi con riempimento a tinta unita">
            <a:extLst>
              <a:ext uri="{FF2B5EF4-FFF2-40B4-BE49-F238E27FC236}">
                <a16:creationId xmlns:a16="http://schemas.microsoft.com/office/drawing/2014/main" id="{AF97D51A-1FF4-0F15-1E7D-B93B108E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49030" y="541461"/>
            <a:ext cx="885217" cy="885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1160F6-831B-4F01-A6AD-956C4851D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1" y="1475200"/>
            <a:ext cx="10910298" cy="48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0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362</Words>
  <Application>Microsoft Office PowerPoint</Application>
  <PresentationFormat>Widescreen</PresentationFormat>
  <Paragraphs>95</Paragraphs>
  <Slides>16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Explanation-Guided Backdoor Poisoning Attacks Against Malware Classifiers</vt:lpstr>
      <vt:lpstr>Backdoor Poisoning Attack</vt:lpstr>
      <vt:lpstr>Training Pipeline di un Malware Classifier</vt:lpstr>
      <vt:lpstr>Backdoor Attack a Malware Classifier</vt:lpstr>
      <vt:lpstr>Model Explanations</vt:lpstr>
      <vt:lpstr>Strategie d’Attacco</vt:lpstr>
      <vt:lpstr>Tipologie di Attaccante</vt:lpstr>
      <vt:lpstr>Dataset e Modelli</vt:lpstr>
      <vt:lpstr>Unrestricted Attack</vt:lpstr>
      <vt:lpstr>Unrestricted Attack</vt:lpstr>
      <vt:lpstr>Transfer Attack</vt:lpstr>
      <vt:lpstr>Constrained Attack</vt:lpstr>
      <vt:lpstr>Tecniche di Mitigazione</vt:lpstr>
      <vt:lpstr>Isolation Forest - Risultati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Explanation-Guided Backdoor Poisoning Attacks Against Malware Classifiers</dc:title>
  <dc:creator>GIRI MATTEO</dc:creator>
  <cp:lastModifiedBy>GIRI MATTEO</cp:lastModifiedBy>
  <cp:revision>23</cp:revision>
  <dcterms:created xsi:type="dcterms:W3CDTF">2023-02-14T16:35:43Z</dcterms:created>
  <dcterms:modified xsi:type="dcterms:W3CDTF">2023-02-16T22:46:42Z</dcterms:modified>
</cp:coreProperties>
</file>