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30_A15243F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328" r:id="rId3"/>
    <p:sldId id="331" r:id="rId4"/>
    <p:sldId id="333" r:id="rId5"/>
    <p:sldId id="334" r:id="rId6"/>
    <p:sldId id="330" r:id="rId7"/>
    <p:sldId id="329" r:id="rId8"/>
    <p:sldId id="304" r:id="rId9"/>
  </p:sldIdLst>
  <p:sldSz cx="9144000" cy="5143500" type="screen16x9"/>
  <p:notesSz cx="6858000" cy="9144000"/>
  <p:embeddedFontLst>
    <p:embeddedFont>
      <p:font typeface="Expo M" panose="020B0604020202020204" charset="-127"/>
      <p:regular r:id="rId11"/>
    </p:embeddedFont>
    <p:embeddedFont>
      <p:font typeface="Bebas Neue" panose="020B0606020202050201" pitchFamily="3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bold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047E2C-EF00-6270-786C-570EB6205447}" name="IOANNIS THOMOPOULOS" initials="IT" userId="S::ioannis.thomopoulos@studbocconi.it::0b140d5d-e750-4bfb-9449-b0fda5514e35" providerId="AD"/>
  <p188:author id="{52816D89-E814-6C70-D698-B3200A7838B2}" name="JACOPO MATTIA D'ANGELO" initials="JD" userId="S::jacopo.dangelo@studbocconi.it::c57aa96e-8939-4682-8925-7c6bd38e38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A3"/>
    <a:srgbClr val="4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E5F10-A5A0-4BD3-AD72-513633A24652}" v="1555" dt="2025-05-06T15:56:38.355"/>
    <p1510:client id="{0AD03985-6D8A-6C32-F3B9-8118B10C9F38}" v="42" dt="2025-05-06T15:44:15.486"/>
    <p1510:client id="{3D597F99-CD0C-B941-8BA8-279E14BE4C4F}" v="977" dt="2025-05-05T19:27:43.545"/>
    <p1510:client id="{51E19C71-ACE6-539E-4CA0-2D478107DB37}" v="87" vWet="88" dt="2025-05-05T18:46:21.898"/>
    <p1510:client id="{B97497A8-9002-85A2-3225-C713BC637EA2}" v="1338" dt="2025-05-05T18:02:24.648"/>
    <p1510:client id="{DEBDAF4A-1A87-4CF6-960A-F283504D329B}" v="1586" dt="2025-05-05T19:28:50.374"/>
    <p1510:client id="{E2E38E62-4D82-8A4F-1FDC-465883641670}" v="5" dt="2025-05-05T18:53:02.325"/>
  </p1510:revLst>
</p1510:revInfo>
</file>

<file path=ppt/tableStyles.xml><?xml version="1.0" encoding="utf-8"?>
<a:tblStyleLst xmlns:a="http://schemas.openxmlformats.org/drawingml/2006/main" def="{A19044C4-A054-42C6-8C2C-B848D6D875DD}">
  <a:tblStyle styleId="{A19044C4-A054-42C6-8C2C-B848D6D87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019718-8EA5-49B3-8AC1-E4CE76941B7E}" authorId="{2F047E2C-EF00-6270-786C-570EB6205447}" created="2025-05-05T11:57:56.262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What a title</a:t>
        </a:r>
      </a:p>
    </p188:txBody>
  </p188:cm>
</p188:cmLst>
</file>

<file path=ppt/comments/modernComment_130_A15243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2B1319-ED42-4EE2-B640-CD902E573E7C}" authorId="{52816D89-E814-6C70-D698-B3200A7838B2}" created="2025-05-03T20:24:22.5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06523124" sldId="304"/>
      <ac:spMk id="149" creationId="{4A952763-F37C-2EF5-94F1-DEE1D63C7D1C}"/>
      <ac:txMk cp="65">
        <ac:context len="245" hash="2611015953"/>
      </ac:txMk>
    </ac:txMkLst>
    <p188:pos x="5185870" y="281019"/>
    <p188:replyLst>
      <p188:reply id="{1251410B-A5B2-41CF-8B35-6CF115F3B234}" authorId="{2F047E2C-EF00-6270-786C-570EB6205447}" created="2025-05-05T11:59:01.812">
        <p188:txBody>
          <a:bodyPr/>
          <a:lstStyle/>
          <a:p>
            <a:r>
              <a:rPr lang="en-US"/>
              <a:t>I think we need to make this more brief/combine it with other slides because this will take 60-90 sec to say and its basically just EDA which isnt really important during the presentation</a:t>
            </a:r>
          </a:p>
        </p188:txBody>
      </p188:reply>
    </p188:replyLst>
    <p188:txBody>
      <a:bodyPr/>
      <a:lstStyle/>
      <a:p>
        <a:r>
          <a:rPr lang="en-HK"/>
          <a:t>Ignore formatting, just kinda chucked some stuff that may be useful
Im not sure how much detail to include in terms of figures or numbers (e.g. histograms/averages/etc.) Maybe lmk what you guys think since im not a consultant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9de29faa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9de29faa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CDD2-8A5E-A6CD-3700-A93324B8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4E5FF-2B74-3DB0-3F17-54D18E0F1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6B3FE7-4645-B33D-9AE5-72028738C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Why is recall and F2 score more important?</a:t>
            </a:r>
          </a:p>
          <a:p>
            <a:r>
              <a:rPr lang="it-IT"/>
              <a:t>Easy explanation of XGBoost</a:t>
            </a:r>
          </a:p>
          <a:p>
            <a:r>
              <a:rPr lang="it-IT"/>
              <a:t>Base Percentage: 26.5%</a:t>
            </a:r>
          </a:p>
        </p:txBody>
      </p:sp>
    </p:spTree>
    <p:extLst>
      <p:ext uri="{BB962C8B-B14F-4D97-AF65-F5344CB8AC3E}">
        <p14:creationId xmlns:p14="http://schemas.microsoft.com/office/powerpoint/2010/main" val="2617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4A1E-FF12-06BB-7B17-0E7FBE966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11E03-DE20-5D4D-5261-82517E900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7A749-8ADF-C541-6A17-3705056FA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Why is recall and F2 score more important?</a:t>
            </a:r>
          </a:p>
          <a:p>
            <a:r>
              <a:rPr lang="it-IT"/>
              <a:t>Easy explanation of XGBoost</a:t>
            </a:r>
          </a:p>
          <a:p>
            <a:r>
              <a:rPr lang="it-IT"/>
              <a:t>Base Percentage: 26.5%</a:t>
            </a:r>
          </a:p>
        </p:txBody>
      </p:sp>
    </p:spTree>
    <p:extLst>
      <p:ext uri="{BB962C8B-B14F-4D97-AF65-F5344CB8AC3E}">
        <p14:creationId xmlns:p14="http://schemas.microsoft.com/office/powerpoint/2010/main" val="263237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0D9E-17F3-95C6-682E-04FBA712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021BA-6A02-FE28-B59B-47219D407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3379E1-017D-0D78-09C4-7874606A4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Why is recall and F2 score more important?</a:t>
            </a:r>
          </a:p>
          <a:p>
            <a:r>
              <a:rPr lang="it-IT"/>
              <a:t>Easy explanation of XGBoost</a:t>
            </a:r>
          </a:p>
          <a:p>
            <a:r>
              <a:rPr lang="it-IT"/>
              <a:t>Base Percentage: 26.5%</a:t>
            </a:r>
          </a:p>
        </p:txBody>
      </p:sp>
    </p:spTree>
    <p:extLst>
      <p:ext uri="{BB962C8B-B14F-4D97-AF65-F5344CB8AC3E}">
        <p14:creationId xmlns:p14="http://schemas.microsoft.com/office/powerpoint/2010/main" val="158748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59528B5-198D-86DD-2ED2-380753AF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79de29faa_0_91:notes">
            <a:extLst>
              <a:ext uri="{FF2B5EF4-FFF2-40B4-BE49-F238E27FC236}">
                <a16:creationId xmlns:a16="http://schemas.microsoft.com/office/drawing/2014/main" id="{94D0E218-87A4-34AC-EB56-539DF18616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79de29faa_0_91:notes">
            <a:extLst>
              <a:ext uri="{FF2B5EF4-FFF2-40B4-BE49-F238E27FC236}">
                <a16:creationId xmlns:a16="http://schemas.microsoft.com/office/drawing/2014/main" id="{38F1A46A-2A8F-AA26-4A80-1FFE9CBC6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7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46FE807A-A743-F129-F1F3-D7EF5788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79de29faa_0_91:notes">
            <a:extLst>
              <a:ext uri="{FF2B5EF4-FFF2-40B4-BE49-F238E27FC236}">
                <a16:creationId xmlns:a16="http://schemas.microsoft.com/office/drawing/2014/main" id="{BDC0F313-B1E5-E773-C193-AAC5BD9C71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79de29faa_0_91:notes">
            <a:extLst>
              <a:ext uri="{FF2B5EF4-FFF2-40B4-BE49-F238E27FC236}">
                <a16:creationId xmlns:a16="http://schemas.microsoft.com/office/drawing/2014/main" id="{0DFCACA8-2C7D-1F4C-C3F2-4D5E495D9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 feature uptake in churners suggests bundling or cross-selling could improve retention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Tenure, complaint count, monthly/total charges, contract type, payment method, internet tier, demographic flags, and add-on usage emerge as top predictors, it is left to be seen if these features apparent in an EDA are also reflected in the ML model</a:t>
            </a:r>
            <a:endParaRPr lang="en"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9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6713"/>
            <a:ext cx="7518600" cy="24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109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7200" y="0"/>
            <a:ext cx="856800" cy="209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84050"/>
            <a:ext cx="77040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504700"/>
            <a:ext cx="7704000" cy="31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55279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583300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5055275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1583300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5662850" y="832225"/>
            <a:ext cx="29661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5046401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2"/>
          </p:nvPr>
        </p:nvSpPr>
        <p:spPr>
          <a:xfrm>
            <a:off x="713450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0_A15243F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713225" y="1056713"/>
            <a:ext cx="7518600" cy="24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3BA3"/>
                </a:solidFill>
              </a:rPr>
              <a:t>To Churn or Not to Churn</a:t>
            </a:r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713225" y="3610988"/>
            <a:ext cx="4528800" cy="67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analysis and strategies to retain high-value custumers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D9DFE8-C741-7DBB-D499-43DBD27F16DE}"/>
              </a:ext>
            </a:extLst>
          </p:cNvPr>
          <p:cNvSpPr/>
          <p:nvPr/>
        </p:nvSpPr>
        <p:spPr>
          <a:xfrm>
            <a:off x="8231825" y="10639"/>
            <a:ext cx="912175" cy="2077517"/>
          </a:xfrm>
          <a:prstGeom prst="rect">
            <a:avLst/>
          </a:prstGeom>
          <a:solidFill>
            <a:srgbClr val="003BA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257A-75EE-E8B9-EABF-F106F61E2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7;p32">
            <a:extLst>
              <a:ext uri="{FF2B5EF4-FFF2-40B4-BE49-F238E27FC236}">
                <a16:creationId xmlns:a16="http://schemas.microsoft.com/office/drawing/2014/main" id="{2DAC3BA2-4DF9-7312-5338-00580927C3B0}"/>
              </a:ext>
            </a:extLst>
          </p:cNvPr>
          <p:cNvSpPr/>
          <p:nvPr/>
        </p:nvSpPr>
        <p:spPr>
          <a:xfrm>
            <a:off x="348960" y="273710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7;p32">
            <a:extLst>
              <a:ext uri="{FF2B5EF4-FFF2-40B4-BE49-F238E27FC236}">
                <a16:creationId xmlns:a16="http://schemas.microsoft.com/office/drawing/2014/main" id="{FEC5E946-44B8-7FDB-EBEB-174DD67041A0}"/>
              </a:ext>
            </a:extLst>
          </p:cNvPr>
          <p:cNvSpPr/>
          <p:nvPr/>
        </p:nvSpPr>
        <p:spPr>
          <a:xfrm>
            <a:off x="348959" y="2186774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2">
            <a:extLst>
              <a:ext uri="{FF2B5EF4-FFF2-40B4-BE49-F238E27FC236}">
                <a16:creationId xmlns:a16="http://schemas.microsoft.com/office/drawing/2014/main" id="{12FAA71B-061A-C045-1D3B-FEC81B829697}"/>
              </a:ext>
            </a:extLst>
          </p:cNvPr>
          <p:cNvSpPr/>
          <p:nvPr/>
        </p:nvSpPr>
        <p:spPr>
          <a:xfrm>
            <a:off x="348959" y="1636440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7;p32">
            <a:extLst>
              <a:ext uri="{FF2B5EF4-FFF2-40B4-BE49-F238E27FC236}">
                <a16:creationId xmlns:a16="http://schemas.microsoft.com/office/drawing/2014/main" id="{EA41EA53-0C47-454A-71E5-81232A1742E2}"/>
              </a:ext>
            </a:extLst>
          </p:cNvPr>
          <p:cNvSpPr/>
          <p:nvPr/>
        </p:nvSpPr>
        <p:spPr>
          <a:xfrm>
            <a:off x="348959" y="3287440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7;p32">
            <a:extLst>
              <a:ext uri="{FF2B5EF4-FFF2-40B4-BE49-F238E27FC236}">
                <a16:creationId xmlns:a16="http://schemas.microsoft.com/office/drawing/2014/main" id="{CF4318EB-50FC-9FC2-0730-93628C2F65D4}"/>
              </a:ext>
            </a:extLst>
          </p:cNvPr>
          <p:cNvSpPr/>
          <p:nvPr/>
        </p:nvSpPr>
        <p:spPr>
          <a:xfrm>
            <a:off x="348959" y="3843065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7;p32">
            <a:extLst>
              <a:ext uri="{FF2B5EF4-FFF2-40B4-BE49-F238E27FC236}">
                <a16:creationId xmlns:a16="http://schemas.microsoft.com/office/drawing/2014/main" id="{B3393F08-45A8-DF8E-9301-427D5006EB9B}"/>
              </a:ext>
            </a:extLst>
          </p:cNvPr>
          <p:cNvSpPr/>
          <p:nvPr/>
        </p:nvSpPr>
        <p:spPr>
          <a:xfrm>
            <a:off x="348959" y="4393399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2;p32">
            <a:extLst>
              <a:ext uri="{FF2B5EF4-FFF2-40B4-BE49-F238E27FC236}">
                <a16:creationId xmlns:a16="http://schemas.microsoft.com/office/drawing/2014/main" id="{6A5CAD2E-72FC-111E-A793-234917DA6B3B}"/>
              </a:ext>
            </a:extLst>
          </p:cNvPr>
          <p:cNvSpPr/>
          <p:nvPr/>
        </p:nvSpPr>
        <p:spPr>
          <a:xfrm>
            <a:off x="6357826" y="163563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  <a:sym typeface="Montserrat"/>
              </a:rPr>
              <a:t>2 Year Contract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Google Shape;454;p32">
            <a:extLst>
              <a:ext uri="{FF2B5EF4-FFF2-40B4-BE49-F238E27FC236}">
                <a16:creationId xmlns:a16="http://schemas.microsoft.com/office/drawing/2014/main" id="{B1C7079F-0CF6-8A42-3A21-7A07DC20FB82}"/>
              </a:ext>
            </a:extLst>
          </p:cNvPr>
          <p:cNvSpPr/>
          <p:nvPr/>
        </p:nvSpPr>
        <p:spPr>
          <a:xfrm>
            <a:off x="5394527" y="1634257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6%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455;p32">
            <a:extLst>
              <a:ext uri="{FF2B5EF4-FFF2-40B4-BE49-F238E27FC236}">
                <a16:creationId xmlns:a16="http://schemas.microsoft.com/office/drawing/2014/main" id="{D6631E44-7C3B-F153-2253-39244FE2B31A}"/>
              </a:ext>
            </a:extLst>
          </p:cNvPr>
          <p:cNvSpPr/>
          <p:nvPr/>
        </p:nvSpPr>
        <p:spPr>
          <a:xfrm>
            <a:off x="2846627" y="1634245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0;p32">
            <a:extLst>
              <a:ext uri="{FF2B5EF4-FFF2-40B4-BE49-F238E27FC236}">
                <a16:creationId xmlns:a16="http://schemas.microsoft.com/office/drawing/2014/main" id="{B9EE15C7-728C-74DB-6E87-C78E2E50A55D}"/>
              </a:ext>
            </a:extLst>
          </p:cNvPr>
          <p:cNvSpPr/>
          <p:nvPr/>
        </p:nvSpPr>
        <p:spPr>
          <a:xfrm>
            <a:off x="5394527" y="2184992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17%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461;p32">
            <a:extLst>
              <a:ext uri="{FF2B5EF4-FFF2-40B4-BE49-F238E27FC236}">
                <a16:creationId xmlns:a16="http://schemas.microsoft.com/office/drawing/2014/main" id="{6FE3B7FA-8C6E-D012-467D-D3BDFDF8BAF1}"/>
              </a:ext>
            </a:extLst>
          </p:cNvPr>
          <p:cNvSpPr/>
          <p:nvPr/>
        </p:nvSpPr>
        <p:spPr>
          <a:xfrm>
            <a:off x="2846627" y="218498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6;p32">
            <a:extLst>
              <a:ext uri="{FF2B5EF4-FFF2-40B4-BE49-F238E27FC236}">
                <a16:creationId xmlns:a16="http://schemas.microsoft.com/office/drawing/2014/main" id="{76E17752-5200-B73E-579F-DEAD3FAD04F6}"/>
              </a:ext>
            </a:extLst>
          </p:cNvPr>
          <p:cNvSpPr/>
          <p:nvPr/>
        </p:nvSpPr>
        <p:spPr>
          <a:xfrm>
            <a:off x="5406434" y="4356365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62%</a:t>
            </a:r>
            <a:endParaRPr lang="en-US"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3" name="Google Shape;467;p32">
            <a:extLst>
              <a:ext uri="{FF2B5EF4-FFF2-40B4-BE49-F238E27FC236}">
                <a16:creationId xmlns:a16="http://schemas.microsoft.com/office/drawing/2014/main" id="{C0A3D00A-B2AE-48E0-3CAC-E20A15EA213D}"/>
              </a:ext>
            </a:extLst>
          </p:cNvPr>
          <p:cNvSpPr/>
          <p:nvPr/>
        </p:nvSpPr>
        <p:spPr>
          <a:xfrm>
            <a:off x="2846627" y="273710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72;p32">
            <a:extLst>
              <a:ext uri="{FF2B5EF4-FFF2-40B4-BE49-F238E27FC236}">
                <a16:creationId xmlns:a16="http://schemas.microsoft.com/office/drawing/2014/main" id="{673DDCE0-D888-CC65-4ECF-F7B62CB3838A}"/>
              </a:ext>
            </a:extLst>
          </p:cNvPr>
          <p:cNvSpPr/>
          <p:nvPr/>
        </p:nvSpPr>
        <p:spPr>
          <a:xfrm>
            <a:off x="5394527" y="2729644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37%</a:t>
            </a:r>
            <a:endParaRPr lang="it-IT"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473;p32">
            <a:extLst>
              <a:ext uri="{FF2B5EF4-FFF2-40B4-BE49-F238E27FC236}">
                <a16:creationId xmlns:a16="http://schemas.microsoft.com/office/drawing/2014/main" id="{23DB4BA3-38E7-9FA5-4718-2067C4B1760B}"/>
              </a:ext>
            </a:extLst>
          </p:cNvPr>
          <p:cNvSpPr/>
          <p:nvPr/>
        </p:nvSpPr>
        <p:spPr>
          <a:xfrm>
            <a:off x="2846627" y="328923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78;p32">
            <a:extLst>
              <a:ext uri="{FF2B5EF4-FFF2-40B4-BE49-F238E27FC236}">
                <a16:creationId xmlns:a16="http://schemas.microsoft.com/office/drawing/2014/main" id="{FEC705C1-3808-180D-7CBF-F75C53A97295}"/>
              </a:ext>
            </a:extLst>
          </p:cNvPr>
          <p:cNvSpPr/>
          <p:nvPr/>
        </p:nvSpPr>
        <p:spPr>
          <a:xfrm>
            <a:off x="5394527" y="3841361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49%</a:t>
            </a:r>
            <a:endParaRPr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479;p32">
            <a:extLst>
              <a:ext uri="{FF2B5EF4-FFF2-40B4-BE49-F238E27FC236}">
                <a16:creationId xmlns:a16="http://schemas.microsoft.com/office/drawing/2014/main" id="{13F0F88F-D8C7-6F6C-61AF-BB8723686B65}"/>
              </a:ext>
            </a:extLst>
          </p:cNvPr>
          <p:cNvSpPr/>
          <p:nvPr/>
        </p:nvSpPr>
        <p:spPr>
          <a:xfrm>
            <a:off x="2846627" y="384135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84;p32">
            <a:extLst>
              <a:ext uri="{FF2B5EF4-FFF2-40B4-BE49-F238E27FC236}">
                <a16:creationId xmlns:a16="http://schemas.microsoft.com/office/drawing/2014/main" id="{9FB6C9E6-8342-7DC3-1BB4-C41A969784AD}"/>
              </a:ext>
            </a:extLst>
          </p:cNvPr>
          <p:cNvSpPr/>
          <p:nvPr/>
        </p:nvSpPr>
        <p:spPr>
          <a:xfrm>
            <a:off x="5406434" y="3262389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41%</a:t>
            </a:r>
            <a:endParaRPr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85;p32">
            <a:extLst>
              <a:ext uri="{FF2B5EF4-FFF2-40B4-BE49-F238E27FC236}">
                <a16:creationId xmlns:a16="http://schemas.microsoft.com/office/drawing/2014/main" id="{599AF5E1-5E45-D6A6-E1BD-8EF9BC1B9016}"/>
              </a:ext>
            </a:extLst>
          </p:cNvPr>
          <p:cNvSpPr/>
          <p:nvPr/>
        </p:nvSpPr>
        <p:spPr>
          <a:xfrm>
            <a:off x="2846627" y="439348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86;p32">
            <a:extLst>
              <a:ext uri="{FF2B5EF4-FFF2-40B4-BE49-F238E27FC236}">
                <a16:creationId xmlns:a16="http://schemas.microsoft.com/office/drawing/2014/main" id="{7C141674-60A2-6460-3373-C7FAA587FB93}"/>
              </a:ext>
            </a:extLst>
          </p:cNvPr>
          <p:cNvSpPr/>
          <p:nvPr/>
        </p:nvSpPr>
        <p:spPr>
          <a:xfrm>
            <a:off x="2865306" y="2732560"/>
            <a:ext cx="713688" cy="36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+10%</a:t>
            </a:r>
            <a:endParaRPr lang="en-US"/>
          </a:p>
        </p:txBody>
      </p:sp>
      <p:sp>
        <p:nvSpPr>
          <p:cNvPr id="3" name="Google Shape;452;p32">
            <a:extLst>
              <a:ext uri="{FF2B5EF4-FFF2-40B4-BE49-F238E27FC236}">
                <a16:creationId xmlns:a16="http://schemas.microsoft.com/office/drawing/2014/main" id="{F52DE6E9-866F-3A37-25D8-19027A62ECD9}"/>
              </a:ext>
            </a:extLst>
          </p:cNvPr>
          <p:cNvSpPr/>
          <p:nvPr/>
        </p:nvSpPr>
        <p:spPr>
          <a:xfrm>
            <a:off x="6357826" y="218498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  <a:sym typeface="Montserrat"/>
              </a:rPr>
              <a:t>1 year Contract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Google Shape;452;p32">
            <a:extLst>
              <a:ext uri="{FF2B5EF4-FFF2-40B4-BE49-F238E27FC236}">
                <a16:creationId xmlns:a16="http://schemas.microsoft.com/office/drawing/2014/main" id="{6912F71D-B3F5-A8FC-D347-6BF2682F0A64}"/>
              </a:ext>
            </a:extLst>
          </p:cNvPr>
          <p:cNvSpPr/>
          <p:nvPr/>
        </p:nvSpPr>
        <p:spPr>
          <a:xfrm>
            <a:off x="6369732" y="4359133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</a:rPr>
              <a:t>Payment Method</a:t>
            </a:r>
            <a:endParaRPr lang="en" sz="1700">
              <a:solidFill>
                <a:schemeClr val="tx2">
                  <a:lumMod val="75000"/>
                </a:schemeClr>
              </a:solidFill>
              <a:latin typeface="Montserrat"/>
            </a:endParaRPr>
          </a:p>
        </p:txBody>
      </p:sp>
      <p:sp>
        <p:nvSpPr>
          <p:cNvPr id="45" name="Google Shape;452;p32">
            <a:extLst>
              <a:ext uri="{FF2B5EF4-FFF2-40B4-BE49-F238E27FC236}">
                <a16:creationId xmlns:a16="http://schemas.microsoft.com/office/drawing/2014/main" id="{6309A474-4ED3-691D-3793-96DF94B4CC04}"/>
              </a:ext>
            </a:extLst>
          </p:cNvPr>
          <p:cNvSpPr/>
          <p:nvPr/>
        </p:nvSpPr>
        <p:spPr>
          <a:xfrm>
            <a:off x="6357826" y="2729638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700" b="1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46" name="Google Shape;452;p32">
            <a:extLst>
              <a:ext uri="{FF2B5EF4-FFF2-40B4-BE49-F238E27FC236}">
                <a16:creationId xmlns:a16="http://schemas.microsoft.com/office/drawing/2014/main" id="{D45FAE69-6E73-8E7B-BF95-74530A436E4B}"/>
              </a:ext>
            </a:extLst>
          </p:cNvPr>
          <p:cNvSpPr/>
          <p:nvPr/>
        </p:nvSpPr>
        <p:spPr>
          <a:xfrm>
            <a:off x="6357826" y="384413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  <a:sym typeface="Montserrat"/>
              </a:rPr>
              <a:t>Fiber-Optic Internet</a:t>
            </a:r>
            <a:endParaRPr lang="en" sz="1700">
              <a:solidFill>
                <a:schemeClr val="tx2">
                  <a:lumMod val="7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47" name="Google Shape;452;p32">
            <a:extLst>
              <a:ext uri="{FF2B5EF4-FFF2-40B4-BE49-F238E27FC236}">
                <a16:creationId xmlns:a16="http://schemas.microsoft.com/office/drawing/2014/main" id="{03E27D64-66CD-63ED-16BB-7C9D2D04118D}"/>
              </a:ext>
            </a:extLst>
          </p:cNvPr>
          <p:cNvSpPr/>
          <p:nvPr/>
        </p:nvSpPr>
        <p:spPr>
          <a:xfrm>
            <a:off x="6369732" y="3262388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</a:rPr>
              <a:t>No Phone Plan</a:t>
            </a:r>
          </a:p>
        </p:txBody>
      </p:sp>
      <p:sp>
        <p:nvSpPr>
          <p:cNvPr id="2" name="Google Shape;462;p32">
            <a:extLst>
              <a:ext uri="{FF2B5EF4-FFF2-40B4-BE49-F238E27FC236}">
                <a16:creationId xmlns:a16="http://schemas.microsoft.com/office/drawing/2014/main" id="{335A7CA1-9821-E5DD-30E5-E5C5FB773AF8}"/>
              </a:ext>
            </a:extLst>
          </p:cNvPr>
          <p:cNvSpPr/>
          <p:nvPr/>
        </p:nvSpPr>
        <p:spPr>
          <a:xfrm>
            <a:off x="1432156" y="1627371"/>
            <a:ext cx="1410924" cy="376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-21%</a:t>
            </a:r>
            <a:endParaRPr lang="en-US"/>
          </a:p>
        </p:txBody>
      </p:sp>
      <p:sp>
        <p:nvSpPr>
          <p:cNvPr id="5" name="Google Shape;474;p32">
            <a:extLst>
              <a:ext uri="{FF2B5EF4-FFF2-40B4-BE49-F238E27FC236}">
                <a16:creationId xmlns:a16="http://schemas.microsoft.com/office/drawing/2014/main" id="{C58E248E-13DB-A8D2-AEAC-C5F2412A1CEC}"/>
              </a:ext>
            </a:extLst>
          </p:cNvPr>
          <p:cNvSpPr/>
          <p:nvPr/>
        </p:nvSpPr>
        <p:spPr>
          <a:xfrm>
            <a:off x="1950778" y="2177210"/>
            <a:ext cx="896699" cy="3657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-10%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AED66-F9EE-DC92-1D79-BB2320284FD7}"/>
              </a:ext>
            </a:extLst>
          </p:cNvPr>
          <p:cNvSpPr txBox="1"/>
          <p:nvPr/>
        </p:nvSpPr>
        <p:spPr>
          <a:xfrm>
            <a:off x="5099378" y="1116281"/>
            <a:ext cx="1508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4A8CFF"/>
                </a:solidFill>
                <a:latin typeface="Montserrat"/>
              </a:rPr>
              <a:t>Adjusted Churn Rate</a:t>
            </a:r>
            <a:endParaRPr lang="en-US"/>
          </a:p>
        </p:txBody>
      </p:sp>
      <p:sp>
        <p:nvSpPr>
          <p:cNvPr id="30" name="Google Shape;474;p32">
            <a:extLst>
              <a:ext uri="{FF2B5EF4-FFF2-40B4-BE49-F238E27FC236}">
                <a16:creationId xmlns:a16="http://schemas.microsoft.com/office/drawing/2014/main" id="{E8283731-C4AA-3FB7-0698-32C9BF26A8FE}"/>
              </a:ext>
            </a:extLst>
          </p:cNvPr>
          <p:cNvSpPr/>
          <p:nvPr/>
        </p:nvSpPr>
        <p:spPr>
          <a:xfrm>
            <a:off x="2843286" y="3285897"/>
            <a:ext cx="996572" cy="3601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+14%</a:t>
            </a:r>
            <a:endParaRPr lang="en-US"/>
          </a:p>
        </p:txBody>
      </p:sp>
      <p:sp>
        <p:nvSpPr>
          <p:cNvPr id="18" name="Google Shape;462;p32">
            <a:extLst>
              <a:ext uri="{FF2B5EF4-FFF2-40B4-BE49-F238E27FC236}">
                <a16:creationId xmlns:a16="http://schemas.microsoft.com/office/drawing/2014/main" id="{32964496-9E28-EFC4-2FF1-ECD209F2A101}"/>
              </a:ext>
            </a:extLst>
          </p:cNvPr>
          <p:cNvSpPr/>
          <p:nvPr/>
        </p:nvSpPr>
        <p:spPr>
          <a:xfrm>
            <a:off x="2848832" y="3839856"/>
            <a:ext cx="1720863" cy="36267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+22%</a:t>
            </a:r>
            <a:endParaRPr lang="en-US"/>
          </a:p>
        </p:txBody>
      </p:sp>
      <p:sp>
        <p:nvSpPr>
          <p:cNvPr id="12" name="Google Shape;456;p32">
            <a:extLst>
              <a:ext uri="{FF2B5EF4-FFF2-40B4-BE49-F238E27FC236}">
                <a16:creationId xmlns:a16="http://schemas.microsoft.com/office/drawing/2014/main" id="{2DBD08BB-D4D7-00E1-6B11-CE8DBB827C5C}"/>
              </a:ext>
            </a:extLst>
          </p:cNvPr>
          <p:cNvSpPr/>
          <p:nvPr/>
        </p:nvSpPr>
        <p:spPr>
          <a:xfrm>
            <a:off x="2841381" y="4395398"/>
            <a:ext cx="2486435" cy="35801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+35%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C3B78F-F747-E422-DD8E-FD42CFC75571}"/>
              </a:ext>
            </a:extLst>
          </p:cNvPr>
          <p:cNvCxnSpPr>
            <a:cxnSpLocks/>
          </p:cNvCxnSpPr>
          <p:nvPr/>
        </p:nvCxnSpPr>
        <p:spPr>
          <a:xfrm>
            <a:off x="2845559" y="1634245"/>
            <a:ext cx="0" cy="3124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A30208-599E-C1A4-7BC8-66A0F3CBB82C}"/>
              </a:ext>
            </a:extLst>
          </p:cNvPr>
          <p:cNvSpPr txBox="1"/>
          <p:nvPr/>
        </p:nvSpPr>
        <p:spPr>
          <a:xfrm>
            <a:off x="6484144" y="4925530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b="1">
                <a:solidFill>
                  <a:srgbClr val="4A8CFF"/>
                </a:solidFill>
                <a:latin typeface="Montserrat"/>
              </a:rPr>
              <a:t>*Base Churn Rate is 27%</a:t>
            </a:r>
          </a:p>
        </p:txBody>
      </p:sp>
      <p:sp>
        <p:nvSpPr>
          <p:cNvPr id="25" name="Google Shape;454;p32">
            <a:extLst>
              <a:ext uri="{FF2B5EF4-FFF2-40B4-BE49-F238E27FC236}">
                <a16:creationId xmlns:a16="http://schemas.microsoft.com/office/drawing/2014/main" id="{A8FBD463-3831-F4BC-2C31-F5D6E8455A3C}"/>
              </a:ext>
            </a:extLst>
          </p:cNvPr>
          <p:cNvSpPr/>
          <p:nvPr/>
        </p:nvSpPr>
        <p:spPr>
          <a:xfrm>
            <a:off x="1491565" y="1171795"/>
            <a:ext cx="2708704" cy="41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dk2"/>
                </a:solidFill>
                <a:latin typeface="Montserrat"/>
                <a:sym typeface="Montserrat"/>
              </a:rPr>
              <a:t>Base</a:t>
            </a:r>
          </a:p>
          <a:p>
            <a:pPr algn="ctr"/>
            <a:r>
              <a:rPr lang="en" b="1">
                <a:solidFill>
                  <a:schemeClr val="dk2"/>
                </a:solidFill>
                <a:latin typeface="Montserrat"/>
                <a:sym typeface="Montserrat"/>
              </a:rPr>
              <a:t>Churn Rate*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24" name="Google Shape;452;p32">
            <a:extLst>
              <a:ext uri="{FF2B5EF4-FFF2-40B4-BE49-F238E27FC236}">
                <a16:creationId xmlns:a16="http://schemas.microsoft.com/office/drawing/2014/main" id="{AF7504AF-B25A-BFAC-4B9C-2DB10D2E7546}"/>
              </a:ext>
            </a:extLst>
          </p:cNvPr>
          <p:cNvSpPr/>
          <p:nvPr/>
        </p:nvSpPr>
        <p:spPr>
          <a:xfrm>
            <a:off x="6357826" y="2727976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</a:rPr>
              <a:t>Monthly Bill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Google Shape;122;p21">
            <a:extLst>
              <a:ext uri="{FF2B5EF4-FFF2-40B4-BE49-F238E27FC236}">
                <a16:creationId xmlns:a16="http://schemas.microsoft.com/office/drawing/2014/main" id="{38A3F303-FE33-3D02-3650-6C13FA9A86A0}"/>
              </a:ext>
            </a:extLst>
          </p:cNvPr>
          <p:cNvSpPr txBox="1">
            <a:spLocks/>
          </p:cNvSpPr>
          <p:nvPr/>
        </p:nvSpPr>
        <p:spPr>
          <a:xfrm>
            <a:off x="720000" y="388300"/>
            <a:ext cx="7704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Long Term Contracts Reduce Churn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5094-EC96-F72F-E5EE-066A6D6A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7;p32">
            <a:extLst>
              <a:ext uri="{FF2B5EF4-FFF2-40B4-BE49-F238E27FC236}">
                <a16:creationId xmlns:a16="http://schemas.microsoft.com/office/drawing/2014/main" id="{1808B3A8-FAB8-49C0-BC48-3FA8C002317F}"/>
              </a:ext>
            </a:extLst>
          </p:cNvPr>
          <p:cNvSpPr/>
          <p:nvPr/>
        </p:nvSpPr>
        <p:spPr>
          <a:xfrm>
            <a:off x="348960" y="273710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7;p32">
            <a:extLst>
              <a:ext uri="{FF2B5EF4-FFF2-40B4-BE49-F238E27FC236}">
                <a16:creationId xmlns:a16="http://schemas.microsoft.com/office/drawing/2014/main" id="{F21B981B-9E94-7AA2-A90E-C78EA0BF35E0}"/>
              </a:ext>
            </a:extLst>
          </p:cNvPr>
          <p:cNvSpPr/>
          <p:nvPr/>
        </p:nvSpPr>
        <p:spPr>
          <a:xfrm>
            <a:off x="348959" y="2186774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2">
            <a:extLst>
              <a:ext uri="{FF2B5EF4-FFF2-40B4-BE49-F238E27FC236}">
                <a16:creationId xmlns:a16="http://schemas.microsoft.com/office/drawing/2014/main" id="{765B6D8B-8F79-DE6E-B55B-59F0E4C25D2A}"/>
              </a:ext>
            </a:extLst>
          </p:cNvPr>
          <p:cNvSpPr/>
          <p:nvPr/>
        </p:nvSpPr>
        <p:spPr>
          <a:xfrm>
            <a:off x="348959" y="1636440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7;p32">
            <a:extLst>
              <a:ext uri="{FF2B5EF4-FFF2-40B4-BE49-F238E27FC236}">
                <a16:creationId xmlns:a16="http://schemas.microsoft.com/office/drawing/2014/main" id="{19073E02-1268-F5E7-4469-24210F190FFF}"/>
              </a:ext>
            </a:extLst>
          </p:cNvPr>
          <p:cNvSpPr/>
          <p:nvPr/>
        </p:nvSpPr>
        <p:spPr>
          <a:xfrm>
            <a:off x="348959" y="3287440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7;p32">
            <a:extLst>
              <a:ext uri="{FF2B5EF4-FFF2-40B4-BE49-F238E27FC236}">
                <a16:creationId xmlns:a16="http://schemas.microsoft.com/office/drawing/2014/main" id="{9BFA3C3F-79A2-16C8-2CB4-BFF3F0FB1174}"/>
              </a:ext>
            </a:extLst>
          </p:cNvPr>
          <p:cNvSpPr/>
          <p:nvPr/>
        </p:nvSpPr>
        <p:spPr>
          <a:xfrm>
            <a:off x="348959" y="3843065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7;p32">
            <a:extLst>
              <a:ext uri="{FF2B5EF4-FFF2-40B4-BE49-F238E27FC236}">
                <a16:creationId xmlns:a16="http://schemas.microsoft.com/office/drawing/2014/main" id="{1BF63AB5-2322-CD00-153D-E4C75C06B1C8}"/>
              </a:ext>
            </a:extLst>
          </p:cNvPr>
          <p:cNvSpPr/>
          <p:nvPr/>
        </p:nvSpPr>
        <p:spPr>
          <a:xfrm>
            <a:off x="348959" y="4393399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2;p32">
            <a:extLst>
              <a:ext uri="{FF2B5EF4-FFF2-40B4-BE49-F238E27FC236}">
                <a16:creationId xmlns:a16="http://schemas.microsoft.com/office/drawing/2014/main" id="{1605108F-FC0C-BAC0-92E2-1D0E1B291D9D}"/>
              </a:ext>
            </a:extLst>
          </p:cNvPr>
          <p:cNvSpPr/>
          <p:nvPr/>
        </p:nvSpPr>
        <p:spPr>
          <a:xfrm>
            <a:off x="6357826" y="163563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  <a:sym typeface="Montserrat"/>
              </a:rPr>
              <a:t>2 Year Contract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Google Shape;454;p32">
            <a:extLst>
              <a:ext uri="{FF2B5EF4-FFF2-40B4-BE49-F238E27FC236}">
                <a16:creationId xmlns:a16="http://schemas.microsoft.com/office/drawing/2014/main" id="{8984AF94-BE0E-0D15-A41F-80E5401A4D04}"/>
              </a:ext>
            </a:extLst>
          </p:cNvPr>
          <p:cNvSpPr/>
          <p:nvPr/>
        </p:nvSpPr>
        <p:spPr>
          <a:xfrm>
            <a:off x="5394527" y="1634257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6%</a:t>
            </a:r>
            <a:endParaRPr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455;p32">
            <a:extLst>
              <a:ext uri="{FF2B5EF4-FFF2-40B4-BE49-F238E27FC236}">
                <a16:creationId xmlns:a16="http://schemas.microsoft.com/office/drawing/2014/main" id="{225E85EA-D4CB-7723-C9BE-A9730595DE11}"/>
              </a:ext>
            </a:extLst>
          </p:cNvPr>
          <p:cNvSpPr/>
          <p:nvPr/>
        </p:nvSpPr>
        <p:spPr>
          <a:xfrm>
            <a:off x="2846627" y="1634245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0;p32">
            <a:extLst>
              <a:ext uri="{FF2B5EF4-FFF2-40B4-BE49-F238E27FC236}">
                <a16:creationId xmlns:a16="http://schemas.microsoft.com/office/drawing/2014/main" id="{004515F0-3D09-DFE2-E9CA-69E725063B64}"/>
              </a:ext>
            </a:extLst>
          </p:cNvPr>
          <p:cNvSpPr/>
          <p:nvPr/>
        </p:nvSpPr>
        <p:spPr>
          <a:xfrm>
            <a:off x="5394527" y="2184992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17%</a:t>
            </a:r>
            <a:endParaRPr sz="1800" b="1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461;p32">
            <a:extLst>
              <a:ext uri="{FF2B5EF4-FFF2-40B4-BE49-F238E27FC236}">
                <a16:creationId xmlns:a16="http://schemas.microsoft.com/office/drawing/2014/main" id="{5C30B51E-5636-B32C-6A1A-17C064DE30DA}"/>
              </a:ext>
            </a:extLst>
          </p:cNvPr>
          <p:cNvSpPr/>
          <p:nvPr/>
        </p:nvSpPr>
        <p:spPr>
          <a:xfrm>
            <a:off x="2846627" y="218498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6;p32">
            <a:extLst>
              <a:ext uri="{FF2B5EF4-FFF2-40B4-BE49-F238E27FC236}">
                <a16:creationId xmlns:a16="http://schemas.microsoft.com/office/drawing/2014/main" id="{9818F263-FE7D-7B4C-2F0E-BC331572E1C1}"/>
              </a:ext>
            </a:extLst>
          </p:cNvPr>
          <p:cNvSpPr/>
          <p:nvPr/>
        </p:nvSpPr>
        <p:spPr>
          <a:xfrm>
            <a:off x="5406434" y="4356365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62%</a:t>
            </a:r>
            <a:endParaRPr lang="en-US" sz="1800" b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3" name="Google Shape;467;p32">
            <a:extLst>
              <a:ext uri="{FF2B5EF4-FFF2-40B4-BE49-F238E27FC236}">
                <a16:creationId xmlns:a16="http://schemas.microsoft.com/office/drawing/2014/main" id="{946BA3D6-58E3-98C4-E27B-5EB1643B971F}"/>
              </a:ext>
            </a:extLst>
          </p:cNvPr>
          <p:cNvSpPr/>
          <p:nvPr/>
        </p:nvSpPr>
        <p:spPr>
          <a:xfrm>
            <a:off x="2846627" y="273710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72;p32">
            <a:extLst>
              <a:ext uri="{FF2B5EF4-FFF2-40B4-BE49-F238E27FC236}">
                <a16:creationId xmlns:a16="http://schemas.microsoft.com/office/drawing/2014/main" id="{0913A18D-0ACD-98BE-987C-DB777AFA5899}"/>
              </a:ext>
            </a:extLst>
          </p:cNvPr>
          <p:cNvSpPr/>
          <p:nvPr/>
        </p:nvSpPr>
        <p:spPr>
          <a:xfrm>
            <a:off x="5394527" y="2729644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37%</a:t>
            </a:r>
            <a:endParaRPr lang="it-IT"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473;p32">
            <a:extLst>
              <a:ext uri="{FF2B5EF4-FFF2-40B4-BE49-F238E27FC236}">
                <a16:creationId xmlns:a16="http://schemas.microsoft.com/office/drawing/2014/main" id="{97C55508-CC8D-229B-52AF-4A9DB4D3DE61}"/>
              </a:ext>
            </a:extLst>
          </p:cNvPr>
          <p:cNvSpPr/>
          <p:nvPr/>
        </p:nvSpPr>
        <p:spPr>
          <a:xfrm>
            <a:off x="2846627" y="328923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78;p32">
            <a:extLst>
              <a:ext uri="{FF2B5EF4-FFF2-40B4-BE49-F238E27FC236}">
                <a16:creationId xmlns:a16="http://schemas.microsoft.com/office/drawing/2014/main" id="{49B8C985-EAD3-B201-C51F-1A5E7CB07938}"/>
              </a:ext>
            </a:extLst>
          </p:cNvPr>
          <p:cNvSpPr/>
          <p:nvPr/>
        </p:nvSpPr>
        <p:spPr>
          <a:xfrm>
            <a:off x="5394527" y="3841361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49%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479;p32">
            <a:extLst>
              <a:ext uri="{FF2B5EF4-FFF2-40B4-BE49-F238E27FC236}">
                <a16:creationId xmlns:a16="http://schemas.microsoft.com/office/drawing/2014/main" id="{095E12EB-1933-B223-D788-AA19A0C2691A}"/>
              </a:ext>
            </a:extLst>
          </p:cNvPr>
          <p:cNvSpPr/>
          <p:nvPr/>
        </p:nvSpPr>
        <p:spPr>
          <a:xfrm>
            <a:off x="2846627" y="3841357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84;p32">
            <a:extLst>
              <a:ext uri="{FF2B5EF4-FFF2-40B4-BE49-F238E27FC236}">
                <a16:creationId xmlns:a16="http://schemas.microsoft.com/office/drawing/2014/main" id="{A9EE85E1-557E-4DD2-6BEC-8DE5E34DB35A}"/>
              </a:ext>
            </a:extLst>
          </p:cNvPr>
          <p:cNvSpPr/>
          <p:nvPr/>
        </p:nvSpPr>
        <p:spPr>
          <a:xfrm>
            <a:off x="5406434" y="3262389"/>
            <a:ext cx="91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41%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85;p32">
            <a:extLst>
              <a:ext uri="{FF2B5EF4-FFF2-40B4-BE49-F238E27FC236}">
                <a16:creationId xmlns:a16="http://schemas.microsoft.com/office/drawing/2014/main" id="{4E431602-F992-595C-B8EC-3E85E4D39C24}"/>
              </a:ext>
            </a:extLst>
          </p:cNvPr>
          <p:cNvSpPr/>
          <p:nvPr/>
        </p:nvSpPr>
        <p:spPr>
          <a:xfrm>
            <a:off x="2846627" y="4393482"/>
            <a:ext cx="24966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86;p32">
            <a:extLst>
              <a:ext uri="{FF2B5EF4-FFF2-40B4-BE49-F238E27FC236}">
                <a16:creationId xmlns:a16="http://schemas.microsoft.com/office/drawing/2014/main" id="{74F7EFCE-B437-A2BA-6D64-3F5BDD21862E}"/>
              </a:ext>
            </a:extLst>
          </p:cNvPr>
          <p:cNvSpPr/>
          <p:nvPr/>
        </p:nvSpPr>
        <p:spPr>
          <a:xfrm>
            <a:off x="2857557" y="2732560"/>
            <a:ext cx="713688" cy="365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+10%</a:t>
            </a:r>
            <a:endParaRPr lang="en-US"/>
          </a:p>
        </p:txBody>
      </p:sp>
      <p:sp>
        <p:nvSpPr>
          <p:cNvPr id="3" name="Google Shape;452;p32">
            <a:extLst>
              <a:ext uri="{FF2B5EF4-FFF2-40B4-BE49-F238E27FC236}">
                <a16:creationId xmlns:a16="http://schemas.microsoft.com/office/drawing/2014/main" id="{7AC229C0-0EF8-6CB8-C3C2-9D62946208C8}"/>
              </a:ext>
            </a:extLst>
          </p:cNvPr>
          <p:cNvSpPr/>
          <p:nvPr/>
        </p:nvSpPr>
        <p:spPr>
          <a:xfrm>
            <a:off x="6357826" y="218498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tx2">
                    <a:lumMod val="75000"/>
                  </a:schemeClr>
                </a:solidFill>
                <a:latin typeface="Montserrat"/>
                <a:sym typeface="Montserrat"/>
              </a:rPr>
              <a:t>1 year Contract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Google Shape;452;p32">
            <a:extLst>
              <a:ext uri="{FF2B5EF4-FFF2-40B4-BE49-F238E27FC236}">
                <a16:creationId xmlns:a16="http://schemas.microsoft.com/office/drawing/2014/main" id="{BBFBB1B8-2A0D-6BB2-C1AE-E050A2E624C3}"/>
              </a:ext>
            </a:extLst>
          </p:cNvPr>
          <p:cNvSpPr/>
          <p:nvPr/>
        </p:nvSpPr>
        <p:spPr>
          <a:xfrm>
            <a:off x="6369732" y="4359133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</a:rPr>
              <a:t>Payment Method</a:t>
            </a:r>
            <a:endParaRPr lang="en" sz="170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45" name="Google Shape;452;p32">
            <a:extLst>
              <a:ext uri="{FF2B5EF4-FFF2-40B4-BE49-F238E27FC236}">
                <a16:creationId xmlns:a16="http://schemas.microsoft.com/office/drawing/2014/main" id="{3F73A77E-7395-0E49-AC4D-CBE391784282}"/>
              </a:ext>
            </a:extLst>
          </p:cNvPr>
          <p:cNvSpPr/>
          <p:nvPr/>
        </p:nvSpPr>
        <p:spPr>
          <a:xfrm>
            <a:off x="6357826" y="2729638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700" b="1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46" name="Google Shape;452;p32">
            <a:extLst>
              <a:ext uri="{FF2B5EF4-FFF2-40B4-BE49-F238E27FC236}">
                <a16:creationId xmlns:a16="http://schemas.microsoft.com/office/drawing/2014/main" id="{63CE8C54-55DC-21F8-328F-A44AFDAEB46F}"/>
              </a:ext>
            </a:extLst>
          </p:cNvPr>
          <p:cNvSpPr/>
          <p:nvPr/>
        </p:nvSpPr>
        <p:spPr>
          <a:xfrm>
            <a:off x="6357826" y="3844132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  <a:sym typeface="Montserrat"/>
              </a:rPr>
              <a:t>Fiber-Optic Internet</a:t>
            </a:r>
            <a:endParaRPr lang="en" sz="1700">
              <a:latin typeface="Montserrat"/>
              <a:sym typeface="Montserrat"/>
            </a:endParaRPr>
          </a:p>
        </p:txBody>
      </p:sp>
      <p:sp>
        <p:nvSpPr>
          <p:cNvPr id="47" name="Google Shape;452;p32">
            <a:extLst>
              <a:ext uri="{FF2B5EF4-FFF2-40B4-BE49-F238E27FC236}">
                <a16:creationId xmlns:a16="http://schemas.microsoft.com/office/drawing/2014/main" id="{AE1561EE-321F-9FCF-0994-301E99F1A0C9}"/>
              </a:ext>
            </a:extLst>
          </p:cNvPr>
          <p:cNvSpPr/>
          <p:nvPr/>
        </p:nvSpPr>
        <p:spPr>
          <a:xfrm>
            <a:off x="6369732" y="3262388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</a:rPr>
              <a:t>No Phone Plan</a:t>
            </a:r>
          </a:p>
        </p:txBody>
      </p:sp>
      <p:sp>
        <p:nvSpPr>
          <p:cNvPr id="2" name="Google Shape;462;p32">
            <a:extLst>
              <a:ext uri="{FF2B5EF4-FFF2-40B4-BE49-F238E27FC236}">
                <a16:creationId xmlns:a16="http://schemas.microsoft.com/office/drawing/2014/main" id="{D8F7C069-3666-8DE1-231D-9146187CDB31}"/>
              </a:ext>
            </a:extLst>
          </p:cNvPr>
          <p:cNvSpPr/>
          <p:nvPr/>
        </p:nvSpPr>
        <p:spPr>
          <a:xfrm>
            <a:off x="1432156" y="1627371"/>
            <a:ext cx="1410924" cy="37628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-21%</a:t>
            </a:r>
            <a:endParaRPr lang="en-US"/>
          </a:p>
        </p:txBody>
      </p:sp>
      <p:sp>
        <p:nvSpPr>
          <p:cNvPr id="5" name="Google Shape;474;p32">
            <a:extLst>
              <a:ext uri="{FF2B5EF4-FFF2-40B4-BE49-F238E27FC236}">
                <a16:creationId xmlns:a16="http://schemas.microsoft.com/office/drawing/2014/main" id="{5000B209-FC4A-55E9-8610-69B0431C7D16}"/>
              </a:ext>
            </a:extLst>
          </p:cNvPr>
          <p:cNvSpPr/>
          <p:nvPr/>
        </p:nvSpPr>
        <p:spPr>
          <a:xfrm>
            <a:off x="1950778" y="2177210"/>
            <a:ext cx="896699" cy="36570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-10%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ACCDB-C5D9-49D7-E777-B8ECCB0BE448}"/>
              </a:ext>
            </a:extLst>
          </p:cNvPr>
          <p:cNvSpPr txBox="1"/>
          <p:nvPr/>
        </p:nvSpPr>
        <p:spPr>
          <a:xfrm>
            <a:off x="5099378" y="1116281"/>
            <a:ext cx="1508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4A8CFF"/>
                </a:solidFill>
                <a:latin typeface="Montserrat"/>
              </a:rPr>
              <a:t>Adjusted Churn Rate</a:t>
            </a:r>
            <a:endParaRPr lang="en-US"/>
          </a:p>
        </p:txBody>
      </p:sp>
      <p:sp>
        <p:nvSpPr>
          <p:cNvPr id="30" name="Google Shape;474;p32">
            <a:extLst>
              <a:ext uri="{FF2B5EF4-FFF2-40B4-BE49-F238E27FC236}">
                <a16:creationId xmlns:a16="http://schemas.microsoft.com/office/drawing/2014/main" id="{1C2B9712-E5CD-57D0-A4C6-019841766C3A}"/>
              </a:ext>
            </a:extLst>
          </p:cNvPr>
          <p:cNvSpPr/>
          <p:nvPr/>
        </p:nvSpPr>
        <p:spPr>
          <a:xfrm>
            <a:off x="2843286" y="3285897"/>
            <a:ext cx="996572" cy="360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+14%</a:t>
            </a:r>
            <a:endParaRPr lang="en-US"/>
          </a:p>
        </p:txBody>
      </p:sp>
      <p:sp>
        <p:nvSpPr>
          <p:cNvPr id="18" name="Google Shape;462;p32">
            <a:extLst>
              <a:ext uri="{FF2B5EF4-FFF2-40B4-BE49-F238E27FC236}">
                <a16:creationId xmlns:a16="http://schemas.microsoft.com/office/drawing/2014/main" id="{982CA895-99B7-D1C5-AAC5-796FDBD13AAE}"/>
              </a:ext>
            </a:extLst>
          </p:cNvPr>
          <p:cNvSpPr/>
          <p:nvPr/>
        </p:nvSpPr>
        <p:spPr>
          <a:xfrm>
            <a:off x="2848832" y="3839856"/>
            <a:ext cx="1720863" cy="3626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 SemiBold"/>
              </a:rPr>
              <a:t>+22%</a:t>
            </a:r>
            <a:endParaRPr lang="en-US"/>
          </a:p>
        </p:txBody>
      </p:sp>
      <p:sp>
        <p:nvSpPr>
          <p:cNvPr id="12" name="Google Shape;456;p32">
            <a:extLst>
              <a:ext uri="{FF2B5EF4-FFF2-40B4-BE49-F238E27FC236}">
                <a16:creationId xmlns:a16="http://schemas.microsoft.com/office/drawing/2014/main" id="{F394163B-5BEF-8684-42C8-C92C974B6578}"/>
              </a:ext>
            </a:extLst>
          </p:cNvPr>
          <p:cNvSpPr/>
          <p:nvPr/>
        </p:nvSpPr>
        <p:spPr>
          <a:xfrm>
            <a:off x="2841381" y="4395398"/>
            <a:ext cx="2486435" cy="3580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ontserrat SemiBold"/>
              </a:rPr>
              <a:t>+35%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91E00E-1F00-F6EE-4C29-91708B84BB87}"/>
              </a:ext>
            </a:extLst>
          </p:cNvPr>
          <p:cNvCxnSpPr>
            <a:cxnSpLocks/>
          </p:cNvCxnSpPr>
          <p:nvPr/>
        </p:nvCxnSpPr>
        <p:spPr>
          <a:xfrm>
            <a:off x="2845559" y="1634245"/>
            <a:ext cx="0" cy="3124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45EB7B-A36B-D56C-3762-6141A1D54B3C}"/>
              </a:ext>
            </a:extLst>
          </p:cNvPr>
          <p:cNvSpPr txBox="1"/>
          <p:nvPr/>
        </p:nvSpPr>
        <p:spPr>
          <a:xfrm>
            <a:off x="6484144" y="4925530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b="1">
                <a:solidFill>
                  <a:srgbClr val="4A8CFF"/>
                </a:solidFill>
                <a:latin typeface="Montserrat"/>
              </a:rPr>
              <a:t>*Base Churn Rate is 27%</a:t>
            </a:r>
          </a:p>
        </p:txBody>
      </p:sp>
      <p:sp>
        <p:nvSpPr>
          <p:cNvPr id="25" name="Google Shape;454;p32">
            <a:extLst>
              <a:ext uri="{FF2B5EF4-FFF2-40B4-BE49-F238E27FC236}">
                <a16:creationId xmlns:a16="http://schemas.microsoft.com/office/drawing/2014/main" id="{31974719-FB30-403C-ADE5-8C21BE85513D}"/>
              </a:ext>
            </a:extLst>
          </p:cNvPr>
          <p:cNvSpPr/>
          <p:nvPr/>
        </p:nvSpPr>
        <p:spPr>
          <a:xfrm>
            <a:off x="1491565" y="1171795"/>
            <a:ext cx="2708704" cy="41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dk2"/>
                </a:solidFill>
                <a:latin typeface="Montserrat"/>
                <a:sym typeface="Montserrat"/>
              </a:rPr>
              <a:t>Base</a:t>
            </a:r>
          </a:p>
          <a:p>
            <a:pPr algn="ctr"/>
            <a:r>
              <a:rPr lang="en" b="1">
                <a:solidFill>
                  <a:schemeClr val="dk2"/>
                </a:solidFill>
                <a:latin typeface="Montserrat"/>
                <a:sym typeface="Montserrat"/>
              </a:rPr>
              <a:t>Churn Rate*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24" name="Google Shape;452;p32">
            <a:extLst>
              <a:ext uri="{FF2B5EF4-FFF2-40B4-BE49-F238E27FC236}">
                <a16:creationId xmlns:a16="http://schemas.microsoft.com/office/drawing/2014/main" id="{EBDA82E8-EA3E-9DA3-F9BF-A4FE6B565590}"/>
              </a:ext>
            </a:extLst>
          </p:cNvPr>
          <p:cNvSpPr/>
          <p:nvPr/>
        </p:nvSpPr>
        <p:spPr>
          <a:xfrm>
            <a:off x="6357826" y="2727976"/>
            <a:ext cx="2496599" cy="3657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accent1"/>
                </a:solidFill>
                <a:latin typeface="Montserrat"/>
              </a:rPr>
              <a:t>Monthly Bill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Google Shape;122;p21">
            <a:extLst>
              <a:ext uri="{FF2B5EF4-FFF2-40B4-BE49-F238E27FC236}">
                <a16:creationId xmlns:a16="http://schemas.microsoft.com/office/drawing/2014/main" id="{0CB6DA0C-83DD-2955-613E-A3C757050FC5}"/>
              </a:ext>
            </a:extLst>
          </p:cNvPr>
          <p:cNvSpPr txBox="1">
            <a:spLocks/>
          </p:cNvSpPr>
          <p:nvPr/>
        </p:nvSpPr>
        <p:spPr>
          <a:xfrm>
            <a:off x="577151" y="395546"/>
            <a:ext cx="7985088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Payment and Internet Drive Churn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3AF2-7868-9303-A713-7945A93D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57876D0E-0B9B-AB3D-CA31-BFAECB35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63" y="1401301"/>
            <a:ext cx="4119770" cy="3205784"/>
          </a:xfrm>
          <a:prstGeom prst="rect">
            <a:avLst/>
          </a:prstGeom>
        </p:spPr>
      </p:pic>
      <p:sp>
        <p:nvSpPr>
          <p:cNvPr id="26" name="Google Shape;122;p21">
            <a:extLst>
              <a:ext uri="{FF2B5EF4-FFF2-40B4-BE49-F238E27FC236}">
                <a16:creationId xmlns:a16="http://schemas.microsoft.com/office/drawing/2014/main" id="{9AF72C63-9EDB-860B-26FC-54C136851823}"/>
              </a:ext>
            </a:extLst>
          </p:cNvPr>
          <p:cNvSpPr txBox="1">
            <a:spLocks/>
          </p:cNvSpPr>
          <p:nvPr/>
        </p:nvSpPr>
        <p:spPr>
          <a:xfrm>
            <a:off x="577151" y="395546"/>
            <a:ext cx="7985088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Churn Drivers Dominate Complaints</a:t>
            </a:r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0751C9E-5DB9-3A4A-4D4C-3A2F51455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38911"/>
              </p:ext>
            </p:extLst>
          </p:nvPr>
        </p:nvGraphicFramePr>
        <p:xfrm>
          <a:off x="348959" y="1540153"/>
          <a:ext cx="4313530" cy="2901650"/>
        </p:xfrm>
        <a:graphic>
          <a:graphicData uri="http://schemas.openxmlformats.org/drawingml/2006/table">
            <a:tbl>
              <a:tblPr firstRow="1" bandRow="1">
                <a:tableStyleId>{A19044C4-A054-42C6-8C2C-B848D6D875DD}</a:tableStyleId>
              </a:tblPr>
              <a:tblGrid>
                <a:gridCol w="721766">
                  <a:extLst>
                    <a:ext uri="{9D8B030D-6E8A-4147-A177-3AD203B41FA5}">
                      <a16:colId xmlns:a16="http://schemas.microsoft.com/office/drawing/2014/main" val="2030077499"/>
                    </a:ext>
                  </a:extLst>
                </a:gridCol>
                <a:gridCol w="3591764">
                  <a:extLst>
                    <a:ext uri="{9D8B030D-6E8A-4147-A177-3AD203B41FA5}">
                      <a16:colId xmlns:a16="http://schemas.microsoft.com/office/drawing/2014/main" val="807299293"/>
                    </a:ext>
                  </a:extLst>
                </a:gridCol>
              </a:tblGrid>
              <a:tr h="5803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62% of Complaining Customers Churn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B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22897"/>
                  </a:ext>
                </a:extLst>
              </a:tr>
              <a:tr h="58033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sz="1400" b="1">
                          <a:solidFill>
                            <a:srgbClr val="003BA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Streaming &amp; Buffering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37% Cluster Share</a:t>
                      </a:r>
                      <a:endParaRPr lang="en-HK" sz="12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7856327"/>
                  </a:ext>
                </a:extLst>
              </a:tr>
              <a:tr h="58033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sz="1400" b="1">
                          <a:solidFill>
                            <a:srgbClr val="003BA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Billing Method &amp; Fees</a:t>
                      </a:r>
                    </a:p>
                    <a:p>
                      <a:pPr>
                        <a:spcAft>
                          <a:spcPts val="1600"/>
                        </a:spcAft>
                      </a:pPr>
                      <a:r>
                        <a:rPr lang="it-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Cluster Share</a:t>
                      </a:r>
                      <a:endParaRPr lang="it-IT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724546"/>
                  </a:ext>
                </a:extLst>
              </a:tr>
              <a:tr h="58033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HK" sz="1400" b="1">
                          <a:solidFill>
                            <a:srgbClr val="003BA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Internet Speed &amp; Fiber</a:t>
                      </a:r>
                    </a:p>
                    <a:p>
                      <a:pPr>
                        <a:spcAft>
                          <a:spcPts val="1600"/>
                        </a:spcAft>
                      </a:pPr>
                      <a:r>
                        <a:rPr lang="it-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Cluster Share</a:t>
                      </a:r>
                      <a:endParaRPr lang="it-IT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302299"/>
                  </a:ext>
                </a:extLst>
              </a:tr>
              <a:tr h="58033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>
                          <a:solidFill>
                            <a:srgbClr val="003BA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Technical Support</a:t>
                      </a:r>
                    </a:p>
                    <a:p>
                      <a:pPr>
                        <a:spcAft>
                          <a:spcPts val="1600"/>
                        </a:spcAft>
                      </a:pPr>
                      <a:r>
                        <a:rPr lang="it-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Cluster Share</a:t>
                      </a:r>
                      <a:r>
                        <a:rPr lang="it-IT" sz="1200" b="1">
                          <a:solidFill>
                            <a:srgbClr val="003BA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878157"/>
                  </a:ext>
                </a:extLst>
              </a:tr>
            </a:tbl>
          </a:graphicData>
        </a:graphic>
      </p:graphicFrame>
      <p:pic>
        <p:nvPicPr>
          <p:cNvPr id="38" name="Picture 37" descr="A blue circle with black background&#10;&#10;AI-generated content may be incorrect.">
            <a:extLst>
              <a:ext uri="{FF2B5EF4-FFF2-40B4-BE49-F238E27FC236}">
                <a16:creationId xmlns:a16="http://schemas.microsoft.com/office/drawing/2014/main" id="{E5D8CFFC-6559-4AAC-60C4-3C70AE73D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0" y="2196427"/>
            <a:ext cx="425165" cy="4251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96AD14-B032-ACE6-CC3E-7593834E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02" y="3933484"/>
            <a:ext cx="432000" cy="432000"/>
          </a:xfrm>
          <a:prstGeom prst="rect">
            <a:avLst/>
          </a:prstGeom>
        </p:spPr>
      </p:pic>
      <p:pic>
        <p:nvPicPr>
          <p:cNvPr id="43" name="Picture 42" descr="A blue line drawing of a paper clip and a dollar sign&#10;&#10;AI-generated content may be incorrect.">
            <a:extLst>
              <a:ext uri="{FF2B5EF4-FFF2-40B4-BE49-F238E27FC236}">
                <a16:creationId xmlns:a16="http://schemas.microsoft.com/office/drawing/2014/main" id="{485C8197-2694-DCA1-188C-845DA7701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18" y="2772377"/>
            <a:ext cx="429768" cy="429768"/>
          </a:xfrm>
          <a:prstGeom prst="rect">
            <a:avLst/>
          </a:prstGeom>
        </p:spPr>
      </p:pic>
      <p:pic>
        <p:nvPicPr>
          <p:cNvPr id="48" name="Picture 47" descr="A blue speedometer with a black background&#10;&#10;AI-generated content may be incorrect.">
            <a:extLst>
              <a:ext uri="{FF2B5EF4-FFF2-40B4-BE49-F238E27FC236}">
                <a16:creationId xmlns:a16="http://schemas.microsoft.com/office/drawing/2014/main" id="{538499E2-D3C4-A028-7D4E-9EC5B3316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18" y="3352930"/>
            <a:ext cx="429768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27">
            <a:extLst>
              <a:ext uri="{FF2B5EF4-FFF2-40B4-BE49-F238E27FC236}">
                <a16:creationId xmlns:a16="http://schemas.microsoft.com/office/drawing/2014/main" id="{D2EA4EFC-8E5A-8F4F-EDB0-EED50C472E52}"/>
              </a:ext>
            </a:extLst>
          </p:cNvPr>
          <p:cNvSpPr/>
          <p:nvPr/>
        </p:nvSpPr>
        <p:spPr>
          <a:xfrm>
            <a:off x="2618202" y="1238955"/>
            <a:ext cx="2477826" cy="1296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2;p27">
            <a:extLst>
              <a:ext uri="{FF2B5EF4-FFF2-40B4-BE49-F238E27FC236}">
                <a16:creationId xmlns:a16="http://schemas.microsoft.com/office/drawing/2014/main" id="{B3BEA881-ACCA-4C6F-8C55-C62765ACBC1A}"/>
              </a:ext>
            </a:extLst>
          </p:cNvPr>
          <p:cNvSpPr txBox="1"/>
          <p:nvPr/>
        </p:nvSpPr>
        <p:spPr>
          <a:xfrm flipH="1">
            <a:off x="720000" y="1112200"/>
            <a:ext cx="241775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Key </a:t>
            </a:r>
            <a:r>
              <a:rPr kumimoji="0" lang="it-IT" sz="2000" b="1" i="0" u="none" strike="noStrike" kern="0" cap="none" spc="0" normalizeH="0" baseline="0" noProof="0" err="1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Stats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95;p27">
            <a:extLst>
              <a:ext uri="{FF2B5EF4-FFF2-40B4-BE49-F238E27FC236}">
                <a16:creationId xmlns:a16="http://schemas.microsoft.com/office/drawing/2014/main" id="{D4CD1863-8A98-F50B-A68E-A41C1C908F7B}"/>
              </a:ext>
            </a:extLst>
          </p:cNvPr>
          <p:cNvSpPr txBox="1"/>
          <p:nvPr/>
        </p:nvSpPr>
        <p:spPr>
          <a:xfrm>
            <a:off x="676021" y="1927358"/>
            <a:ext cx="2113750" cy="51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Additional Months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00;p27">
            <a:extLst>
              <a:ext uri="{FF2B5EF4-FFF2-40B4-BE49-F238E27FC236}">
                <a16:creationId xmlns:a16="http://schemas.microsoft.com/office/drawing/2014/main" id="{000AD823-B731-AC82-71A0-0218E752DFC0}"/>
              </a:ext>
            </a:extLst>
          </p:cNvPr>
          <p:cNvSpPr txBox="1"/>
          <p:nvPr/>
        </p:nvSpPr>
        <p:spPr>
          <a:xfrm>
            <a:off x="676021" y="2822028"/>
            <a:ext cx="2113751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2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 Monthly Charges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05;p27">
            <a:extLst>
              <a:ext uri="{FF2B5EF4-FFF2-40B4-BE49-F238E27FC236}">
                <a16:creationId xmlns:a16="http://schemas.microsoft.com/office/drawing/2014/main" id="{CCBD8FE4-F3DC-136E-8474-AC28C6752FDA}"/>
              </a:ext>
            </a:extLst>
          </p:cNvPr>
          <p:cNvSpPr txBox="1"/>
          <p:nvPr/>
        </p:nvSpPr>
        <p:spPr>
          <a:xfrm>
            <a:off x="676021" y="3827753"/>
            <a:ext cx="1797711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Churn Prediction Accuracy</a:t>
            </a:r>
            <a:endParaRPr lang="e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oogle Shape;306;p27">
            <a:extLst>
              <a:ext uri="{FF2B5EF4-FFF2-40B4-BE49-F238E27FC236}">
                <a16:creationId xmlns:a16="http://schemas.microsoft.com/office/drawing/2014/main" id="{3D43BDEB-A6F1-2EF8-6FA1-8C73C0419E59}"/>
              </a:ext>
            </a:extLst>
          </p:cNvPr>
          <p:cNvGrpSpPr/>
          <p:nvPr/>
        </p:nvGrpSpPr>
        <p:grpSpPr>
          <a:xfrm>
            <a:off x="2774597" y="1443002"/>
            <a:ext cx="2262094" cy="913800"/>
            <a:chOff x="3389926" y="1356925"/>
            <a:chExt cx="2363700" cy="913800"/>
          </a:xfrm>
        </p:grpSpPr>
        <p:sp>
          <p:nvSpPr>
            <p:cNvPr id="12" name="Google Shape;307;p27">
              <a:extLst>
                <a:ext uri="{FF2B5EF4-FFF2-40B4-BE49-F238E27FC236}">
                  <a16:creationId xmlns:a16="http://schemas.microsoft.com/office/drawing/2014/main" id="{034EC2AD-D04B-3B79-43EA-14B353B9BFEF}"/>
                </a:ext>
              </a:extLst>
            </p:cNvPr>
            <p:cNvSpPr txBox="1"/>
            <p:nvPr/>
          </p:nvSpPr>
          <p:spPr>
            <a:xfrm flipH="1">
              <a:off x="3389926" y="1356925"/>
              <a:ext cx="2363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2400" b="1">
                  <a:solidFill>
                    <a:srgbClr val="003BA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€ 560,000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308;p27">
              <a:extLst>
                <a:ext uri="{FF2B5EF4-FFF2-40B4-BE49-F238E27FC236}">
                  <a16:creationId xmlns:a16="http://schemas.microsoft.com/office/drawing/2014/main" id="{D40077AF-C8B1-CC84-CFF5-79A9DAEB1FE9}"/>
                </a:ext>
              </a:extLst>
            </p:cNvPr>
            <p:cNvSpPr txBox="1"/>
            <p:nvPr/>
          </p:nvSpPr>
          <p:spPr>
            <a:xfrm>
              <a:off x="3389926" y="1741825"/>
              <a:ext cx="23637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Potential Additional Revenues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" name="Google Shape;309;p27">
            <a:extLst>
              <a:ext uri="{FF2B5EF4-FFF2-40B4-BE49-F238E27FC236}">
                <a16:creationId xmlns:a16="http://schemas.microsoft.com/office/drawing/2014/main" id="{741A7073-A647-6BC2-DFF8-B109BC8BCCC7}"/>
              </a:ext>
            </a:extLst>
          </p:cNvPr>
          <p:cNvSpPr txBox="1"/>
          <p:nvPr/>
        </p:nvSpPr>
        <p:spPr>
          <a:xfrm flipH="1">
            <a:off x="2601832" y="2585032"/>
            <a:ext cx="266995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kumimoji="0" lang="en" sz="1800" b="1" i="0" u="none" strike="noStrike" kern="0" cap="none" spc="0" normalizeH="0" baseline="3000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Year Revenues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94;p27">
            <a:extLst>
              <a:ext uri="{FF2B5EF4-FFF2-40B4-BE49-F238E27FC236}">
                <a16:creationId xmlns:a16="http://schemas.microsoft.com/office/drawing/2014/main" id="{BACB4006-9DC8-65AD-6A04-0E446A15428C}"/>
              </a:ext>
            </a:extLst>
          </p:cNvPr>
          <p:cNvSpPr txBox="1"/>
          <p:nvPr/>
        </p:nvSpPr>
        <p:spPr>
          <a:xfrm flipH="1">
            <a:off x="676023" y="1694100"/>
            <a:ext cx="1489889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400" b="1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+ 21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94;p27">
            <a:extLst>
              <a:ext uri="{FF2B5EF4-FFF2-40B4-BE49-F238E27FC236}">
                <a16:creationId xmlns:a16="http://schemas.microsoft.com/office/drawing/2014/main" id="{9AC82B6C-3CF3-9ACC-8059-7F5A5380720C}"/>
              </a:ext>
            </a:extLst>
          </p:cNvPr>
          <p:cNvSpPr txBox="1"/>
          <p:nvPr/>
        </p:nvSpPr>
        <p:spPr>
          <a:xfrm flipH="1">
            <a:off x="676022" y="2601649"/>
            <a:ext cx="1456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SzTx/>
              <a:buNone/>
              <a:tabLst/>
              <a:defRPr sz="2400" b="1">
                <a:solidFill>
                  <a:srgbClr val="003BA3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">
                <a:sym typeface="Montserrat"/>
              </a:rPr>
              <a:t>+ € 14</a:t>
            </a:r>
            <a:endParaRPr>
              <a:sym typeface="Montserrat"/>
            </a:endParaRPr>
          </a:p>
        </p:txBody>
      </p:sp>
      <p:sp>
        <p:nvSpPr>
          <p:cNvPr id="17" name="Google Shape;294;p27">
            <a:extLst>
              <a:ext uri="{FF2B5EF4-FFF2-40B4-BE49-F238E27FC236}">
                <a16:creationId xmlns:a16="http://schemas.microsoft.com/office/drawing/2014/main" id="{A6F3EF60-8B36-A63A-6609-11938A9A2380}"/>
              </a:ext>
            </a:extLst>
          </p:cNvPr>
          <p:cNvSpPr txBox="1"/>
          <p:nvPr/>
        </p:nvSpPr>
        <p:spPr>
          <a:xfrm flipH="1">
            <a:off x="705016" y="3509198"/>
            <a:ext cx="1423111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84%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08;p27">
            <a:extLst>
              <a:ext uri="{FF2B5EF4-FFF2-40B4-BE49-F238E27FC236}">
                <a16:creationId xmlns:a16="http://schemas.microsoft.com/office/drawing/2014/main" id="{7C50FD9B-87F6-773B-E4BC-F91527455ABE}"/>
              </a:ext>
            </a:extLst>
          </p:cNvPr>
          <p:cNvSpPr txBox="1"/>
          <p:nvPr/>
        </p:nvSpPr>
        <p:spPr>
          <a:xfrm>
            <a:off x="2606832" y="2993741"/>
            <a:ext cx="2417208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€ </a:t>
            </a:r>
            <a:r>
              <a:rPr lang="it-IT" sz="1800">
                <a:latin typeface="Montserrat"/>
                <a:ea typeface="Montserrat"/>
                <a:cs typeface="Montserrat"/>
                <a:sym typeface="Montserrat"/>
              </a:rPr>
              <a:t>23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0,000 (41%)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309;p27">
            <a:extLst>
              <a:ext uri="{FF2B5EF4-FFF2-40B4-BE49-F238E27FC236}">
                <a16:creationId xmlns:a16="http://schemas.microsoft.com/office/drawing/2014/main" id="{B7DB1E42-95B3-3AF5-D12A-47F53A57D486}"/>
              </a:ext>
            </a:extLst>
          </p:cNvPr>
          <p:cNvSpPr txBox="1"/>
          <p:nvPr/>
        </p:nvSpPr>
        <p:spPr>
          <a:xfrm flipH="1">
            <a:off x="2601832" y="3426260"/>
            <a:ext cx="266995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1800" b="1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% Conversion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308;p27">
            <a:extLst>
              <a:ext uri="{FF2B5EF4-FFF2-40B4-BE49-F238E27FC236}">
                <a16:creationId xmlns:a16="http://schemas.microsoft.com/office/drawing/2014/main" id="{5BC0961A-8BB2-4F5F-87B9-BD3A865290B0}"/>
              </a:ext>
            </a:extLst>
          </p:cNvPr>
          <p:cNvSpPr txBox="1"/>
          <p:nvPr/>
        </p:nvSpPr>
        <p:spPr>
          <a:xfrm>
            <a:off x="2606832" y="3818027"/>
            <a:ext cx="2417208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€ 280,000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E6DA2-789C-A037-536C-D2FD5936E93C}"/>
              </a:ext>
            </a:extLst>
          </p:cNvPr>
          <p:cNvCxnSpPr>
            <a:cxnSpLocks/>
          </p:cNvCxnSpPr>
          <p:nvPr/>
        </p:nvCxnSpPr>
        <p:spPr>
          <a:xfrm flipV="1">
            <a:off x="2446020" y="998220"/>
            <a:ext cx="0" cy="360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CA02FB5-3E5A-AAEF-735B-01BDE1D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27" y="1592392"/>
            <a:ext cx="4047973" cy="243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2;p21">
            <a:extLst>
              <a:ext uri="{FF2B5EF4-FFF2-40B4-BE49-F238E27FC236}">
                <a16:creationId xmlns:a16="http://schemas.microsoft.com/office/drawing/2014/main" id="{12F608C7-13EC-CE47-0B4B-389C5C2E6884}"/>
              </a:ext>
            </a:extLst>
          </p:cNvPr>
          <p:cNvSpPr txBox="1">
            <a:spLocks/>
          </p:cNvSpPr>
          <p:nvPr/>
        </p:nvSpPr>
        <p:spPr>
          <a:xfrm>
            <a:off x="577151" y="395546"/>
            <a:ext cx="7985088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Churner are a € 560 k opportunity</a:t>
            </a:r>
          </a:p>
        </p:txBody>
      </p:sp>
    </p:spTree>
    <p:extLst>
      <p:ext uri="{BB962C8B-B14F-4D97-AF65-F5344CB8AC3E}">
        <p14:creationId xmlns:p14="http://schemas.microsoft.com/office/powerpoint/2010/main" val="345039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46F4DECC-286E-77F8-6D71-D019CC22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>
            <a:extLst>
              <a:ext uri="{FF2B5EF4-FFF2-40B4-BE49-F238E27FC236}">
                <a16:creationId xmlns:a16="http://schemas.microsoft.com/office/drawing/2014/main" id="{0FCB0F5D-7CDC-2DB6-B962-CB1CCA053D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32199" y="160203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Suggestions</a:t>
            </a: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EDD65C-F854-F9D6-1D33-E2826134EF79}"/>
              </a:ext>
            </a:extLst>
          </p:cNvPr>
          <p:cNvSpPr/>
          <p:nvPr/>
        </p:nvSpPr>
        <p:spPr>
          <a:xfrm>
            <a:off x="500543" y="1436098"/>
            <a:ext cx="2496433" cy="11314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Long-Term Contracts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Sign-Up Bonuses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Discounts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D339F7-B9A7-25A3-D74E-8206684137D6}"/>
              </a:ext>
            </a:extLst>
          </p:cNvPr>
          <p:cNvSpPr/>
          <p:nvPr/>
        </p:nvSpPr>
        <p:spPr>
          <a:xfrm>
            <a:off x="502313" y="3165597"/>
            <a:ext cx="2496433" cy="11314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Additional Pricing Packages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Renewal offers</a:t>
            </a:r>
            <a:endParaRPr lang="en-US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A4251-2853-80A5-8BD7-C97CE2CB7BA2}"/>
              </a:ext>
            </a:extLst>
          </p:cNvPr>
          <p:cNvSpPr/>
          <p:nvPr/>
        </p:nvSpPr>
        <p:spPr>
          <a:xfrm>
            <a:off x="3185099" y="1424428"/>
            <a:ext cx="2496433" cy="11314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Unreliable Internet: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Prioritize Complaints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Technical Concerns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D0EA3-638F-335F-A8F6-074C8B47F27B}"/>
              </a:ext>
            </a:extLst>
          </p:cNvPr>
          <p:cNvSpPr/>
          <p:nvPr/>
        </p:nvSpPr>
        <p:spPr>
          <a:xfrm>
            <a:off x="3185099" y="3165596"/>
            <a:ext cx="2496433" cy="11314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Prioritize Digital Payments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F3481-9C18-0B22-5A33-5A8956D6C02D}"/>
              </a:ext>
            </a:extLst>
          </p:cNvPr>
          <p:cNvSpPr txBox="1"/>
          <p:nvPr/>
        </p:nvSpPr>
        <p:spPr>
          <a:xfrm>
            <a:off x="623368" y="2703425"/>
            <a:ext cx="24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Charges</a:t>
            </a:r>
            <a:endParaRPr lang="it-IT" sz="2400">
              <a:solidFill>
                <a:srgbClr val="4A8C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F1BFA-25FB-60AE-C5E6-3272370BA405}"/>
              </a:ext>
            </a:extLst>
          </p:cNvPr>
          <p:cNvSpPr txBox="1"/>
          <p:nvPr/>
        </p:nvSpPr>
        <p:spPr>
          <a:xfrm>
            <a:off x="3315697" y="976232"/>
            <a:ext cx="24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Internet</a:t>
            </a:r>
            <a:endParaRPr lang="it-IT" sz="2400">
              <a:solidFill>
                <a:srgbClr val="4A8C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7CCE5-27C2-3DE8-1E39-DA2621F1A5CF}"/>
              </a:ext>
            </a:extLst>
          </p:cNvPr>
          <p:cNvSpPr txBox="1"/>
          <p:nvPr/>
        </p:nvSpPr>
        <p:spPr>
          <a:xfrm>
            <a:off x="565842" y="976232"/>
            <a:ext cx="24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Contract</a:t>
            </a:r>
            <a:endParaRPr lang="it-IT" sz="2400">
              <a:solidFill>
                <a:srgbClr val="4A8C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5FD51-5938-2D17-0B79-92FA472F5BCE}"/>
              </a:ext>
            </a:extLst>
          </p:cNvPr>
          <p:cNvSpPr txBox="1"/>
          <p:nvPr/>
        </p:nvSpPr>
        <p:spPr>
          <a:xfrm>
            <a:off x="3344459" y="2703425"/>
            <a:ext cx="24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4A8CFF"/>
                </a:solidFill>
                <a:effectLst/>
                <a:uLnTx/>
                <a:uFillTx/>
                <a:latin typeface="Montserrat"/>
                <a:sym typeface="Montserrat"/>
              </a:rPr>
              <a:t>Payment</a:t>
            </a:r>
            <a:endParaRPr lang="it-IT" sz="2400">
              <a:solidFill>
                <a:srgbClr val="4A8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2DACF-C96F-78BF-9E34-6B9B35DB69CD}"/>
              </a:ext>
            </a:extLst>
          </p:cNvPr>
          <p:cNvSpPr txBox="1"/>
          <p:nvPr/>
        </p:nvSpPr>
        <p:spPr>
          <a:xfrm>
            <a:off x="6123076" y="976232"/>
            <a:ext cx="294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Loyalty Program</a:t>
            </a:r>
            <a:endParaRPr lang="it-IT" sz="2400">
              <a:solidFill>
                <a:srgbClr val="003BA3"/>
              </a:solidFill>
            </a:endParaRP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04915CA0-2760-5377-DC8E-D15C75221596}"/>
              </a:ext>
            </a:extLst>
          </p:cNvPr>
          <p:cNvSpPr/>
          <p:nvPr/>
        </p:nvSpPr>
        <p:spPr>
          <a:xfrm>
            <a:off x="6188375" y="1436098"/>
            <a:ext cx="2809793" cy="2860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180000" rIns="36000" bIns="36000" rtlCol="0" anchor="ctr"/>
          <a:lstStyle/>
          <a:p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Create Loyalty Program: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Tenure-Based Tiers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Offer Bundles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Earn Free Months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Earn External Rewards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Referral Program</a:t>
            </a:r>
          </a:p>
          <a:p>
            <a:pPr marL="285750" indent="-285750">
              <a:buFontTx/>
              <a:buChar char="-"/>
            </a:pPr>
            <a:endParaRPr lang="en-US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02CCD-E690-14EC-AB50-54457730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03" y="2758066"/>
            <a:ext cx="351369" cy="351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5BA74-9B60-8B39-31AD-F730E5DA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9" y="1075492"/>
            <a:ext cx="274947" cy="274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434D31-6B18-EEDB-BC7F-33707D8AF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100" y="1031747"/>
            <a:ext cx="350633" cy="350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8DC542-976C-F6DF-F7C1-1588A8801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702" y="2797831"/>
            <a:ext cx="367259" cy="3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54F24-7AB4-219B-D0AB-F0F5CB8D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1056713"/>
            <a:ext cx="7518600" cy="2436000"/>
          </a:xfrm>
        </p:spPr>
        <p:txBody>
          <a:bodyPr wrap="square" anchor="b">
            <a:normAutofit/>
          </a:bodyPr>
          <a:lstStyle/>
          <a:p>
            <a:r>
              <a:rPr lang="it-IT"/>
              <a:t>Thank</a:t>
            </a:r>
            <a:r>
              <a:rPr lang="it-IT" sz="6000"/>
              <a:t>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0AFEEC-EAA6-11A1-30F5-A2C7D409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610988"/>
            <a:ext cx="4528800" cy="475800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/>
              <a:t>Questions</a:t>
            </a:r>
            <a:r>
              <a:rPr lang="it-IT" sz="1500"/>
              <a:t> are welcome</a:t>
            </a:r>
          </a:p>
        </p:txBody>
      </p:sp>
    </p:spTree>
    <p:extLst>
      <p:ext uri="{BB962C8B-B14F-4D97-AF65-F5344CB8AC3E}">
        <p14:creationId xmlns:p14="http://schemas.microsoft.com/office/powerpoint/2010/main" val="23683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47113F06-0804-1FF1-7111-C3E6D9DD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>
            <a:extLst>
              <a:ext uri="{FF2B5EF4-FFF2-40B4-BE49-F238E27FC236}">
                <a16:creationId xmlns:a16="http://schemas.microsoft.com/office/drawing/2014/main" id="{7973DD2B-87D4-0A78-7FB1-313A10761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925" y="200316"/>
            <a:ext cx="7570363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Churn Insights</a:t>
            </a:r>
            <a:endParaRPr lang="en-US"/>
          </a:p>
        </p:txBody>
      </p:sp>
      <p:sp>
        <p:nvSpPr>
          <p:cNvPr id="149" name="Google Shape;149;p22">
            <a:extLst>
              <a:ext uri="{FF2B5EF4-FFF2-40B4-BE49-F238E27FC236}">
                <a16:creationId xmlns:a16="http://schemas.microsoft.com/office/drawing/2014/main" id="{4A952763-F37C-2EF5-94F1-DEE1D63C7D1C}"/>
              </a:ext>
            </a:extLst>
          </p:cNvPr>
          <p:cNvSpPr txBox="1"/>
          <p:nvPr/>
        </p:nvSpPr>
        <p:spPr>
          <a:xfrm>
            <a:off x="767925" y="1450949"/>
            <a:ext cx="3600035" cy="3204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Month-to-month Contracts (~60% of churners)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 feature uptake 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frequency of unresolved complaints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Monthly Charges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chemeClr val="dk1"/>
                </a:solidFill>
                <a:latin typeface="Expo M" panose="02030504000101010101" pitchFamily="18" charset="-127"/>
                <a:ea typeface="Expo M" panose="02030504000101010101" pitchFamily="18" charset="-127"/>
                <a:cs typeface="Montserrat"/>
                <a:sym typeface="Montserrat"/>
              </a:rPr>
              <a:t>€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80-</a:t>
            </a:r>
            <a:r>
              <a:rPr lang="en">
                <a:solidFill>
                  <a:schemeClr val="dk1"/>
                </a:solidFill>
                <a:latin typeface="Expo M" panose="02030504000101010101" pitchFamily="18" charset="-127"/>
                <a:ea typeface="Expo M" panose="02030504000101010101" pitchFamily="18" charset="-127"/>
                <a:cs typeface="Montserrat"/>
                <a:sym typeface="Montserrat"/>
              </a:rPr>
              <a:t> €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 vs </a:t>
            </a:r>
            <a:r>
              <a:rPr lang="en">
                <a:solidFill>
                  <a:schemeClr val="dk1"/>
                </a:solidFill>
                <a:latin typeface="Expo M" panose="02030504000101010101" pitchFamily="18" charset="-127"/>
                <a:ea typeface="Expo M" panose="02030504000101010101" pitchFamily="18" charset="-127"/>
                <a:cs typeface="Montserrat"/>
                <a:sym typeface="Montserrat"/>
              </a:rPr>
              <a:t>€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40-</a:t>
            </a:r>
            <a:r>
              <a:rPr lang="en">
                <a:solidFill>
                  <a:schemeClr val="dk1"/>
                </a:solidFill>
                <a:latin typeface="Expo M" panose="02030504000101010101" pitchFamily="18" charset="-127"/>
                <a:ea typeface="Expo M" panose="02030504000101010101" pitchFamily="18" charset="-127"/>
                <a:cs typeface="Montserrat"/>
                <a:sym typeface="Montserrat"/>
              </a:rPr>
              <a:t> €</a:t>
            </a:r>
            <a:r>
              <a:rPr lang="en">
                <a:solidFill>
                  <a:schemeClr val="dk1"/>
                </a:solidFill>
                <a:latin typeface="Montserrat"/>
                <a:ea typeface="Expo M" panose="02030504000101010101" pitchFamily="18" charset="-127"/>
                <a:cs typeface="Montserrat"/>
                <a:sym typeface="Montserrat"/>
              </a:rPr>
              <a:t>6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per month)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likely to use mailed or electronic checks (possible “bill shock” effect)</a:t>
            </a:r>
            <a:endParaRPr lang="en-US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49;p22">
            <a:extLst>
              <a:ext uri="{FF2B5EF4-FFF2-40B4-BE49-F238E27FC236}">
                <a16:creationId xmlns:a16="http://schemas.microsoft.com/office/drawing/2014/main" id="{1CDB6C5E-AE5F-0479-BF89-7F25837FEBBE}"/>
              </a:ext>
            </a:extLst>
          </p:cNvPr>
          <p:cNvSpPr txBox="1"/>
          <p:nvPr/>
        </p:nvSpPr>
        <p:spPr>
          <a:xfrm>
            <a:off x="4738254" y="1450949"/>
            <a:ext cx="3600035" cy="32041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Long-term contracts (annual/bi-annual) appear to reduce churn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 services (“Online Security,” “Backup,” etc.) are common among non-churners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Non-churners often have partners/dependents and remain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Tenure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0CB01-98F2-6738-DB50-7F8B8DC567CD}"/>
              </a:ext>
            </a:extLst>
          </p:cNvPr>
          <p:cNvSpPr/>
          <p:nvPr/>
        </p:nvSpPr>
        <p:spPr>
          <a:xfrm>
            <a:off x="767925" y="952185"/>
            <a:ext cx="3600035" cy="43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err="1"/>
              <a:t>Churners</a:t>
            </a:r>
            <a:endParaRPr lang="it-IT" sz="16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1D69-FA12-3D18-E6C4-A7E95F648C7A}"/>
              </a:ext>
            </a:extLst>
          </p:cNvPr>
          <p:cNvSpPr/>
          <p:nvPr/>
        </p:nvSpPr>
        <p:spPr>
          <a:xfrm>
            <a:off x="4738253" y="952185"/>
            <a:ext cx="3600035" cy="43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/>
              <a:t>Non-</a:t>
            </a:r>
            <a:r>
              <a:rPr lang="it-IT" sz="1600" b="1" err="1"/>
              <a:t>Churners</a:t>
            </a:r>
            <a:endParaRPr lang="it-IT" sz="1600" b="1"/>
          </a:p>
        </p:txBody>
      </p:sp>
    </p:spTree>
    <p:extLst>
      <p:ext uri="{BB962C8B-B14F-4D97-AF65-F5344CB8AC3E}">
        <p14:creationId xmlns:p14="http://schemas.microsoft.com/office/powerpoint/2010/main" val="27065231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 Management Consulting Toolkit Infographics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(16:9)</PresentationFormat>
  <Paragraphs>127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Expo M</vt:lpstr>
      <vt:lpstr>Arial</vt:lpstr>
      <vt:lpstr>Bebas Neue</vt:lpstr>
      <vt:lpstr>Montserrat</vt:lpstr>
      <vt:lpstr>Nunito Light</vt:lpstr>
      <vt:lpstr>Anaheim</vt:lpstr>
      <vt:lpstr>Montserrat SemiBold</vt:lpstr>
      <vt:lpstr>Roboto Condensed Light</vt:lpstr>
      <vt:lpstr> Management Consulting Toolkit Infographics by Slidesgo</vt:lpstr>
      <vt:lpstr>To Churn or Not to Churn</vt:lpstr>
      <vt:lpstr>PowerPoint Presentation</vt:lpstr>
      <vt:lpstr>PowerPoint Presentation</vt:lpstr>
      <vt:lpstr>PowerPoint Presentation</vt:lpstr>
      <vt:lpstr>PowerPoint Presentation</vt:lpstr>
      <vt:lpstr>Final Suggestions</vt:lpstr>
      <vt:lpstr>Thank You!</vt:lpstr>
      <vt:lpstr>Churn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GIACOMO NEGRI</cp:lastModifiedBy>
  <cp:revision>1</cp:revision>
  <dcterms:modified xsi:type="dcterms:W3CDTF">2025-05-06T15:56:41Z</dcterms:modified>
</cp:coreProperties>
</file>